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78" r:id="rId4"/>
  </p:sldMasterIdLst>
  <p:notesMasterIdLst>
    <p:notesMasterId r:id="rId45"/>
  </p:notesMasterIdLst>
  <p:handoutMasterIdLst>
    <p:handoutMasterId r:id="rId46"/>
  </p:handoutMasterIdLst>
  <p:sldIdLst>
    <p:sldId id="300" r:id="rId5"/>
    <p:sldId id="302" r:id="rId6"/>
    <p:sldId id="361" r:id="rId7"/>
    <p:sldId id="304" r:id="rId8"/>
    <p:sldId id="363" r:id="rId9"/>
    <p:sldId id="378" r:id="rId10"/>
    <p:sldId id="379" r:id="rId11"/>
    <p:sldId id="372" r:id="rId12"/>
    <p:sldId id="364" r:id="rId13"/>
    <p:sldId id="335" r:id="rId14"/>
    <p:sldId id="336" r:id="rId15"/>
    <p:sldId id="337" r:id="rId16"/>
    <p:sldId id="365" r:id="rId17"/>
    <p:sldId id="307" r:id="rId18"/>
    <p:sldId id="355" r:id="rId19"/>
    <p:sldId id="374" r:id="rId20"/>
    <p:sldId id="329" r:id="rId21"/>
    <p:sldId id="330" r:id="rId22"/>
    <p:sldId id="371" r:id="rId23"/>
    <p:sldId id="391" r:id="rId24"/>
    <p:sldId id="366" r:id="rId25"/>
    <p:sldId id="338" r:id="rId26"/>
    <p:sldId id="339" r:id="rId27"/>
    <p:sldId id="341" r:id="rId28"/>
    <p:sldId id="342" r:id="rId29"/>
    <p:sldId id="373" r:id="rId30"/>
    <p:sldId id="340" r:id="rId31"/>
    <p:sldId id="393" r:id="rId32"/>
    <p:sldId id="369" r:id="rId33"/>
    <p:sldId id="380" r:id="rId34"/>
    <p:sldId id="389" r:id="rId35"/>
    <p:sldId id="370" r:id="rId36"/>
    <p:sldId id="394" r:id="rId37"/>
    <p:sldId id="367" r:id="rId38"/>
    <p:sldId id="375" r:id="rId39"/>
    <p:sldId id="344" r:id="rId40"/>
    <p:sldId id="395" r:id="rId41"/>
    <p:sldId id="382" r:id="rId42"/>
    <p:sldId id="396" r:id="rId43"/>
    <p:sldId id="37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BAC8F4"/>
    <a:srgbClr val="00467A"/>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autoAdjust="0"/>
    <p:restoredTop sz="63915" autoAdjust="0"/>
  </p:normalViewPr>
  <p:slideViewPr>
    <p:cSldViewPr snapToGrid="0">
      <p:cViewPr varScale="1">
        <p:scale>
          <a:sx n="68" d="100"/>
          <a:sy n="68" d="100"/>
        </p:scale>
        <p:origin x="57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8/19/2020</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8/19/2020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handwashing/video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dc.gov/coronavirus/2019-ncov/prevent-getting-sick/diy-cloth-face-coverings.html" TargetMode="External"/><Relationship Id="rId5" Type="http://schemas.openxmlformats.org/officeDocument/2006/relationships/hyperlink" Target="https://www.cdc.gov/coronavirus/2019-ncov/hcp/hand-hygiene.html" TargetMode="External"/><Relationship Id="rId4" Type="http://schemas.openxmlformats.org/officeDocument/2006/relationships/hyperlink" Target="https://www.cdc.gov/handwashing/when-how-handwashing.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coronavirus/2019-ncov/hcp/hand-hygiene.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cdc.gov/coronavirus/2019-ncov/community/colleges-universities/index.html" TargetMode="External"/><Relationship Id="rId4" Type="http://schemas.openxmlformats.org/officeDocument/2006/relationships/hyperlink" Target="https://www.cdc.gov/coronavirus/2019-ncov/prevent-getting-sick/gloves.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c.gov/coronavirus/2019-ncov/prevent-getting-sick/social-distancing.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ovid19.ncdhhs.gov/materials-resources/know-your-ws-wear-wait-was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communitycolleges.edu/covid-19-respons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coronavirus/2019-ncov/community/resuming-business-toolkit.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cdc.gov/coronavirus/2019-ncov/downloads/community/Resuming-Business-Toolkit.pdf"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youtube.com/watch?v=W-zhhSQDD1U" TargetMode="External"/><Relationship Id="rId3" Type="http://schemas.openxmlformats.org/officeDocument/2006/relationships/hyperlink" Target="https://www.youtube.com/watch?v=tpsOw7kkJSY" TargetMode="External"/><Relationship Id="rId7" Type="http://schemas.openxmlformats.org/officeDocument/2006/relationships/hyperlink" Target="https://www.youtube.com/watch?v=VciAY7up1F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youtube.com/watch?v=Xdd2M40Leb0" TargetMode="External"/><Relationship Id="rId5" Type="http://schemas.openxmlformats.org/officeDocument/2006/relationships/hyperlink" Target="https://www.youtube.com/watch?v=SYEk4b6uKcM" TargetMode="External"/><Relationship Id="rId4" Type="http://schemas.openxmlformats.org/officeDocument/2006/relationships/hyperlink" Target="https://www.youtube.com/watch?v=2qw06OVHsR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oronavirus/2019-ncov/community/office-buildings.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dc.gov/coronavirus/2019-ncov/symptoms-testing/symptoms.html" TargetMode="External"/><Relationship Id="rId4" Type="http://schemas.openxmlformats.org/officeDocument/2006/relationships/hyperlink" Target="https://www.cdc.gov/coronavirus/2019-ncov/if-you-are-sick/steps-when-sick.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coronavirus/2019-ncov/prevent-getting-sick/how-covid-spread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dc.gov/coronavirus/2019-ncov/if-you-are-sick/quarantine-isolation.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overnor.nc.gov/news/executive-orde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014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t>
            </a:r>
            <a:r>
              <a:rPr lang="en-US" dirty="0" err="1">
                <a:hlinkClick r:id="rId3"/>
              </a:rPr>
              <a:t>www.cdc.gov</a:t>
            </a:r>
            <a:r>
              <a:rPr lang="en-US" dirty="0">
                <a:hlinkClick r:id="rId3"/>
              </a:rPr>
              <a:t>/handwashing/</a:t>
            </a:r>
            <a:r>
              <a:rPr lang="en-US" dirty="0" err="1">
                <a:hlinkClick r:id="rId3"/>
              </a:rPr>
              <a:t>videos.html</a:t>
            </a:r>
            <a:endParaRPr lang="en-US" dirty="0">
              <a:hlinkClick r:id="rId4"/>
            </a:endParaRPr>
          </a:p>
          <a:p>
            <a:endParaRPr lang="en-US" dirty="0">
              <a:hlinkClick r:id="rId4"/>
            </a:endParaRPr>
          </a:p>
          <a:p>
            <a:r>
              <a:rPr lang="en-US" dirty="0">
                <a:hlinkClick r:id="rId4"/>
              </a:rPr>
              <a:t>https://</a:t>
            </a:r>
            <a:r>
              <a:rPr lang="en-US" dirty="0" err="1">
                <a:hlinkClick r:id="rId4"/>
              </a:rPr>
              <a:t>www.cdc.gov</a:t>
            </a:r>
            <a:r>
              <a:rPr lang="en-US" dirty="0">
                <a:hlinkClick r:id="rId4"/>
              </a:rPr>
              <a:t>/handwashing/when-how-</a:t>
            </a:r>
            <a:r>
              <a:rPr lang="en-US" dirty="0" err="1">
                <a:hlinkClick r:id="rId4"/>
              </a:rPr>
              <a:t>handwashing.html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5"/>
              </a:rPr>
              <a:t>https://</a:t>
            </a:r>
            <a:r>
              <a:rPr lang="en-US" sz="1200" u="sng" kern="1200" dirty="0" err="1">
                <a:solidFill>
                  <a:schemeClr val="tx1"/>
                </a:solidFill>
                <a:effectLst/>
                <a:latin typeface="+mn-lt"/>
                <a:ea typeface="+mn-ea"/>
                <a:cs typeface="+mn-cs"/>
                <a:hlinkClick r:id="rId5"/>
              </a:rPr>
              <a:t>www.cdc.gov</a:t>
            </a:r>
            <a:r>
              <a:rPr lang="en-US" sz="1200" u="sng" kern="1200" dirty="0">
                <a:solidFill>
                  <a:schemeClr val="tx1"/>
                </a:solidFill>
                <a:effectLst/>
                <a:latin typeface="+mn-lt"/>
                <a:ea typeface="+mn-ea"/>
                <a:cs typeface="+mn-cs"/>
                <a:hlinkClick r:id="rId5"/>
              </a:rPr>
              <a:t>/coronavirus/2019-</a:t>
            </a:r>
            <a:r>
              <a:rPr lang="en-US" sz="1200" u="sng" kern="1200" dirty="0" err="1">
                <a:solidFill>
                  <a:schemeClr val="tx1"/>
                </a:solidFill>
                <a:effectLst/>
                <a:latin typeface="+mn-lt"/>
                <a:ea typeface="+mn-ea"/>
                <a:cs typeface="+mn-cs"/>
                <a:hlinkClick r:id="rId5"/>
              </a:rPr>
              <a:t>ncov</a:t>
            </a:r>
            <a:r>
              <a:rPr lang="en-US" sz="1200" u="sng" kern="1200" dirty="0">
                <a:solidFill>
                  <a:schemeClr val="tx1"/>
                </a:solidFill>
                <a:effectLst/>
                <a:latin typeface="+mn-lt"/>
                <a:ea typeface="+mn-ea"/>
                <a:cs typeface="+mn-cs"/>
                <a:hlinkClick r:id="rId5"/>
              </a:rPr>
              <a:t>/hcp/hand-</a:t>
            </a:r>
            <a:r>
              <a:rPr lang="en-US" sz="1200" u="sng" kern="1200" dirty="0" err="1">
                <a:solidFill>
                  <a:schemeClr val="tx1"/>
                </a:solidFill>
                <a:effectLst/>
                <a:latin typeface="+mn-lt"/>
                <a:ea typeface="+mn-ea"/>
                <a:cs typeface="+mn-cs"/>
                <a:hlinkClick r:id="rId5"/>
              </a:rPr>
              <a:t>hygiene.html</a:t>
            </a:r>
            <a:endParaRPr lang="en-US" sz="1200" kern="1200" dirty="0">
              <a:solidFill>
                <a:schemeClr val="tx1"/>
              </a:solidFill>
              <a:effectLst/>
              <a:latin typeface="+mn-lt"/>
              <a:ea typeface="+mn-ea"/>
              <a:cs typeface="+mn-cs"/>
            </a:endParaRPr>
          </a:p>
          <a:p>
            <a:endParaRPr lang="en-US" dirty="0"/>
          </a:p>
          <a:p>
            <a:endParaRPr lang="en-US" dirty="0"/>
          </a:p>
          <a:p>
            <a:r>
              <a:rPr lang="en-US" dirty="0">
                <a:hlinkClick r:id="rId6"/>
              </a:rPr>
              <a:t>https://</a:t>
            </a:r>
            <a:r>
              <a:rPr lang="en-US" dirty="0" err="1">
                <a:hlinkClick r:id="rId6"/>
              </a:rPr>
              <a:t>www.cdc.gov</a:t>
            </a:r>
            <a:r>
              <a:rPr lang="en-US" dirty="0">
                <a:hlinkClick r:id="rId6"/>
              </a:rPr>
              <a:t>/coronavirus/2019-</a:t>
            </a:r>
            <a:r>
              <a:rPr lang="en-US" dirty="0" err="1">
                <a:hlinkClick r:id="rId6"/>
              </a:rPr>
              <a:t>ncov</a:t>
            </a:r>
            <a:r>
              <a:rPr lang="en-US" dirty="0">
                <a:hlinkClick r:id="rId6"/>
              </a:rPr>
              <a:t>/prevent-getting-sick/</a:t>
            </a:r>
            <a:r>
              <a:rPr lang="en-US" dirty="0" err="1">
                <a:hlinkClick r:id="rId6"/>
              </a:rPr>
              <a:t>diy</a:t>
            </a:r>
            <a:r>
              <a:rPr lang="en-US" dirty="0">
                <a:hlinkClick r:id="rId6"/>
              </a:rPr>
              <a:t>-cloth-face-</a:t>
            </a:r>
            <a:r>
              <a:rPr lang="en-US" dirty="0" err="1">
                <a:hlinkClick r:id="rId6"/>
              </a:rPr>
              <a:t>coverings.html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17</a:t>
            </a:fld>
            <a:endParaRPr lang="en-US" noProof="0" dirty="0"/>
          </a:p>
        </p:txBody>
      </p:sp>
    </p:spTree>
    <p:extLst>
      <p:ext uri="{BB962C8B-B14F-4D97-AF65-F5344CB8AC3E}">
        <p14:creationId xmlns:p14="http://schemas.microsoft.com/office/powerpoint/2010/main" val="174231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t>
            </a:r>
            <a:r>
              <a:rPr lang="en-US" dirty="0" err="1">
                <a:hlinkClick r:id="rId3"/>
              </a:rPr>
              <a:t>www.cdc.gov</a:t>
            </a:r>
            <a:r>
              <a:rPr lang="en-US" dirty="0">
                <a:hlinkClick r:id="rId3"/>
              </a:rPr>
              <a:t>/coronavirus/2019-</a:t>
            </a:r>
            <a:r>
              <a:rPr lang="en-US" dirty="0" err="1">
                <a:hlinkClick r:id="rId3"/>
              </a:rPr>
              <a:t>ncov</a:t>
            </a:r>
            <a:r>
              <a:rPr lang="en-US" dirty="0">
                <a:hlinkClick r:id="rId3"/>
              </a:rPr>
              <a:t>/hcp/hand-</a:t>
            </a:r>
            <a:r>
              <a:rPr lang="en-US" dirty="0" err="1">
                <a:hlinkClick r:id="rId3"/>
              </a:rPr>
              <a:t>hygiene.html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hlinkClick r:id="rId4"/>
              </a:rPr>
              <a:t>https://</a:t>
            </a:r>
            <a:r>
              <a:rPr lang="en-US" dirty="0" err="1">
                <a:hlinkClick r:id="rId4"/>
              </a:rPr>
              <a:t>www.cdc.gov</a:t>
            </a:r>
            <a:r>
              <a:rPr lang="en-US" dirty="0">
                <a:hlinkClick r:id="rId4"/>
              </a:rPr>
              <a:t>/coronavirus/2019-</a:t>
            </a:r>
            <a:r>
              <a:rPr lang="en-US" dirty="0" err="1">
                <a:hlinkClick r:id="rId4"/>
              </a:rPr>
              <a:t>ncov</a:t>
            </a:r>
            <a:r>
              <a:rPr lang="en-US" dirty="0">
                <a:hlinkClick r:id="rId4"/>
              </a:rPr>
              <a:t>/prevent-getting-sick/</a:t>
            </a:r>
            <a:r>
              <a:rPr lang="en-US" dirty="0" err="1">
                <a:hlinkClick r:id="rId4"/>
              </a:rPr>
              <a:t>gloves.html</a:t>
            </a:r>
            <a:endParaRPr lang="en-US" dirty="0"/>
          </a:p>
          <a:p>
            <a:endParaRPr lang="en-US" dirty="0"/>
          </a:p>
          <a:p>
            <a:r>
              <a:rPr lang="en-US" dirty="0">
                <a:hlinkClick r:id="rId5"/>
              </a:rPr>
              <a:t>https://</a:t>
            </a:r>
            <a:r>
              <a:rPr lang="en-US" dirty="0" err="1">
                <a:hlinkClick r:id="rId5"/>
              </a:rPr>
              <a:t>www.cdc.gov</a:t>
            </a:r>
            <a:r>
              <a:rPr lang="en-US" dirty="0">
                <a:hlinkClick r:id="rId5"/>
              </a:rPr>
              <a:t>/coronavirus/2019-</a:t>
            </a:r>
            <a:r>
              <a:rPr lang="en-US" dirty="0" err="1">
                <a:hlinkClick r:id="rId5"/>
              </a:rPr>
              <a:t>ncov</a:t>
            </a:r>
            <a:r>
              <a:rPr lang="en-US" dirty="0">
                <a:hlinkClick r:id="rId5"/>
              </a:rPr>
              <a:t>/community/colleges-universities/</a:t>
            </a:r>
            <a:r>
              <a:rPr lang="en-US" dirty="0" err="1">
                <a:hlinkClick r:id="rId5"/>
              </a:rPr>
              <a:t>index.html</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18</a:t>
            </a:fld>
            <a:endParaRPr lang="en-US" noProof="0" dirty="0"/>
          </a:p>
        </p:txBody>
      </p:sp>
    </p:spTree>
    <p:extLst>
      <p:ext uri="{BB962C8B-B14F-4D97-AF65-F5344CB8AC3E}">
        <p14:creationId xmlns:p14="http://schemas.microsoft.com/office/powerpoint/2010/main" val="142781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19</a:t>
            </a:fld>
            <a:endParaRPr lang="en-US" noProof="0" dirty="0"/>
          </a:p>
        </p:txBody>
      </p:sp>
    </p:spTree>
    <p:extLst>
      <p:ext uri="{BB962C8B-B14F-4D97-AF65-F5344CB8AC3E}">
        <p14:creationId xmlns:p14="http://schemas.microsoft.com/office/powerpoint/2010/main" val="2579461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20</a:t>
            </a:fld>
            <a:endParaRPr lang="en-US" noProof="0" dirty="0"/>
          </a:p>
        </p:txBody>
      </p:sp>
    </p:spTree>
    <p:extLst>
      <p:ext uri="{BB962C8B-B14F-4D97-AF65-F5344CB8AC3E}">
        <p14:creationId xmlns:p14="http://schemas.microsoft.com/office/powerpoint/2010/main" val="341568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https://www.cdc.gov/coronavirus/2019-ncov/prevent-getting-sick/social-distancing.html</a:t>
            </a:r>
            <a:endParaRPr lang="en-US" dirty="0">
              <a:hlinkClick r:id="rId4"/>
            </a:endParaRPr>
          </a:p>
          <a:p>
            <a:endParaRPr lang="en-US" dirty="0">
              <a:hlinkClick r:id="rId4"/>
            </a:endParaRPr>
          </a:p>
          <a:p>
            <a:r>
              <a:rPr lang="en-US" dirty="0">
                <a:hlinkClick r:id="rId4"/>
              </a:rPr>
              <a:t>https://covid19.ncdhhs.gov/materials-resources/know-your-ws-wear-wait-wash</a:t>
            </a: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22</a:t>
            </a:fld>
            <a:endParaRPr lang="en-US" noProof="0" dirty="0"/>
          </a:p>
        </p:txBody>
      </p:sp>
    </p:spTree>
    <p:extLst>
      <p:ext uri="{BB962C8B-B14F-4D97-AF65-F5344CB8AC3E}">
        <p14:creationId xmlns:p14="http://schemas.microsoft.com/office/powerpoint/2010/main" val="3273670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23</a:t>
            </a:fld>
            <a:endParaRPr lang="en-US" noProof="0" dirty="0"/>
          </a:p>
        </p:txBody>
      </p:sp>
    </p:spTree>
    <p:extLst>
      <p:ext uri="{BB962C8B-B14F-4D97-AF65-F5344CB8AC3E}">
        <p14:creationId xmlns:p14="http://schemas.microsoft.com/office/powerpoint/2010/main" val="2106202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24</a:t>
            </a:fld>
            <a:endParaRPr lang="en-US" noProof="0" dirty="0"/>
          </a:p>
        </p:txBody>
      </p:sp>
    </p:spTree>
    <p:extLst>
      <p:ext uri="{BB962C8B-B14F-4D97-AF65-F5344CB8AC3E}">
        <p14:creationId xmlns:p14="http://schemas.microsoft.com/office/powerpoint/2010/main" val="426343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25</a:t>
            </a:fld>
            <a:endParaRPr lang="en-US" noProof="0" dirty="0"/>
          </a:p>
        </p:txBody>
      </p:sp>
    </p:spTree>
    <p:extLst>
      <p:ext uri="{BB962C8B-B14F-4D97-AF65-F5344CB8AC3E}">
        <p14:creationId xmlns:p14="http://schemas.microsoft.com/office/powerpoint/2010/main" val="688355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26</a:t>
            </a:fld>
            <a:endParaRPr lang="en-US" noProof="0" dirty="0"/>
          </a:p>
        </p:txBody>
      </p:sp>
    </p:spTree>
    <p:extLst>
      <p:ext uri="{BB962C8B-B14F-4D97-AF65-F5344CB8AC3E}">
        <p14:creationId xmlns:p14="http://schemas.microsoft.com/office/powerpoint/2010/main" val="354302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27</a:t>
            </a:fld>
            <a:endParaRPr lang="en-US" noProof="0" dirty="0"/>
          </a:p>
        </p:txBody>
      </p:sp>
    </p:spTree>
    <p:extLst>
      <p:ext uri="{BB962C8B-B14F-4D97-AF65-F5344CB8AC3E}">
        <p14:creationId xmlns:p14="http://schemas.microsoft.com/office/powerpoint/2010/main" val="236239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a:t>
            </a:r>
            <a:r>
              <a:rPr lang="en-US" dirty="0" err="1">
                <a:hlinkClick r:id="rId3"/>
              </a:rPr>
              <a:t>www.nccommunitycolleges.edu</a:t>
            </a:r>
            <a:r>
              <a:rPr lang="en-US" dirty="0">
                <a:hlinkClick r:id="rId3"/>
              </a:rPr>
              <a:t>/</a:t>
            </a:r>
            <a:r>
              <a:rPr lang="en-US" dirty="0" err="1">
                <a:hlinkClick r:id="rId3"/>
              </a:rPr>
              <a:t>covid</a:t>
            </a:r>
            <a:r>
              <a:rPr lang="en-US" dirty="0">
                <a:hlinkClick r:id="rId3"/>
              </a:rPr>
              <a:t>-19-response</a:t>
            </a:r>
            <a:r>
              <a:rPr lang="en-US" dirty="0"/>
              <a:t>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4188071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28</a:t>
            </a:fld>
            <a:endParaRPr lang="en-US" noProof="0" dirty="0"/>
          </a:p>
        </p:txBody>
      </p:sp>
    </p:spTree>
    <p:extLst>
      <p:ext uri="{BB962C8B-B14F-4D97-AF65-F5344CB8AC3E}">
        <p14:creationId xmlns:p14="http://schemas.microsoft.com/office/powerpoint/2010/main" val="758877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DDBACE-0F8F-43FD-98F0-DEE13552DADA}" type="slidenum">
              <a:rPr lang="en-US" noProof="0" smtClean="0"/>
              <a:t>30</a:t>
            </a:fld>
            <a:endParaRPr lang="en-US" noProof="0" dirty="0"/>
          </a:p>
        </p:txBody>
      </p:sp>
    </p:spTree>
    <p:extLst>
      <p:ext uri="{BB962C8B-B14F-4D97-AF65-F5344CB8AC3E}">
        <p14:creationId xmlns:p14="http://schemas.microsoft.com/office/powerpoint/2010/main" val="4387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CDC Resuming Business Toolki</a:t>
            </a:r>
            <a:r>
              <a:rPr lang="en-US" sz="1200" b="0" i="0" kern="1200" dirty="0">
                <a:solidFill>
                  <a:schemeClr val="tx1"/>
                </a:solidFill>
                <a:effectLst/>
                <a:latin typeface="+mn-lt"/>
                <a:ea typeface="+mn-ea"/>
                <a:cs typeface="+mn-cs"/>
              </a:rPr>
              <a:t>t</a:t>
            </a:r>
          </a:p>
          <a:p>
            <a:endParaRPr lang="en-US" dirty="0">
              <a:hlinkClick r:id="rId3"/>
            </a:endParaRPr>
          </a:p>
          <a:p>
            <a:r>
              <a:rPr lang="en-US" dirty="0">
                <a:hlinkClick r:id="rId3"/>
              </a:rPr>
              <a:t>https://www.cdc.gov/coronavirus/2019-ncov/community/resuming-business-toolkit.html</a:t>
            </a:r>
            <a:endParaRPr lang="en-US" dirty="0"/>
          </a:p>
          <a:p>
            <a:endParaRPr lang="en-US" dirty="0"/>
          </a:p>
          <a:p>
            <a:endParaRPr lang="en-US" dirty="0"/>
          </a:p>
          <a:p>
            <a:r>
              <a:rPr lang="en-US" dirty="0">
                <a:hlinkClick r:id="rId4"/>
              </a:rPr>
              <a:t>https://www.cdc.gov/coronavirus/2019-ncov/downloads/community/Resuming-Business-Toolkit.pdf</a:t>
            </a:r>
            <a:r>
              <a:rPr lang="en-US" dirty="0"/>
              <a:t> </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32</a:t>
            </a:fld>
            <a:endParaRPr lang="en-US" noProof="0" dirty="0"/>
          </a:p>
        </p:txBody>
      </p:sp>
    </p:spTree>
    <p:extLst>
      <p:ext uri="{BB962C8B-B14F-4D97-AF65-F5344CB8AC3E}">
        <p14:creationId xmlns:p14="http://schemas.microsoft.com/office/powerpoint/2010/main" val="3758201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33</a:t>
            </a:fld>
            <a:endParaRPr lang="en-US" noProof="0" dirty="0"/>
          </a:p>
        </p:txBody>
      </p:sp>
    </p:spTree>
    <p:extLst>
      <p:ext uri="{BB962C8B-B14F-4D97-AF65-F5344CB8AC3E}">
        <p14:creationId xmlns:p14="http://schemas.microsoft.com/office/powerpoint/2010/main" val="4240564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https://www.youtube.com/watch?v=tpsOw7kkJSY</a:t>
            </a:r>
            <a:endParaRPr lang="en-US" dirty="0"/>
          </a:p>
          <a:p>
            <a:endParaRPr lang="en-US" dirty="0"/>
          </a:p>
          <a:p>
            <a:r>
              <a:rPr lang="en-US" dirty="0">
                <a:hlinkClick r:id="rId4"/>
              </a:rPr>
              <a:t>https://www.youtube.com/watch?v=2qw06OVHsRE</a:t>
            </a:r>
            <a:endParaRPr lang="en-US" dirty="0"/>
          </a:p>
          <a:p>
            <a:endParaRPr lang="en-US" dirty="0"/>
          </a:p>
          <a:p>
            <a:r>
              <a:rPr lang="en-US" dirty="0">
                <a:hlinkClick r:id="rId5"/>
              </a:rPr>
              <a:t>https://www.youtube.com/watch?v=SYEk4b6uKcM</a:t>
            </a:r>
            <a:endParaRPr lang="en-US" dirty="0"/>
          </a:p>
          <a:p>
            <a:endParaRPr lang="en-US" dirty="0"/>
          </a:p>
          <a:p>
            <a:r>
              <a:rPr lang="en-US" dirty="0">
                <a:hlinkClick r:id="rId6"/>
              </a:rPr>
              <a:t>https://www.youtube.com/watch?v=Xdd2M40Leb0</a:t>
            </a:r>
            <a:endParaRPr lang="en-US" dirty="0"/>
          </a:p>
          <a:p>
            <a:endParaRPr lang="en-US" dirty="0"/>
          </a:p>
          <a:p>
            <a:r>
              <a:rPr lang="en-US" dirty="0">
                <a:hlinkClick r:id="rId7"/>
              </a:rPr>
              <a:t>https://www.youtube.com/watch?v=VciAY7up1Fs</a:t>
            </a:r>
            <a:endParaRPr lang="en-US" dirty="0"/>
          </a:p>
          <a:p>
            <a:endParaRPr lang="en-US" dirty="0"/>
          </a:p>
          <a:p>
            <a:r>
              <a:rPr lang="en-US" dirty="0">
                <a:hlinkClick r:id="rId8"/>
              </a:rPr>
              <a:t>https://www.youtube.com/watch?v=W-zhhSQDD1U</a:t>
            </a: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35</a:t>
            </a:fld>
            <a:endParaRPr lang="en-US" noProof="0" dirty="0"/>
          </a:p>
        </p:txBody>
      </p:sp>
    </p:spTree>
    <p:extLst>
      <p:ext uri="{BB962C8B-B14F-4D97-AF65-F5344CB8AC3E}">
        <p14:creationId xmlns:p14="http://schemas.microsoft.com/office/powerpoint/2010/main" val="2869387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36</a:t>
            </a:fld>
            <a:endParaRPr lang="en-US" noProof="0" dirty="0"/>
          </a:p>
        </p:txBody>
      </p:sp>
    </p:spTree>
    <p:extLst>
      <p:ext uri="{BB962C8B-B14F-4D97-AF65-F5344CB8AC3E}">
        <p14:creationId xmlns:p14="http://schemas.microsoft.com/office/powerpoint/2010/main" val="1308177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37</a:t>
            </a:fld>
            <a:endParaRPr lang="en-US" noProof="0" dirty="0"/>
          </a:p>
        </p:txBody>
      </p:sp>
    </p:spTree>
    <p:extLst>
      <p:ext uri="{BB962C8B-B14F-4D97-AF65-F5344CB8AC3E}">
        <p14:creationId xmlns:p14="http://schemas.microsoft.com/office/powerpoint/2010/main" val="5111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38</a:t>
            </a:fld>
            <a:endParaRPr lang="en-US" noProof="0" dirty="0"/>
          </a:p>
        </p:txBody>
      </p:sp>
    </p:spTree>
    <p:extLst>
      <p:ext uri="{BB962C8B-B14F-4D97-AF65-F5344CB8AC3E}">
        <p14:creationId xmlns:p14="http://schemas.microsoft.com/office/powerpoint/2010/main" val="11898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39</a:t>
            </a:fld>
            <a:endParaRPr lang="en-US" noProof="0" dirty="0"/>
          </a:p>
        </p:txBody>
      </p:sp>
    </p:spTree>
    <p:extLst>
      <p:ext uri="{BB962C8B-B14F-4D97-AF65-F5344CB8AC3E}">
        <p14:creationId xmlns:p14="http://schemas.microsoft.com/office/powerpoint/2010/main" val="3904954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9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306436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https://www.cdc.gov/coronavirus/2019-ncov/community/office-buildings.html</a:t>
            </a:r>
            <a:endParaRPr lang="en-US" dirty="0">
              <a:hlinkClick r:id="rId4"/>
            </a:endParaRPr>
          </a:p>
          <a:p>
            <a:endParaRPr lang="en-US" dirty="0">
              <a:hlinkClick r:id="rId4"/>
            </a:endParaRPr>
          </a:p>
          <a:p>
            <a:r>
              <a:rPr lang="en-US" dirty="0">
                <a:hlinkClick r:id="rId4"/>
              </a:rPr>
              <a:t>https://www.cdc.gov/coronavirus/2019-ncov/if-you-are-sick/steps-when-sick.html</a:t>
            </a:r>
            <a:endParaRPr lang="en-US" dirty="0"/>
          </a:p>
          <a:p>
            <a:endParaRPr lang="en-US" dirty="0"/>
          </a:p>
          <a:p>
            <a:endParaRPr lang="en-US" dirty="0"/>
          </a:p>
          <a:p>
            <a:endParaRPr lang="en-US" dirty="0"/>
          </a:p>
          <a:p>
            <a:r>
              <a:rPr lang="en-US" dirty="0">
                <a:hlinkClick r:id="rId5"/>
              </a:rPr>
              <a:t>https://www.cdc.gov/coronavirus/2019-ncov/symptoms-testing/symptoms.html</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dirty="0"/>
          </a:p>
        </p:txBody>
      </p:sp>
    </p:spTree>
    <p:extLst>
      <p:ext uri="{BB962C8B-B14F-4D97-AF65-F5344CB8AC3E}">
        <p14:creationId xmlns:p14="http://schemas.microsoft.com/office/powerpoint/2010/main" val="21236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385077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dirty="0"/>
          </a:p>
        </p:txBody>
      </p:sp>
    </p:spTree>
    <p:extLst>
      <p:ext uri="{BB962C8B-B14F-4D97-AF65-F5344CB8AC3E}">
        <p14:creationId xmlns:p14="http://schemas.microsoft.com/office/powerpoint/2010/main" val="262788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14</a:t>
            </a:fld>
            <a:endParaRPr lang="en-US" noProof="0" dirty="0"/>
          </a:p>
        </p:txBody>
      </p:sp>
    </p:spTree>
    <p:extLst>
      <p:ext uri="{BB962C8B-B14F-4D97-AF65-F5344CB8AC3E}">
        <p14:creationId xmlns:p14="http://schemas.microsoft.com/office/powerpoint/2010/main" val="360400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https://www.cdc.gov/coronavirus/2019-ncov/prevent-getting-sick/how-covid-spreads.html</a:t>
            </a:r>
            <a:endParaRPr lang="en-US" dirty="0"/>
          </a:p>
          <a:p>
            <a:endParaRPr lang="en-US" dirty="0"/>
          </a:p>
          <a:p>
            <a:r>
              <a:rPr lang="en-US" dirty="0">
                <a:hlinkClick r:id="rId4"/>
              </a:rPr>
              <a:t>https://www.cdc.gov/coronavirus/2019-ncov/if-you-are-sick/quarantine-isolation.html</a:t>
            </a:r>
            <a:endParaRPr lang="en-US" dirty="0"/>
          </a:p>
          <a:p>
            <a:endParaRPr lang="en-US" dirty="0"/>
          </a:p>
          <a:p>
            <a:r>
              <a:rPr lang="en-US" dirty="0">
                <a:hlinkClick r:id="rId3"/>
              </a:rPr>
              <a:t>https://www.cdc.gov/coronavirus/2019-ncov/prevent-getting-sick/how-covid-spreads.html</a:t>
            </a:r>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15</a:t>
            </a:fld>
            <a:endParaRPr lang="en-US" noProof="0" dirty="0"/>
          </a:p>
        </p:txBody>
      </p:sp>
    </p:spTree>
    <p:extLst>
      <p:ext uri="{BB962C8B-B14F-4D97-AF65-F5344CB8AC3E}">
        <p14:creationId xmlns:p14="http://schemas.microsoft.com/office/powerpoint/2010/main" val="27994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https://governor.nc.gov/news/executive-orders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EFDDBACE-0F8F-43FD-98F0-DEE13552DADA}" type="slidenum">
              <a:rPr lang="en-US" noProof="0" smtClean="0"/>
              <a:t>16</a:t>
            </a:fld>
            <a:endParaRPr lang="en-US" noProof="0" dirty="0"/>
          </a:p>
        </p:txBody>
      </p:sp>
    </p:spTree>
    <p:extLst>
      <p:ext uri="{BB962C8B-B14F-4D97-AF65-F5344CB8AC3E}">
        <p14:creationId xmlns:p14="http://schemas.microsoft.com/office/powerpoint/2010/main" val="23914842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FF4A3C-DDDA-4B7C-BF43-8208EF26D26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41460-F6CE-4953-8FF6-306528E47B2F}" type="slidenum">
              <a:rPr lang="en-US" smtClean="0"/>
              <a:t>‹#›</a:t>
            </a:fld>
            <a:endParaRPr lang="en-US"/>
          </a:p>
        </p:txBody>
      </p:sp>
      <p:sp>
        <p:nvSpPr>
          <p:cNvPr id="7" name="Rectangle 6">
            <a:extLst>
              <a:ext uri="{FF2B5EF4-FFF2-40B4-BE49-F238E27FC236}">
                <a16:creationId xmlns:a16="http://schemas.microsoft.com/office/drawing/2014/main" id="{A036D87D-4231-4538-846F-165E18EE7E16}"/>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093C6F2D-1852-4C99-9763-E1099555393E}"/>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9" name="Group 8">
            <a:extLst>
              <a:ext uri="{FF2B5EF4-FFF2-40B4-BE49-F238E27FC236}">
                <a16:creationId xmlns:a16="http://schemas.microsoft.com/office/drawing/2014/main" id="{39593175-BBEA-4604-AD4B-8C6FBA902C1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0" name="Freeform 5">
              <a:extLst>
                <a:ext uri="{FF2B5EF4-FFF2-40B4-BE49-F238E27FC236}">
                  <a16:creationId xmlns:a16="http://schemas.microsoft.com/office/drawing/2014/main" id="{7F4319BB-A461-46CD-90DB-8A43A696FD9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6">
              <a:extLst>
                <a:ext uri="{FF2B5EF4-FFF2-40B4-BE49-F238E27FC236}">
                  <a16:creationId xmlns:a16="http://schemas.microsoft.com/office/drawing/2014/main" id="{716F301C-D0B0-4583-80B5-C78C7366FC61}"/>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12" name="Picture 11">
            <a:extLst>
              <a:ext uri="{FF2B5EF4-FFF2-40B4-BE49-F238E27FC236}">
                <a16:creationId xmlns:a16="http://schemas.microsoft.com/office/drawing/2014/main" id="{B23528DC-50AF-436A-8FD1-9FE17FD0D44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3" name="Straight Connector 12">
            <a:extLst>
              <a:ext uri="{FF2B5EF4-FFF2-40B4-BE49-F238E27FC236}">
                <a16:creationId xmlns:a16="http://schemas.microsoft.com/office/drawing/2014/main" id="{15962C0B-B84B-416E-901B-37454C572400}"/>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2462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1F27F-98F9-A147-8986-34441C7B752D}" type="datetime1">
              <a:rPr lang="en-US" noProof="0" smtClean="0"/>
              <a:t>8/19/2020</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575197283"/>
      </p:ext>
    </p:extLst>
  </p:cSld>
  <p:clrMapOvr>
    <a:masterClrMapping/>
  </p:clrMapOvr>
  <p:transition spd="slow">
    <p:wipe/>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1F27F-98F9-A147-8986-34441C7B752D}" type="datetime1">
              <a:rPr lang="en-US" noProof="0" smtClean="0"/>
              <a:t>8/19/2020</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1624517203"/>
      </p:ext>
    </p:extLst>
  </p:cSld>
  <p:clrMapOvr>
    <a:masterClrMapping/>
  </p:clrMapOvr>
  <p:transition spd="slow">
    <p:wip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88859495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2556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680920"/>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3082536330"/>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87737073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44038720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78647140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58241147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FF4A3C-DDDA-4B7C-BF43-8208EF26D26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pPr/>
              <a:t>‹#›</a:t>
            </a:fld>
            <a:endParaRPr lang="en-US" noProof="0" dirty="0"/>
          </a:p>
        </p:txBody>
      </p:sp>
      <p:grpSp>
        <p:nvGrpSpPr>
          <p:cNvPr id="7" name="Group 6">
            <a:extLst>
              <a:ext uri="{FF2B5EF4-FFF2-40B4-BE49-F238E27FC236}">
                <a16:creationId xmlns:a16="http://schemas.microsoft.com/office/drawing/2014/main" id="{772581C4-FF94-4747-88A5-FE9E69A88B8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8" name="Freeform 5">
              <a:extLst>
                <a:ext uri="{FF2B5EF4-FFF2-40B4-BE49-F238E27FC236}">
                  <a16:creationId xmlns:a16="http://schemas.microsoft.com/office/drawing/2014/main" id="{A362725D-C2A4-4020-8A6D-E262E87356A5}"/>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 name="Freeform 6">
              <a:extLst>
                <a:ext uri="{FF2B5EF4-FFF2-40B4-BE49-F238E27FC236}">
                  <a16:creationId xmlns:a16="http://schemas.microsoft.com/office/drawing/2014/main" id="{3DD18F1E-BA5F-4112-A9C4-A13135DD8688}"/>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7">
              <a:extLst>
                <a:ext uri="{FF2B5EF4-FFF2-40B4-BE49-F238E27FC236}">
                  <a16:creationId xmlns:a16="http://schemas.microsoft.com/office/drawing/2014/main" id="{6385B9CE-C961-40DB-BC2F-9AF21EDC3468}"/>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1" name="Rectangle 10">
            <a:extLst>
              <a:ext uri="{FF2B5EF4-FFF2-40B4-BE49-F238E27FC236}">
                <a16:creationId xmlns:a16="http://schemas.microsoft.com/office/drawing/2014/main" id="{810182C1-9E3C-4969-8381-7BEF5C223A96}"/>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2" name="Oval 11">
            <a:extLst>
              <a:ext uri="{FF2B5EF4-FFF2-40B4-BE49-F238E27FC236}">
                <a16:creationId xmlns:a16="http://schemas.microsoft.com/office/drawing/2014/main" id="{2779286E-D12D-4683-B8F7-762EF3D0337C}"/>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3" name="Picture 12">
            <a:extLst>
              <a:ext uri="{FF2B5EF4-FFF2-40B4-BE49-F238E27FC236}">
                <a16:creationId xmlns:a16="http://schemas.microsoft.com/office/drawing/2014/main" id="{0A4738CD-5466-4EF6-9F48-ACC5C963EF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29855991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35010646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5451536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528087577"/>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04403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123326319"/>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7697174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78190721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496108281"/>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51135575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86373831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FF4A3C-DDDA-4B7C-BF43-8208EF26D261}"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71654-96A5-4280-94F3-931C61A9F92C}" type="slidenum">
              <a:rPr lang="en-US" noProof="0" smtClean="0"/>
              <a:pPr/>
              <a:t>‹#›</a:t>
            </a:fld>
            <a:endParaRPr lang="en-US" noProof="0" dirty="0"/>
          </a:p>
        </p:txBody>
      </p:sp>
      <p:sp>
        <p:nvSpPr>
          <p:cNvPr id="7" name="Rectangle 6">
            <a:extLst>
              <a:ext uri="{FF2B5EF4-FFF2-40B4-BE49-F238E27FC236}">
                <a16:creationId xmlns:a16="http://schemas.microsoft.com/office/drawing/2014/main" id="{E31A4A28-91E8-4C06-9F1E-2DBABF2CFFF6}"/>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Picture 7">
            <a:extLst>
              <a:ext uri="{FF2B5EF4-FFF2-40B4-BE49-F238E27FC236}">
                <a16:creationId xmlns:a16="http://schemas.microsoft.com/office/drawing/2014/main" id="{07AAD410-4411-423E-AB6E-AFCEF707EE35}"/>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9" name="Oval 8">
            <a:extLst>
              <a:ext uri="{FF2B5EF4-FFF2-40B4-BE49-F238E27FC236}">
                <a16:creationId xmlns:a16="http://schemas.microsoft.com/office/drawing/2014/main" id="{9A27D207-868D-45D6-89F5-82451F6DA599}"/>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1E6D9C6F-E127-4F2C-8430-C3700DEBF15D}"/>
              </a:ext>
            </a:extLst>
          </p:cNvPr>
          <p:cNvGrpSpPr/>
          <p:nvPr userDrawn="1"/>
        </p:nvGrpSpPr>
        <p:grpSpPr>
          <a:xfrm rot="16200000">
            <a:off x="1637386" y="1473117"/>
            <a:ext cx="8917229" cy="10769768"/>
            <a:chOff x="-1728305" y="-2049517"/>
            <a:chExt cx="8917229" cy="10769768"/>
          </a:xfrm>
        </p:grpSpPr>
        <p:sp>
          <p:nvSpPr>
            <p:cNvPr id="11" name="Oval 10">
              <a:extLst>
                <a:ext uri="{FF2B5EF4-FFF2-40B4-BE49-F238E27FC236}">
                  <a16:creationId xmlns:a16="http://schemas.microsoft.com/office/drawing/2014/main" id="{67FCFC14-C631-4146-A078-3A8CED4E829F}"/>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AF2EE2F0-38BC-4722-94AD-7B7E627D9AE1}"/>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3" name="Freeform 5">
                <a:extLst>
                  <a:ext uri="{FF2B5EF4-FFF2-40B4-BE49-F238E27FC236}">
                    <a16:creationId xmlns:a16="http://schemas.microsoft.com/office/drawing/2014/main" id="{28C7631C-32F4-4F2C-99B0-A3D142C232CD}"/>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6">
                <a:extLst>
                  <a:ext uri="{FF2B5EF4-FFF2-40B4-BE49-F238E27FC236}">
                    <a16:creationId xmlns:a16="http://schemas.microsoft.com/office/drawing/2014/main" id="{99F43718-1370-43E7-A52A-E97E6FFB71A1}"/>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Tree>
    <p:extLst>
      <p:ext uri="{BB962C8B-B14F-4D97-AF65-F5344CB8AC3E}">
        <p14:creationId xmlns:p14="http://schemas.microsoft.com/office/powerpoint/2010/main" val="895684339"/>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FF4A3C-DDDA-4B7C-BF43-8208EF26D26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71654-96A5-4280-94F3-931C61A9F92C}" type="slidenum">
              <a:rPr lang="en-US" noProof="0" smtClean="0"/>
              <a:pPr/>
              <a:t>‹#›</a:t>
            </a:fld>
            <a:endParaRPr lang="en-US" noProof="0" dirty="0"/>
          </a:p>
        </p:txBody>
      </p:sp>
      <p:grpSp>
        <p:nvGrpSpPr>
          <p:cNvPr id="8" name="Group 7">
            <a:extLst>
              <a:ext uri="{FF2B5EF4-FFF2-40B4-BE49-F238E27FC236}">
                <a16:creationId xmlns:a16="http://schemas.microsoft.com/office/drawing/2014/main" id="{96506863-EA5A-4FF8-88B4-A64E32FEC56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id="{F4A970E8-07B8-4EC6-A487-FC9DBDCA229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6">
              <a:extLst>
                <a:ext uri="{FF2B5EF4-FFF2-40B4-BE49-F238E27FC236}">
                  <a16:creationId xmlns:a16="http://schemas.microsoft.com/office/drawing/2014/main" id="{FEFAAD8C-4E0E-49E1-A91A-0B235C3A158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7">
              <a:extLst>
                <a:ext uri="{FF2B5EF4-FFF2-40B4-BE49-F238E27FC236}">
                  <a16:creationId xmlns:a16="http://schemas.microsoft.com/office/drawing/2014/main" id="{41E248D5-7D81-4BEB-949D-A4F8BA783475}"/>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2" name="Rectangle 11">
            <a:extLst>
              <a:ext uri="{FF2B5EF4-FFF2-40B4-BE49-F238E27FC236}">
                <a16:creationId xmlns:a16="http://schemas.microsoft.com/office/drawing/2014/main" id="{BBB538C2-A40E-4BF3-B2F2-F59817F09C26}"/>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3" name="Oval 12">
            <a:extLst>
              <a:ext uri="{FF2B5EF4-FFF2-40B4-BE49-F238E27FC236}">
                <a16:creationId xmlns:a16="http://schemas.microsoft.com/office/drawing/2014/main" id="{3BC845D5-7E88-4B9B-A9D9-6EA806DC09D2}"/>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 name="Picture 13">
            <a:extLst>
              <a:ext uri="{FF2B5EF4-FFF2-40B4-BE49-F238E27FC236}">
                <a16:creationId xmlns:a16="http://schemas.microsoft.com/office/drawing/2014/main" id="{C9DFDE11-36BE-4FE2-B9D0-55D2C2D3AC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36434803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FF4A3C-DDDA-4B7C-BF43-8208EF26D261}" type="datetimeFigureOut">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71654-96A5-4280-94F3-931C61A9F92C}" type="slidenum">
              <a:rPr lang="en-US" noProof="0" smtClean="0"/>
              <a:pPr/>
              <a:t>‹#›</a:t>
            </a:fld>
            <a:endParaRPr lang="en-US" noProof="0" dirty="0"/>
          </a:p>
        </p:txBody>
      </p:sp>
      <p:grpSp>
        <p:nvGrpSpPr>
          <p:cNvPr id="10" name="Group 9">
            <a:extLst>
              <a:ext uri="{FF2B5EF4-FFF2-40B4-BE49-F238E27FC236}">
                <a16:creationId xmlns:a16="http://schemas.microsoft.com/office/drawing/2014/main" id="{05A2C215-62FE-4E7A-BB21-3BFDF30E314E}"/>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1" name="Freeform 5">
              <a:extLst>
                <a:ext uri="{FF2B5EF4-FFF2-40B4-BE49-F238E27FC236}">
                  <a16:creationId xmlns:a16="http://schemas.microsoft.com/office/drawing/2014/main" id="{0DEF31A9-A238-4B44-889D-6957F55DA6F0}"/>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FA2C363-2E27-421D-90A3-329900661DF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01CBB6E2-5332-4317-94F1-0580434B0679}"/>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 name="Rectangle 13">
            <a:extLst>
              <a:ext uri="{FF2B5EF4-FFF2-40B4-BE49-F238E27FC236}">
                <a16:creationId xmlns:a16="http://schemas.microsoft.com/office/drawing/2014/main" id="{56DBAAF6-5F6E-4B3A-9BC1-DE50D9FC6BA5}"/>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D5F259EB-34A0-4832-A91B-A059AA5B930C}"/>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6" name="Picture 15">
            <a:extLst>
              <a:ext uri="{FF2B5EF4-FFF2-40B4-BE49-F238E27FC236}">
                <a16:creationId xmlns:a16="http://schemas.microsoft.com/office/drawing/2014/main" id="{5BBA1149-09D5-4C9B-B490-CA6A99C210B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5433351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F4A3C-DDDA-4B7C-BF43-8208EF26D261}" type="datetimeFigureOut">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71654-96A5-4280-94F3-931C61A9F92C}" type="slidenum">
              <a:rPr lang="en-US" noProof="0" smtClean="0"/>
              <a:pPr/>
              <a:t>‹#›</a:t>
            </a:fld>
            <a:endParaRPr lang="en-US" noProof="0" dirty="0"/>
          </a:p>
        </p:txBody>
      </p:sp>
      <p:grpSp>
        <p:nvGrpSpPr>
          <p:cNvPr id="6" name="Group 5">
            <a:extLst>
              <a:ext uri="{FF2B5EF4-FFF2-40B4-BE49-F238E27FC236}">
                <a16:creationId xmlns:a16="http://schemas.microsoft.com/office/drawing/2014/main" id="{B5FE2BE5-1227-4EC6-9CD5-92025065B28A}"/>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7" name="Freeform 5">
              <a:extLst>
                <a:ext uri="{FF2B5EF4-FFF2-40B4-BE49-F238E27FC236}">
                  <a16:creationId xmlns:a16="http://schemas.microsoft.com/office/drawing/2014/main" id="{2E65FA7F-C003-4EC9-9F04-E4F335C672B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 name="Freeform 6">
              <a:extLst>
                <a:ext uri="{FF2B5EF4-FFF2-40B4-BE49-F238E27FC236}">
                  <a16:creationId xmlns:a16="http://schemas.microsoft.com/office/drawing/2014/main" id="{5BBE6DD9-38F2-4228-801D-C9165D528FEE}"/>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 name="Freeform 7">
              <a:extLst>
                <a:ext uri="{FF2B5EF4-FFF2-40B4-BE49-F238E27FC236}">
                  <a16:creationId xmlns:a16="http://schemas.microsoft.com/office/drawing/2014/main" id="{12011597-BFA4-4519-A9DC-102D1DD73F2F}"/>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0" name="Rectangle 9">
            <a:extLst>
              <a:ext uri="{FF2B5EF4-FFF2-40B4-BE49-F238E27FC236}">
                <a16:creationId xmlns:a16="http://schemas.microsoft.com/office/drawing/2014/main" id="{CD4B5444-9D53-4588-B06E-14C3C1C2D2E3}"/>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11" name="Picture 10">
            <a:extLst>
              <a:ext uri="{FF2B5EF4-FFF2-40B4-BE49-F238E27FC236}">
                <a16:creationId xmlns:a16="http://schemas.microsoft.com/office/drawing/2014/main" id="{F44C8ACD-A90E-455D-A686-014A6A0120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2" name="Oval 11">
            <a:extLst>
              <a:ext uri="{FF2B5EF4-FFF2-40B4-BE49-F238E27FC236}">
                <a16:creationId xmlns:a16="http://schemas.microsoft.com/office/drawing/2014/main" id="{8C25B7EB-B802-451B-B1A3-DD5CDDBE8280}"/>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30190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1F27F-98F9-A147-8986-34441C7B752D}" type="datetime1">
              <a:rPr lang="en-US" noProof="0" smtClean="0"/>
              <a:t>8/19/2020</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3106266532"/>
      </p:ext>
    </p:extLst>
  </p:cSld>
  <p:clrMapOvr>
    <a:masterClrMapping/>
  </p:clrMapOvr>
  <p:transition spd="slow">
    <p:wipe/>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F4A3C-DDDA-4B7C-BF43-8208EF26D26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71654-96A5-4280-94F3-931C61A9F92C}" type="slidenum">
              <a:rPr lang="en-US" noProof="0" smtClean="0"/>
              <a:pPr/>
              <a:t>‹#›</a:t>
            </a:fld>
            <a:endParaRPr lang="en-US" noProof="0" dirty="0"/>
          </a:p>
        </p:txBody>
      </p:sp>
      <p:grpSp>
        <p:nvGrpSpPr>
          <p:cNvPr id="8" name="Group 7">
            <a:extLst>
              <a:ext uri="{FF2B5EF4-FFF2-40B4-BE49-F238E27FC236}">
                <a16:creationId xmlns:a16="http://schemas.microsoft.com/office/drawing/2014/main" id="{05F58182-F95C-4A74-A9B2-483591741E5C}"/>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9" name="Freeform 5">
              <a:extLst>
                <a:ext uri="{FF2B5EF4-FFF2-40B4-BE49-F238E27FC236}">
                  <a16:creationId xmlns:a16="http://schemas.microsoft.com/office/drawing/2014/main" id="{96EE4F50-C45E-4E13-BFEB-3D26C703F7A5}"/>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6">
              <a:extLst>
                <a:ext uri="{FF2B5EF4-FFF2-40B4-BE49-F238E27FC236}">
                  <a16:creationId xmlns:a16="http://schemas.microsoft.com/office/drawing/2014/main" id="{9401ECF5-FB58-4EE0-A05D-B733C83C60B7}"/>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7">
              <a:extLst>
                <a:ext uri="{FF2B5EF4-FFF2-40B4-BE49-F238E27FC236}">
                  <a16:creationId xmlns:a16="http://schemas.microsoft.com/office/drawing/2014/main" id="{585859D0-453C-40E3-B202-B0046636F1C2}"/>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2" name="Rectangle 11">
            <a:extLst>
              <a:ext uri="{FF2B5EF4-FFF2-40B4-BE49-F238E27FC236}">
                <a16:creationId xmlns:a16="http://schemas.microsoft.com/office/drawing/2014/main" id="{A248D269-4FD3-452D-8305-4E5F10C8EF11}"/>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3" name="Oval 12">
            <a:extLst>
              <a:ext uri="{FF2B5EF4-FFF2-40B4-BE49-F238E27FC236}">
                <a16:creationId xmlns:a16="http://schemas.microsoft.com/office/drawing/2014/main" id="{DE104C33-1097-4B98-BA9D-2B0E4A244071}"/>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4" name="Picture 13">
            <a:extLst>
              <a:ext uri="{FF2B5EF4-FFF2-40B4-BE49-F238E27FC236}">
                <a16:creationId xmlns:a16="http://schemas.microsoft.com/office/drawing/2014/main" id="{D91F034C-4A6B-4C59-902E-DA7EA4BCD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42200859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FF4A3C-DDDA-4B7C-BF43-8208EF26D261}"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41460-F6CE-4953-8FF6-306528E47B2F}" type="slidenum">
              <a:rPr lang="en-US" smtClean="0"/>
              <a:t>‹#›</a:t>
            </a:fld>
            <a:endParaRPr lang="en-US"/>
          </a:p>
        </p:txBody>
      </p:sp>
      <p:grpSp>
        <p:nvGrpSpPr>
          <p:cNvPr id="8" name="Group 7">
            <a:extLst>
              <a:ext uri="{FF2B5EF4-FFF2-40B4-BE49-F238E27FC236}">
                <a16:creationId xmlns:a16="http://schemas.microsoft.com/office/drawing/2014/main" id="{6A818D7B-B2E6-4E3B-B224-A244892FC357}"/>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9" name="Freeform 5">
              <a:extLst>
                <a:ext uri="{FF2B5EF4-FFF2-40B4-BE49-F238E27FC236}">
                  <a16:creationId xmlns:a16="http://schemas.microsoft.com/office/drawing/2014/main" id="{030D3586-7ED2-4874-B4CA-41F781668725}"/>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6">
              <a:extLst>
                <a:ext uri="{FF2B5EF4-FFF2-40B4-BE49-F238E27FC236}">
                  <a16:creationId xmlns:a16="http://schemas.microsoft.com/office/drawing/2014/main" id="{F8D573A6-0ED1-4D14-B22A-47DD38CCB30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11" name="Picture 10">
            <a:extLst>
              <a:ext uri="{FF2B5EF4-FFF2-40B4-BE49-F238E27FC236}">
                <a16:creationId xmlns:a16="http://schemas.microsoft.com/office/drawing/2014/main" id="{189BEDAE-F774-42DE-A92C-EDCEAB9EA4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115874938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8/19/2020</a:t>
            </a:fld>
            <a:endParaRPr lang="en-US"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96423734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cdc.gov/coronavirus/2019-ncov/index.html"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www.robeson.edu/coronavirus-info/" TargetMode="Externa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hyperlink" Target="https://www.cdc.gov/coronavirus/2019-ncov/community/disinfecting-building-facility.html" TargetMode="External"/><Relationship Id="rId3" Type="http://schemas.openxmlformats.org/officeDocument/2006/relationships/image" Target="../media/image13.png"/><Relationship Id="rId7" Type="http://schemas.openxmlformats.org/officeDocument/2006/relationships/hyperlink" Target="https://www.cdc.gov/coronavirus/2019-ncov/community/clean-disinfect/index.html" TargetMode="External"/><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hyperlink" Target="https://www.cdc.gov/coronavirus/2019-ncov/prevent-getting-sick/gloves.html" TargetMode="External"/><Relationship Id="rId5" Type="http://schemas.openxmlformats.org/officeDocument/2006/relationships/hyperlink" Target="https://governor.nc.gov/news/executive-orders" TargetMode="External"/><Relationship Id="rId4" Type="http://schemas.openxmlformats.org/officeDocument/2006/relationships/hyperlink" Target="https://www.cdc.gov/coronavirus/2019-ncov/hcp/hand-hygiene.html" TargetMode="External"/><Relationship Id="rId9" Type="http://schemas.openxmlformats.org/officeDocument/2006/relationships/hyperlink" Target="https://www.osha.gov/SLTC/covid-19/controlprevention.html#healt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oshr.nc.gov/safe-return-worksites-guidance" TargetMode="External"/><Relationship Id="rId5" Type="http://schemas.openxmlformats.org/officeDocument/2006/relationships/hyperlink" Target="https://www.cdc.gov/coronavirus/2019-ncov/community/disinfecting-building-facility.html"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hyperlink" Target="mailto:mwilliams@robeson.edu" TargetMode="External"/><Relationship Id="rId4" Type="http://schemas.openxmlformats.org/officeDocument/2006/relationships/hyperlink" Target="mailto:kdavis@robeson.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7zzfdYShvQU" TargetMode="External"/><Relationship Id="rId3" Type="http://schemas.openxmlformats.org/officeDocument/2006/relationships/image" Target="../media/image14.png"/><Relationship Id="rId7" Type="http://schemas.openxmlformats.org/officeDocument/2006/relationships/hyperlink" Target="https://www.cdc.gov/coronavirus/2019-ncov/if-you-are-sick/steps-when-sick.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cdc.gov/coronavirus/2019-ncov/symptoms-testing/symptoms.html" TargetMode="External"/><Relationship Id="rId5" Type="http://schemas.openxmlformats.org/officeDocument/2006/relationships/hyperlink" Target="https://www.cdc.gov/coronavirus/2019-ncov/your-health/index.html?CDC_AA_refVal=https%3A%2F%2Fwww.cdc.gov%2Fcoronavirus%2F2019-ncov%2Fsymptoms-testing%2Fyour-health.html"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hyperlink" Target="https://www.cdc.gov/coronavirus/2019-ncov/if-you-are-sick/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www.cdc.gov/coronavirus/2019-ncov/prevent-getting-sick/prevention-H.pdf" TargetMode="External"/><Relationship Id="rId3" Type="http://schemas.openxmlformats.org/officeDocument/2006/relationships/image" Target="../media/image14.png"/><Relationship Id="rId7" Type="http://schemas.openxmlformats.org/officeDocument/2006/relationships/image" Target="../media/image21.png"/><Relationship Id="rId12" Type="http://schemas.openxmlformats.org/officeDocument/2006/relationships/hyperlink" Target="https://www.cdc.gov/coronavirus/2019-ncov/index.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www.cdc.gov/coronavirus/2019-ncov/if-you-are-sick/quarantine-isolation.html" TargetMode="External"/><Relationship Id="rId11" Type="http://schemas.openxmlformats.org/officeDocument/2006/relationships/hyperlink" Target="https://www.cdc.gov/coronavirus/2019-ncov/daily-life-coping/index.html" TargetMode="External"/><Relationship Id="rId5" Type="http://schemas.openxmlformats.org/officeDocument/2006/relationships/image" Target="../media/image20.jpeg"/><Relationship Id="rId10" Type="http://schemas.openxmlformats.org/officeDocument/2006/relationships/image" Target="../media/image22.png"/><Relationship Id="rId4" Type="http://schemas.openxmlformats.org/officeDocument/2006/relationships/hyperlink" Target="https://www.cdc.gov/coronavirus/2019-ncov/downloads/stop-the-spread-of-germs-11x17-en.pdf" TargetMode="External"/><Relationship Id="rId9" Type="http://schemas.openxmlformats.org/officeDocument/2006/relationships/hyperlink" Target="https://www.cdc.gov/coronavirus/2019-ncov/your-health/index.html?CDC_AA_refVal=https%3A%2F%2Fwww.cdc.gov%2Fcoronavirus%2F2019-ncov%2Fsymptoms-testing%2Fyour-health.html" TargetMode="External"/><Relationship Id="rId14" Type="http://schemas.openxmlformats.org/officeDocument/2006/relationships/hyperlink" Target="https://www.cdc.gov/coronavirus/2019-ncov/prevent-getting-sick/prevention.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governor.nc.gov/news/executive-orders" TargetMode="External"/><Relationship Id="rId3" Type="http://schemas.openxmlformats.org/officeDocument/2006/relationships/image" Target="../media/image14.png"/><Relationship Id="rId7" Type="http://schemas.openxmlformats.org/officeDocument/2006/relationships/hyperlink" Target="https://www.cdc.gov/coronavirus/2019-ncov/prevent-getting-sick/cloth-face-cover-guidance.html?CDC_AA_refVal=https%3A%2F%2Fwww.cdc.gov%2Fcoronavirus%2F2019-ncov%2Fprevent-getting-sick%2Fcloth-face-cover.html#recent-studies"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https://governor.nc.gov/documents/executive-order-no-147"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hyperlink" Target="https://www.cdc.gov/coronavirus/2019-ncov/hcp/hand-hygiene.html" TargetMode="External"/><Relationship Id="rId3" Type="http://schemas.openxmlformats.org/officeDocument/2006/relationships/image" Target="../media/image14.png"/><Relationship Id="rId7" Type="http://schemas.openxmlformats.org/officeDocument/2006/relationships/hyperlink" Target="https://www.cdc.gov/handwashing/when-how-handwashing.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5.jpeg"/><Relationship Id="rId5" Type="http://schemas.openxmlformats.org/officeDocument/2006/relationships/hyperlink" Target="https://www.cdc.gov/coronavirus/2019-ncov/prevent-getting-sick/diy-cloth-face-coverings.html" TargetMode="External"/><Relationship Id="rId10" Type="http://schemas.openxmlformats.org/officeDocument/2006/relationships/hyperlink" Target="https://www.youtube.com/watch?v=d914EnpU4Fo" TargetMode="External"/><Relationship Id="rId4" Type="http://schemas.openxmlformats.org/officeDocument/2006/relationships/hyperlink" Target="https://governor.nc.gov/news/executive-orders" TargetMode="Externa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hyperlink" Target="https://www.cdc.gov/coronavirus/2019-ncov/hcp/using-ppe.html" TargetMode="External"/><Relationship Id="rId3" Type="http://schemas.openxmlformats.org/officeDocument/2006/relationships/image" Target="../media/image14.png"/><Relationship Id="rId7" Type="http://schemas.openxmlformats.org/officeDocument/2006/relationships/hyperlink" Target="https://www.cdc.gov/coronavirus/2019-ncov/prevent-getting-sick/gloves.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www.cdc.gov/coronavirus/2019-ncov/hcp/hand-hygiene.html" TargetMode="External"/><Relationship Id="rId5" Type="http://schemas.openxmlformats.org/officeDocument/2006/relationships/hyperlink" Target="https://www.cdc.gov/coronavirus/2019-ncov/prevent-getting-sick/diy-cloth-face-coverings.html" TargetMode="External"/><Relationship Id="rId10" Type="http://schemas.openxmlformats.org/officeDocument/2006/relationships/image" Target="../media/image26.jpeg"/><Relationship Id="rId4" Type="http://schemas.openxmlformats.org/officeDocument/2006/relationships/image" Target="../media/image13.png"/><Relationship Id="rId9" Type="http://schemas.openxmlformats.org/officeDocument/2006/relationships/hyperlink" Target="https://www.cdc.gov/coronavirus/2019-ncov/community/colleges-universities/index.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hyperlink" Target="https://www.cdc.gov/coronavirus/2019-ncov/prevent-getting-sick/cloth-face-cover.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hyperlink" Target="https://www.youtube.com/watch?v=dy9TzRwVWoA"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13.xml"/><Relationship Id="rId11" Type="http://schemas.openxmlformats.org/officeDocument/2006/relationships/image" Target="../media/image13.png"/><Relationship Id="rId5" Type="http://schemas.openxmlformats.org/officeDocument/2006/relationships/slide" Target="slide9.xml"/><Relationship Id="rId10" Type="http://schemas.openxmlformats.org/officeDocument/2006/relationships/image" Target="../media/image11.png"/><Relationship Id="rId4" Type="http://schemas.openxmlformats.org/officeDocument/2006/relationships/slide" Target="slide5.xml"/><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mailto:emeekins@robeson.edu" TargetMode="External"/><Relationship Id="rId5" Type="http://schemas.openxmlformats.org/officeDocument/2006/relationships/hyperlink" Target="mailto:efreeman@robeson.edu"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covid19.ncdhhs.gov/" TargetMode="External"/><Relationship Id="rId5" Type="http://schemas.openxmlformats.org/officeDocument/2006/relationships/hyperlink" Target="https://www.cdc.gov/coronavirus/2019-ncov/prevent-getting-sick/social-distancing.html" TargetMode="Externa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governor.nc.gov/news/executive-orders" TargetMode="External"/><Relationship Id="rId5" Type="http://schemas.openxmlformats.org/officeDocument/2006/relationships/hyperlink" Target="https://www.cdc.gov/coronavirus/2019-ncov/prevent-getting-sick/social-distancing.html" TargetMode="External"/><Relationship Id="rId4" Type="http://schemas.openxmlformats.org/officeDocument/2006/relationships/image" Target="../media/image13.png"/><Relationship Id="rId9" Type="http://schemas.openxmlformats.org/officeDocument/2006/relationships/hyperlink" Target="http://himetop.wikidot.com/giuseppe-moruzzi-s-offic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flickr.com/photos/bwalsh/5425267774/" TargetMode="External"/><Relationship Id="rId13" Type="http://schemas.openxmlformats.org/officeDocument/2006/relationships/hyperlink" Target="https://www.cdc.gov/coronavirus/2019-ncov/prevent-getting-sick/social-distancing.html" TargetMode="External"/><Relationship Id="rId3" Type="http://schemas.openxmlformats.org/officeDocument/2006/relationships/image" Target="../media/image14.png"/><Relationship Id="rId7" Type="http://schemas.openxmlformats.org/officeDocument/2006/relationships/image" Target="../media/image32.jpg"/><Relationship Id="rId12" Type="http://schemas.openxmlformats.org/officeDocument/2006/relationships/hyperlink" Target="https://governor.nc.gov/news/executive-orders"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commons.wikimedia.org/wiki/File:GCMC_Surgical_Waiting_Area.jpg" TargetMode="External"/><Relationship Id="rId11" Type="http://schemas.openxmlformats.org/officeDocument/2006/relationships/hyperlink" Target="https://www.cdc.gov/coronavirus/2019-ncov/index.html" TargetMode="External"/><Relationship Id="rId5" Type="http://schemas.openxmlformats.org/officeDocument/2006/relationships/image" Target="../media/image31.jpg"/><Relationship Id="rId10" Type="http://schemas.openxmlformats.org/officeDocument/2006/relationships/hyperlink" Target="https://www.cdc.gov/coronavirus/2019-ncov/prevent-getting-sick/how-covid-spreads.html" TargetMode="External"/><Relationship Id="rId4" Type="http://schemas.openxmlformats.org/officeDocument/2006/relationships/image" Target="../media/image13.png"/><Relationship Id="rId9" Type="http://schemas.openxmlformats.org/officeDocument/2006/relationships/hyperlink" Target="https://www.cdc.gov/handwashing/when-how-handwashing.html" TargetMode="External"/><Relationship Id="rId14" Type="http://schemas.openxmlformats.org/officeDocument/2006/relationships/hyperlink" Target="https://www.cdc.gov/coronavirus/2019-ncov/community/disinfecting-building-facility.html"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pxhere.com/en/photo/970315" TargetMode="External"/><Relationship Id="rId3" Type="http://schemas.openxmlformats.org/officeDocument/2006/relationships/image" Target="../media/image14.pn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pexels.com/photo/button-elevator-finger-fingers-1162359/" TargetMode="External"/><Relationship Id="rId11" Type="http://schemas.openxmlformats.org/officeDocument/2006/relationships/hyperlink" Target="https://governor.nc.gov/news/executive-orders" TargetMode="External"/><Relationship Id="rId5" Type="http://schemas.openxmlformats.org/officeDocument/2006/relationships/image" Target="../media/image33.jpg"/><Relationship Id="rId10" Type="http://schemas.openxmlformats.org/officeDocument/2006/relationships/hyperlink" Target="https://www.cdc.gov/coronavirus/2019-ncov/prevent-getting-sick/social-distancing.html" TargetMode="External"/><Relationship Id="rId4" Type="http://schemas.openxmlformats.org/officeDocument/2006/relationships/image" Target="../media/image13.png"/><Relationship Id="rId9" Type="http://schemas.openxmlformats.org/officeDocument/2006/relationships/hyperlink" Target="https://www.nc.gov/covid-19/staying-ahead-curv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xhere.com/ko/photo/1057118" TargetMode="External"/><Relationship Id="rId3" Type="http://schemas.openxmlformats.org/officeDocument/2006/relationships/image" Target="../media/image14.pn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pixabay.com/en/classroom-school-desks-screen-1910014/" TargetMode="External"/><Relationship Id="rId5" Type="http://schemas.openxmlformats.org/officeDocument/2006/relationships/image" Target="../media/image35.jpg"/><Relationship Id="rId4" Type="http://schemas.openxmlformats.org/officeDocument/2006/relationships/hyperlink" Target="https://www.cdc.gov/coronavirus/2019-ncov/prevent-getting-sick/social-distancing.html" TargetMode="Externa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hyperlink" Target="https://www.cdc.gov/coronavirus/2019-ncov/hcp/hand-hygiene.html" TargetMode="External"/><Relationship Id="rId3" Type="http://schemas.openxmlformats.org/officeDocument/2006/relationships/image" Target="../media/image14.png"/><Relationship Id="rId7" Type="http://schemas.openxmlformats.org/officeDocument/2006/relationships/hyperlink" Target="https://en.wikipedia.org/wiki/Social_distancing"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hyperlink" Target="https://www.cdc.gov/coronavirus/2019-ncov/prevent-getting-sick/social-distancing.html" TargetMode="External"/><Relationship Id="rId4" Type="http://schemas.openxmlformats.org/officeDocument/2006/relationships/image" Target="../media/image13.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mailto:kdavis@robeson.edu" TargetMode="External"/><Relationship Id="rId5" Type="http://schemas.openxmlformats.org/officeDocument/2006/relationships/hyperlink" Target="mailto:mwilliams@robeson.edu" TargetMode="Externa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robeson.edu/coronavirus-info/" TargetMode="External"/><Relationship Id="rId5" Type="http://schemas.openxmlformats.org/officeDocument/2006/relationships/hyperlink" Target="https://www.dol.gov/agencies/whd/pandemic/ffcra-employer-paid-leave" TargetMode="External"/><Relationship Id="rId4" Type="http://schemas.openxmlformats.org/officeDocument/2006/relationships/hyperlink" Target="http://www.mygroup.com/portal/employe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www.dol.gov/agencies/whd/pandemic/ffcra-ques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hyperlink" Target="https://www.nccommunitycolleges.edu/covid-19-response" TargetMode="Externa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mailto:kdavis@robeson.edu" TargetMode="Externa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www.youtube.com/watch?v=VciAY7up1Fs" TargetMode="External"/><Relationship Id="rId3" Type="http://schemas.openxmlformats.org/officeDocument/2006/relationships/image" Target="../media/image14.png"/><Relationship Id="rId7" Type="http://schemas.openxmlformats.org/officeDocument/2006/relationships/hyperlink" Target="https://www.youtube.com/watch?v=2qw06OVHsRE" TargetMode="External"/><Relationship Id="rId12" Type="http://schemas.openxmlformats.org/officeDocument/2006/relationships/image" Target="../media/image44.png"/><Relationship Id="rId17" Type="http://schemas.openxmlformats.org/officeDocument/2006/relationships/image" Target="../media/image13.png"/><Relationship Id="rId2" Type="http://schemas.openxmlformats.org/officeDocument/2006/relationships/notesSlide" Target="../notesSlides/notesSlide24.xml"/><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hyperlink" Target="https://www.youtube.com/watch?v=Xdd2M40Leb0" TargetMode="External"/><Relationship Id="rId5" Type="http://schemas.openxmlformats.org/officeDocument/2006/relationships/hyperlink" Target="https://www.youtube.com/watch?v=tpsOw7kkJSY" TargetMode="External"/><Relationship Id="rId15" Type="http://schemas.openxmlformats.org/officeDocument/2006/relationships/hyperlink" Target="https://www.youtube.com/watch?v=W-zhhSQDD1U" TargetMode="External"/><Relationship Id="rId10" Type="http://schemas.openxmlformats.org/officeDocument/2006/relationships/image" Target="../media/image43.png"/><Relationship Id="rId4" Type="http://schemas.openxmlformats.org/officeDocument/2006/relationships/hyperlink" Target="https://www.cdc.gov/coronavirus/2019-ncov/communication/videos.html?Sort=Date%3A%3Adesc" TargetMode="External"/><Relationship Id="rId9" Type="http://schemas.openxmlformats.org/officeDocument/2006/relationships/hyperlink" Target="https://www.youtube.com/watch?v=SYEk4b6uKcM" TargetMode="External"/><Relationship Id="rId1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hyperlink" Target="https://www.cdc.gov/coronavirus/2019-nCoV/index.html" TargetMode="External"/><Relationship Id="rId3" Type="http://schemas.openxmlformats.org/officeDocument/2006/relationships/image" Target="../media/image14.png"/><Relationship Id="rId7" Type="http://schemas.openxmlformats.org/officeDocument/2006/relationships/image" Target="../media/image13.png"/><Relationship Id="rId12"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hyperlink" Target="https://www.nc.gov/covid19" TargetMode="External"/><Relationship Id="rId10" Type="http://schemas.openxmlformats.org/officeDocument/2006/relationships/hyperlink" Target="https://www.acha.org/ACHA/Resources/Topics/2019_Novel_Coronavirus_2019-nCoV.aspx" TargetMode="External"/><Relationship Id="rId4" Type="http://schemas.openxmlformats.org/officeDocument/2006/relationships/hyperlink" Target="https://www.cdc.gov/coronavirus/2019-ncov/communication/print-resources.html?Sort=Date%3A%3Adesc" TargetMode="External"/><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mailto:mwilliams@robeson.edu" TargetMode="Externa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8" Type="http://schemas.openxmlformats.org/officeDocument/2006/relationships/hyperlink" Target="https://www.cdc.gov/coronavirus/2019-ncov/faq.html#Spread" TargetMode="External"/><Relationship Id="rId13" Type="http://schemas.openxmlformats.org/officeDocument/2006/relationships/slide" Target="slide29.xml"/><Relationship Id="rId3" Type="http://schemas.openxmlformats.org/officeDocument/2006/relationships/image" Target="../media/image14.png"/><Relationship Id="rId7" Type="http://schemas.openxmlformats.org/officeDocument/2006/relationships/hyperlink" Target="https://www.cdc.gov/coronavirus/2019-ncov/faq.html#Prevention" TargetMode="External"/><Relationship Id="rId12" Type="http://schemas.openxmlformats.org/officeDocument/2006/relationships/hyperlink" Target="https://www.cdc.gov/coronavirus/2019-ncov/if-you-are-sick/steps-when-sick.htm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www.cdc.gov/coronavirus/2019-ncov/faq.html#Cleaning-and-Disinfection" TargetMode="External"/><Relationship Id="rId11" Type="http://schemas.openxmlformats.org/officeDocument/2006/relationships/hyperlink" Target="https://www.cdc.gov/coronavirus/2019-ncov/if-you-are-sick/quarantine-isolation.html" TargetMode="External"/><Relationship Id="rId5" Type="http://schemas.openxmlformats.org/officeDocument/2006/relationships/hyperlink" Target="https://www.cdc.gov/coronavirus/2019-ncov/faq.html#Basics" TargetMode="External"/><Relationship Id="rId10" Type="http://schemas.openxmlformats.org/officeDocument/2006/relationships/hyperlink" Target="https://www.cdc.gov/coronavirus/2019-ncov/faq.html#If-You-or-Someone-You-Know-is-Sick-or-Had-Contact-with-Someone-who-Has-COVID-19" TargetMode="External"/><Relationship Id="rId4" Type="http://schemas.openxmlformats.org/officeDocument/2006/relationships/image" Target="../media/image13.png"/><Relationship Id="rId9" Type="http://schemas.openxmlformats.org/officeDocument/2006/relationships/hyperlink" Target="https://www.cdc.gov/coronavirus/2019-ncov/travelers/faqs.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www.nc.gov/covid19" TargetMode="External"/><Relationship Id="rId3" Type="http://schemas.openxmlformats.org/officeDocument/2006/relationships/image" Target="../media/image14.png"/><Relationship Id="rId7" Type="http://schemas.openxmlformats.org/officeDocument/2006/relationships/hyperlink" Target="https://www.nccommunitycolleges.edu/covid-19-respons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www.robeson.edu/coronavirus-info/" TargetMode="External"/><Relationship Id="rId11" Type="http://schemas.openxmlformats.org/officeDocument/2006/relationships/image" Target="../media/image15.png"/><Relationship Id="rId5" Type="http://schemas.openxmlformats.org/officeDocument/2006/relationships/hyperlink" Target="https://www.cdc.gov/coronavirus/2019-ncov/index.html"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www.co.robeson.nc.us/coronaviru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www.robeson.edu/coronavirus-info/"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slide" Target="slide34.xml"/><Relationship Id="rId4" Type="http://schemas.openxmlformats.org/officeDocument/2006/relationships/hyperlink" Target="https://www.cdc.gov/coronavirus/2019-ncov/communication/print-resources.html?Sort=Date%3A%3Adesc"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cdc.gov/coronavirus/2019-ncov/if-you-are-sick/steps-when-sick.html" TargetMode="External"/><Relationship Id="rId13" Type="http://schemas.openxmlformats.org/officeDocument/2006/relationships/slide" Target="slide23.xml"/><Relationship Id="rId3" Type="http://schemas.openxmlformats.org/officeDocument/2006/relationships/image" Target="../media/image14.png"/><Relationship Id="rId7" Type="http://schemas.openxmlformats.org/officeDocument/2006/relationships/hyperlink" Target="https://www.cdc.gov/coronavirus/2019-ncov/symptoms-testing/symptoms.html" TargetMode="External"/><Relationship Id="rId12" Type="http://schemas.openxmlformats.org/officeDocument/2006/relationships/hyperlink" Target="https://www.cdc.gov/coronavirus/2019-ncov/prevent-getting-sick/how-to-wear-cloth-face-coverings.html"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hyperlink" Target="https://www.cdc.gov/handwashing/when-how-handwashing.html" TargetMode="External"/><Relationship Id="rId5" Type="http://schemas.openxmlformats.org/officeDocument/2006/relationships/hyperlink" Target="https://www.cdc.gov/coronavirus/2019-ncov/community/colleges-universities/index.html" TargetMode="External"/><Relationship Id="rId15" Type="http://schemas.openxmlformats.org/officeDocument/2006/relationships/image" Target="../media/image13.png"/><Relationship Id="rId10" Type="http://schemas.openxmlformats.org/officeDocument/2006/relationships/hyperlink" Target="https://youtu.be/W-zhhSQDD1U" TargetMode="External"/><Relationship Id="rId4" Type="http://schemas.openxmlformats.org/officeDocument/2006/relationships/hyperlink" Target="https://www.cdc.gov/coronavirus/2019-ncov/community/office-buildings.html" TargetMode="External"/><Relationship Id="rId9" Type="http://schemas.openxmlformats.org/officeDocument/2006/relationships/slide" Target="slide14.xml"/><Relationship Id="rId14"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mailto:kdavis@robeson.edu" TargetMode="External"/><Relationship Id="rId5" Type="http://schemas.openxmlformats.org/officeDocument/2006/relationships/hyperlink" Target="mailto:mwilliams@robeson.edu"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C1191-7540-447A-B2E6-3267AADC9144}"/>
              </a:ext>
            </a:extLst>
          </p:cNvPr>
          <p:cNvPicPr>
            <a:picLocks noChangeAspect="1"/>
          </p:cNvPicPr>
          <p:nvPr/>
        </p:nvPicPr>
        <p:blipFill>
          <a:blip r:embed="rId3"/>
          <a:stretch>
            <a:fillRect/>
          </a:stretch>
        </p:blipFill>
        <p:spPr>
          <a:xfrm>
            <a:off x="0" y="0"/>
            <a:ext cx="12147917" cy="6858000"/>
          </a:xfrm>
          <a:prstGeom prst="rect">
            <a:avLst/>
          </a:prstGeom>
        </p:spPr>
      </p:pic>
      <p:sp>
        <p:nvSpPr>
          <p:cNvPr id="6" name="Subtitle 2">
            <a:extLst>
              <a:ext uri="{FF2B5EF4-FFF2-40B4-BE49-F238E27FC236}">
                <a16:creationId xmlns:a16="http://schemas.microsoft.com/office/drawing/2014/main" id="{5B249E0C-70C2-4F1D-91E3-EF777034C427}"/>
              </a:ext>
            </a:extLst>
          </p:cNvPr>
          <p:cNvSpPr txBox="1">
            <a:spLocks/>
          </p:cNvSpPr>
          <p:nvPr/>
        </p:nvSpPr>
        <p:spPr>
          <a:xfrm>
            <a:off x="5949538" y="5495815"/>
            <a:ext cx="6092622" cy="1027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Safely Returning to Campus</a:t>
            </a:r>
          </a:p>
        </p:txBody>
      </p:sp>
      <p:pic>
        <p:nvPicPr>
          <p:cNvPr id="7" name="Picture 6">
            <a:extLst>
              <a:ext uri="{FF2B5EF4-FFF2-40B4-BE49-F238E27FC236}">
                <a16:creationId xmlns:a16="http://schemas.microsoft.com/office/drawing/2014/main" id="{ACBDB96C-C42E-4170-A1F5-7991ED9C3334}"/>
              </a:ext>
            </a:extLst>
          </p:cNvPr>
          <p:cNvPicPr>
            <a:picLocks noChangeAspect="1"/>
          </p:cNvPicPr>
          <p:nvPr/>
        </p:nvPicPr>
        <p:blipFill>
          <a:blip r:embed="rId4"/>
          <a:stretch>
            <a:fillRect/>
          </a:stretch>
        </p:blipFill>
        <p:spPr>
          <a:xfrm>
            <a:off x="9744576" y="334203"/>
            <a:ext cx="2208648" cy="1145225"/>
          </a:xfrm>
          <a:prstGeom prst="rect">
            <a:avLst/>
          </a:prstGeom>
        </p:spPr>
      </p:pic>
      <p:pic>
        <p:nvPicPr>
          <p:cNvPr id="10" name="Picture 2" descr="Robeson Community College">
            <a:extLst>
              <a:ext uri="{FF2B5EF4-FFF2-40B4-BE49-F238E27FC236}">
                <a16:creationId xmlns:a16="http://schemas.microsoft.com/office/drawing/2014/main" id="{B4119A0D-7AD0-4CD3-96DC-7787F9828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920" y="272749"/>
            <a:ext cx="4611512" cy="1230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a:extLst>
              <a:ext uri="{FF2B5EF4-FFF2-40B4-BE49-F238E27FC236}">
                <a16:creationId xmlns:a16="http://schemas.microsoft.com/office/drawing/2014/main" id="{BE97F9D5-C558-4BE6-89C3-4E50ED2D3A90}"/>
              </a:ext>
            </a:extLst>
          </p:cNvPr>
          <p:cNvSpPr txBox="1">
            <a:spLocks/>
          </p:cNvSpPr>
          <p:nvPr/>
        </p:nvSpPr>
        <p:spPr>
          <a:xfrm>
            <a:off x="5949538" y="1563964"/>
            <a:ext cx="6300975" cy="102798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800" cap="none" dirty="0">
                <a:solidFill>
                  <a:schemeClr val="bg1"/>
                </a:solidFill>
              </a:rPr>
              <a:t>Faculty and Staff</a:t>
            </a:r>
          </a:p>
        </p:txBody>
      </p:sp>
      <p:pic>
        <p:nvPicPr>
          <p:cNvPr id="13" name="Picture Placeholder 6">
            <a:hlinkClick r:id="rId6"/>
            <a:extLst>
              <a:ext uri="{FF2B5EF4-FFF2-40B4-BE49-F238E27FC236}">
                <a16:creationId xmlns:a16="http://schemas.microsoft.com/office/drawing/2014/main" id="{9D1679D7-D825-467A-936F-03D835852D64}"/>
              </a:ext>
            </a:extLst>
          </p:cNvPr>
          <p:cNvPicPr>
            <a:picLocks noChangeAspect="1"/>
          </p:cNvPicPr>
          <p:nvPr/>
        </p:nvPicPr>
        <p:blipFill rotWithShape="1">
          <a:blip r:embed="rId7"/>
          <a:srcRect l="17293" t="558" r="35087" b="20236"/>
          <a:stretch/>
        </p:blipFill>
        <p:spPr>
          <a:xfrm>
            <a:off x="738889" y="1053236"/>
            <a:ext cx="4611512" cy="4381841"/>
          </a:xfrm>
          <a:prstGeom prst="ellipse">
            <a:avLst/>
          </a:prstGeom>
        </p:spPr>
      </p:pic>
      <p:pic>
        <p:nvPicPr>
          <p:cNvPr id="9" name="Picture Placeholder 14">
            <a:hlinkClick r:id="rId8"/>
            <a:extLst>
              <a:ext uri="{FF2B5EF4-FFF2-40B4-BE49-F238E27FC236}">
                <a16:creationId xmlns:a16="http://schemas.microsoft.com/office/drawing/2014/main" id="{2E6CAD45-6981-4124-B9FC-A1E06FE31CFA}"/>
              </a:ext>
            </a:extLst>
          </p:cNvPr>
          <p:cNvPicPr>
            <a:picLocks noChangeAspect="1"/>
          </p:cNvPicPr>
          <p:nvPr/>
        </p:nvPicPr>
        <p:blipFill rotWithShape="1">
          <a:blip r:embed="rId9"/>
          <a:srcRect l="14393" r="28774"/>
          <a:stretch/>
        </p:blipFill>
        <p:spPr>
          <a:xfrm>
            <a:off x="7922806" y="3030936"/>
            <a:ext cx="2552154" cy="2245270"/>
          </a:xfrm>
          <a:prstGeom prst="ellipse">
            <a:avLst/>
          </a:prstGeom>
          <a:solidFill>
            <a:schemeClr val="bg2"/>
          </a:solidFill>
        </p:spPr>
      </p:pic>
    </p:spTree>
    <p:extLst>
      <p:ext uri="{BB962C8B-B14F-4D97-AF65-F5344CB8AC3E}">
        <p14:creationId xmlns:p14="http://schemas.microsoft.com/office/powerpoint/2010/main" val="365812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10</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0" y="0"/>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10528463" y="87382"/>
            <a:ext cx="1459746" cy="1284218"/>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955040" y="252413"/>
            <a:ext cx="9878153" cy="9294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Sanitation Procedures</a:t>
            </a:r>
          </a:p>
        </p:txBody>
      </p:sp>
      <p:sp>
        <p:nvSpPr>
          <p:cNvPr id="2" name="Rectangle 1">
            <a:extLst>
              <a:ext uri="{FF2B5EF4-FFF2-40B4-BE49-F238E27FC236}">
                <a16:creationId xmlns:a16="http://schemas.microsoft.com/office/drawing/2014/main" id="{8DB55C6D-848C-4FD3-B0DA-62E56CA5F586}"/>
              </a:ext>
            </a:extLst>
          </p:cNvPr>
          <p:cNvSpPr/>
          <p:nvPr/>
        </p:nvSpPr>
        <p:spPr>
          <a:xfrm>
            <a:off x="955040" y="3282123"/>
            <a:ext cx="11033169" cy="2631490"/>
          </a:xfrm>
          <a:prstGeom prst="rect">
            <a:avLst/>
          </a:prstGeom>
        </p:spPr>
        <p:txBody>
          <a:bodyPr wrap="square">
            <a:spAutoFit/>
          </a:bodyPr>
          <a:lstStyle/>
          <a:p>
            <a:r>
              <a:rPr lang="en-US" sz="2800" dirty="0">
                <a:solidFill>
                  <a:schemeClr val="bg1"/>
                </a:solidFill>
              </a:rPr>
              <a:t>The following sanitation measures have been implemented across campus:</a:t>
            </a:r>
          </a:p>
          <a:p>
            <a:r>
              <a:rPr lang="en-US" sz="700" dirty="0">
                <a:solidFill>
                  <a:schemeClr val="bg1"/>
                </a:solidFill>
              </a:rPr>
              <a:t> </a:t>
            </a:r>
            <a:endParaRPr lang="en-US" sz="700" dirty="0">
              <a:solidFill>
                <a:schemeClr val="bg1"/>
              </a:solidFill>
              <a:cs typeface="Times New Roman" panose="02020603050405020304" pitchFamily="18" charset="0"/>
            </a:endParaRPr>
          </a:p>
          <a:p>
            <a:pPr marL="342900" indent="-342900">
              <a:buFont typeface="Wingdings" panose="05000000000000000000" pitchFamily="2" charset="2"/>
              <a:buChar char="q"/>
            </a:pPr>
            <a:r>
              <a:rPr lang="en-US" sz="2000" dirty="0">
                <a:solidFill>
                  <a:schemeClr val="bg1"/>
                </a:solidFill>
                <a:cs typeface="Times New Roman" panose="02020603050405020304" pitchFamily="18" charset="0"/>
              </a:rPr>
              <a:t>Touchless h</a:t>
            </a:r>
            <a:r>
              <a:rPr lang="en-US" sz="2000" dirty="0">
                <a:solidFill>
                  <a:schemeClr val="bg1"/>
                </a:solidFill>
                <a:cs typeface="Times New Roman" panose="02020603050405020304" pitchFamily="18" charset="0"/>
                <a:hlinkClick r:id="rId4">
                  <a:extLst>
                    <a:ext uri="{A12FA001-AC4F-418D-AE19-62706E023703}">
                      <ahyp:hlinkClr xmlns:ahyp="http://schemas.microsoft.com/office/drawing/2018/hyperlinkcolor" val="tx"/>
                    </a:ext>
                  </a:extLst>
                </a:hlinkClick>
              </a:rPr>
              <a:t>and sanitizers</a:t>
            </a:r>
            <a:r>
              <a:rPr lang="en-US" sz="2000" dirty="0">
                <a:solidFill>
                  <a:schemeClr val="bg1"/>
                </a:solidFill>
                <a:cs typeface="Times New Roman" panose="02020603050405020304" pitchFamily="18" charset="0"/>
              </a:rPr>
              <a:t> have been placed at the entrances of all buildings and in most offices, classrooms, and common areas. </a:t>
            </a:r>
            <a:br>
              <a:rPr lang="en-US" sz="1000" dirty="0">
                <a:solidFill>
                  <a:schemeClr val="bg1"/>
                </a:solidFill>
                <a:cs typeface="Times New Roman" panose="02020603050405020304" pitchFamily="18" charset="0"/>
              </a:rPr>
            </a:br>
            <a:endParaRPr lang="en-US" sz="1000" dirty="0">
              <a:solidFill>
                <a:schemeClr val="bg1"/>
              </a:solidFill>
              <a:cs typeface="Times New Roman" panose="02020603050405020304" pitchFamily="18" charset="0"/>
            </a:endParaRPr>
          </a:p>
          <a:p>
            <a:pPr marL="342900" indent="-342900">
              <a:buFont typeface="Wingdings" panose="05000000000000000000" pitchFamily="2" charset="2"/>
              <a:buChar char="q"/>
            </a:pPr>
            <a:r>
              <a:rPr lang="en-US" sz="2000" dirty="0">
                <a:solidFill>
                  <a:schemeClr val="bg1"/>
                </a:solidFill>
                <a:cs typeface="Times New Roman" panose="02020603050405020304" pitchFamily="18" charset="0"/>
              </a:rPr>
              <a:t>Protective shields or barriers will be installed in most high-traffic customer-service areas. </a:t>
            </a:r>
            <a:br>
              <a:rPr lang="en-US" sz="1000" dirty="0">
                <a:solidFill>
                  <a:schemeClr val="bg1"/>
                </a:solidFill>
                <a:cs typeface="Times New Roman" panose="02020603050405020304" pitchFamily="18" charset="0"/>
              </a:rPr>
            </a:br>
            <a:endParaRPr lang="en-US" sz="1000" dirty="0">
              <a:solidFill>
                <a:schemeClr val="bg1"/>
              </a:solidFill>
              <a:cs typeface="Times New Roman" panose="02020603050405020304" pitchFamily="18" charset="0"/>
            </a:endParaRPr>
          </a:p>
          <a:p>
            <a:pPr marL="342900" indent="-342900">
              <a:buClr>
                <a:schemeClr val="bg1"/>
              </a:buClr>
              <a:buFont typeface="Wingdings" panose="05000000000000000000" pitchFamily="2" charset="2"/>
              <a:buChar char="q"/>
            </a:pPr>
            <a:r>
              <a:rPr lang="en-US" sz="2000" b="1" dirty="0">
                <a:solidFill>
                  <a:srgbClr val="FFFF00"/>
                </a:solidFill>
                <a:hlinkClick r:id="rId5">
                  <a:extLst>
                    <a:ext uri="{A12FA001-AC4F-418D-AE19-62706E023703}">
                      <ahyp:hlinkClr xmlns:ahyp="http://schemas.microsoft.com/office/drawing/2018/hyperlinkcolor" val="tx"/>
                    </a:ext>
                  </a:extLst>
                </a:hlinkClick>
              </a:rPr>
              <a:t>Face masks, which are required</a:t>
            </a:r>
            <a:r>
              <a:rPr lang="en-US" sz="2000" b="1" dirty="0">
                <a:solidFill>
                  <a:srgbClr val="FFFF00"/>
                </a:solidFill>
              </a:rPr>
              <a:t>, </a:t>
            </a:r>
            <a:r>
              <a:rPr lang="en-US" sz="2000" dirty="0">
                <a:solidFill>
                  <a:schemeClr val="bg1"/>
                </a:solidFill>
                <a:cs typeface="Times New Roman" panose="02020603050405020304" pitchFamily="18" charset="0"/>
              </a:rPr>
              <a:t>and g</a:t>
            </a:r>
            <a:r>
              <a:rPr lang="en-US" sz="2000" dirty="0">
                <a:solidFill>
                  <a:schemeClr val="bg1"/>
                </a:solidFill>
                <a:cs typeface="Times New Roman" panose="02020603050405020304" pitchFamily="18" charset="0"/>
                <a:hlinkClick r:id="rId6">
                  <a:extLst>
                    <a:ext uri="{A12FA001-AC4F-418D-AE19-62706E023703}">
                      <ahyp:hlinkClr xmlns:ahyp="http://schemas.microsoft.com/office/drawing/2018/hyperlinkcolor" val="tx"/>
                    </a:ext>
                  </a:extLst>
                </a:hlinkClick>
              </a:rPr>
              <a:t>loves</a:t>
            </a:r>
            <a:r>
              <a:rPr lang="en-US" sz="2000" dirty="0">
                <a:solidFill>
                  <a:schemeClr val="bg1"/>
                </a:solidFill>
                <a:cs typeface="Times New Roman" panose="02020603050405020304" pitchFamily="18" charset="0"/>
              </a:rPr>
              <a:t> will be made available for students, faculty and staff. </a:t>
            </a:r>
            <a:br>
              <a:rPr lang="en-US" sz="1000" dirty="0">
                <a:solidFill>
                  <a:schemeClr val="bg1"/>
                </a:solidFill>
                <a:cs typeface="Times New Roman" panose="02020603050405020304" pitchFamily="18" charset="0"/>
              </a:rPr>
            </a:br>
            <a:endParaRPr lang="en-US" sz="1000" dirty="0">
              <a:solidFill>
                <a:schemeClr val="bg1"/>
              </a:solidFill>
              <a:cs typeface="Times New Roman" panose="02020603050405020304" pitchFamily="18" charset="0"/>
            </a:endParaRPr>
          </a:p>
          <a:p>
            <a:pPr marL="342900" indent="-342900">
              <a:buFont typeface="Wingdings" panose="05000000000000000000" pitchFamily="2" charset="2"/>
              <a:buChar char="q"/>
            </a:pPr>
            <a:r>
              <a:rPr lang="en-US" sz="2000" dirty="0">
                <a:solidFill>
                  <a:schemeClr val="bg1"/>
                </a:solidFill>
                <a:cs typeface="Times New Roman" panose="02020603050405020304" pitchFamily="18" charset="0"/>
              </a:rPr>
              <a:t>Cleaning schedules have been increased based on building usage.</a:t>
            </a:r>
          </a:p>
        </p:txBody>
      </p:sp>
      <p:sp>
        <p:nvSpPr>
          <p:cNvPr id="5" name="TextBox 4">
            <a:extLst>
              <a:ext uri="{FF2B5EF4-FFF2-40B4-BE49-F238E27FC236}">
                <a16:creationId xmlns:a16="http://schemas.microsoft.com/office/drawing/2014/main" id="{B5E6EEA8-EDDF-442D-83DE-81B59CF2554B}"/>
              </a:ext>
            </a:extLst>
          </p:cNvPr>
          <p:cNvSpPr txBox="1"/>
          <p:nvPr/>
        </p:nvSpPr>
        <p:spPr>
          <a:xfrm>
            <a:off x="1473326" y="1409201"/>
            <a:ext cx="8940800" cy="1446550"/>
          </a:xfrm>
          <a:prstGeom prst="rect">
            <a:avLst/>
          </a:prstGeom>
          <a:noFill/>
        </p:spPr>
        <p:txBody>
          <a:bodyPr wrap="square" rtlCol="0">
            <a:spAutoFit/>
          </a:bodyPr>
          <a:lstStyle/>
          <a:p>
            <a:pPr algn="just"/>
            <a:r>
              <a:rPr lang="en-US" sz="2200" dirty="0">
                <a:solidFill>
                  <a:schemeClr val="bg1"/>
                </a:solidFill>
                <a:cs typeface="Times New Roman" panose="02020603050405020304" pitchFamily="18" charset="0"/>
              </a:rPr>
              <a:t>The RCC Janitorial staff has adapted a </a:t>
            </a:r>
            <a:r>
              <a:rPr lang="en-US" sz="2200" dirty="0">
                <a:solidFill>
                  <a:schemeClr val="bg1"/>
                </a:solidFill>
                <a:cs typeface="Times New Roman" panose="02020603050405020304" pitchFamily="18" charset="0"/>
                <a:hlinkClick r:id="rId7">
                  <a:extLst>
                    <a:ext uri="{A12FA001-AC4F-418D-AE19-62706E023703}">
                      <ahyp:hlinkClr xmlns:ahyp="http://schemas.microsoft.com/office/drawing/2018/hyperlinkcolor" val="tx"/>
                    </a:ext>
                  </a:extLst>
                </a:hlinkClick>
              </a:rPr>
              <a:t>cleaning protocol</a:t>
            </a:r>
            <a:r>
              <a:rPr lang="en-US" sz="2200" dirty="0">
                <a:solidFill>
                  <a:schemeClr val="bg1"/>
                </a:solidFill>
                <a:cs typeface="Times New Roman" panose="02020603050405020304" pitchFamily="18" charset="0"/>
              </a:rPr>
              <a:t> to reduce the risk of cross contamination of COVID-19 by actively </a:t>
            </a:r>
            <a:r>
              <a:rPr lang="en-US" sz="2200" dirty="0">
                <a:solidFill>
                  <a:schemeClr val="bg1"/>
                </a:solidFill>
                <a:cs typeface="Times New Roman" panose="02020603050405020304" pitchFamily="18" charset="0"/>
                <a:hlinkClick r:id="rId8">
                  <a:extLst>
                    <a:ext uri="{A12FA001-AC4F-418D-AE19-62706E023703}">
                      <ahyp:hlinkClr xmlns:ahyp="http://schemas.microsoft.com/office/drawing/2018/hyperlinkcolor" val="tx"/>
                    </a:ext>
                  </a:extLst>
                </a:hlinkClick>
              </a:rPr>
              <a:t>cleaning and disinfecting</a:t>
            </a:r>
            <a:r>
              <a:rPr lang="en-US" sz="2200" dirty="0">
                <a:solidFill>
                  <a:schemeClr val="bg1"/>
                </a:solidFill>
                <a:cs typeface="Times New Roman" panose="02020603050405020304" pitchFamily="18" charset="0"/>
              </a:rPr>
              <a:t> all campus buildings and offices. RCC will follow all state and </a:t>
            </a:r>
            <a:r>
              <a:rPr lang="en-US" sz="2200" dirty="0">
                <a:solidFill>
                  <a:schemeClr val="bg1"/>
                </a:solidFill>
                <a:cs typeface="Times New Roman" panose="02020603050405020304" pitchFamily="18" charset="0"/>
                <a:hlinkClick r:id="rId9">
                  <a:extLst>
                    <a:ext uri="{A12FA001-AC4F-418D-AE19-62706E023703}">
                      <ahyp:hlinkClr xmlns:ahyp="http://schemas.microsoft.com/office/drawing/2018/hyperlinkcolor" val="tx"/>
                    </a:ext>
                  </a:extLst>
                </a:hlinkClick>
              </a:rPr>
              <a:t>federal standards</a:t>
            </a:r>
            <a:r>
              <a:rPr lang="en-US" sz="2200" dirty="0">
                <a:solidFill>
                  <a:schemeClr val="bg1"/>
                </a:solidFill>
                <a:cs typeface="Times New Roman" panose="02020603050405020304" pitchFamily="18" charset="0"/>
              </a:rPr>
              <a:t> established to maintain a safe and healthy work environment for everyone. </a:t>
            </a:r>
          </a:p>
        </p:txBody>
      </p:sp>
      <p:sp>
        <p:nvSpPr>
          <p:cNvPr id="8" name="Rectangle: Rounded Corners 7">
            <a:extLst>
              <a:ext uri="{FF2B5EF4-FFF2-40B4-BE49-F238E27FC236}">
                <a16:creationId xmlns:a16="http://schemas.microsoft.com/office/drawing/2014/main" id="{3B266E20-FF45-47F7-9AB0-4CE420E15737}"/>
              </a:ext>
            </a:extLst>
          </p:cNvPr>
          <p:cNvSpPr/>
          <p:nvPr/>
        </p:nvSpPr>
        <p:spPr>
          <a:xfrm>
            <a:off x="1473326" y="2973385"/>
            <a:ext cx="8940800" cy="7347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269045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75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25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11</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24906" y="0"/>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254654" y="246003"/>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881831" y="423731"/>
            <a:ext cx="10038718" cy="66496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Sanitation Procedures</a:t>
            </a:r>
          </a:p>
        </p:txBody>
      </p:sp>
      <p:sp>
        <p:nvSpPr>
          <p:cNvPr id="5" name="TextBox 4">
            <a:extLst>
              <a:ext uri="{FF2B5EF4-FFF2-40B4-BE49-F238E27FC236}">
                <a16:creationId xmlns:a16="http://schemas.microsoft.com/office/drawing/2014/main" id="{3E993F62-FB62-49A5-BF0F-61C81BB1D107}"/>
              </a:ext>
            </a:extLst>
          </p:cNvPr>
          <p:cNvSpPr txBox="1"/>
          <p:nvPr/>
        </p:nvSpPr>
        <p:spPr>
          <a:xfrm>
            <a:off x="1579880" y="1361766"/>
            <a:ext cx="8839200" cy="1077218"/>
          </a:xfrm>
          <a:prstGeom prst="rect">
            <a:avLst/>
          </a:prstGeom>
          <a:noFill/>
        </p:spPr>
        <p:txBody>
          <a:bodyPr wrap="square" rtlCol="0">
            <a:spAutoFit/>
          </a:bodyPr>
          <a:lstStyle/>
          <a:p>
            <a:pPr algn="ctr"/>
            <a:r>
              <a:rPr lang="en-US" sz="3200" dirty="0">
                <a:solidFill>
                  <a:schemeClr val="bg1"/>
                </a:solidFill>
                <a:hlinkClick r:id="rId5">
                  <a:extLst>
                    <a:ext uri="{A12FA001-AC4F-418D-AE19-62706E023703}">
                      <ahyp:hlinkClr xmlns:ahyp="http://schemas.microsoft.com/office/drawing/2018/hyperlinkcolor" val="tx"/>
                    </a:ext>
                  </a:extLst>
                </a:hlinkClick>
              </a:rPr>
              <a:t>Disinfect</a:t>
            </a:r>
            <a:r>
              <a:rPr lang="en-US" sz="3200" dirty="0">
                <a:solidFill>
                  <a:schemeClr val="bg1"/>
                </a:solidFill>
              </a:rPr>
              <a:t> commonly touched surfaces, personal items, and work spaces twice a day.</a:t>
            </a:r>
          </a:p>
        </p:txBody>
      </p:sp>
      <p:sp>
        <p:nvSpPr>
          <p:cNvPr id="9" name="TextBox 8">
            <a:extLst>
              <a:ext uri="{FF2B5EF4-FFF2-40B4-BE49-F238E27FC236}">
                <a16:creationId xmlns:a16="http://schemas.microsoft.com/office/drawing/2014/main" id="{9246B646-75CB-487B-981A-7BB18DB72EE1}"/>
              </a:ext>
            </a:extLst>
          </p:cNvPr>
          <p:cNvSpPr txBox="1"/>
          <p:nvPr/>
        </p:nvSpPr>
        <p:spPr>
          <a:xfrm>
            <a:off x="881831" y="2261838"/>
            <a:ext cx="5933440" cy="3970318"/>
          </a:xfrm>
          <a:prstGeom prst="rect">
            <a:avLst/>
          </a:prstGeom>
          <a:noFill/>
        </p:spPr>
        <p:txBody>
          <a:bodyPr wrap="square" rtlCol="0">
            <a:spAutoFit/>
          </a:bodyPr>
          <a:lstStyle/>
          <a:p>
            <a:br>
              <a:rPr lang="en-US" dirty="0">
                <a:solidFill>
                  <a:schemeClr val="bg1"/>
                </a:solidFill>
              </a:rPr>
            </a:br>
            <a:endParaRPr lang="en-US" dirty="0">
              <a:solidFill>
                <a:schemeClr val="bg1"/>
              </a:solidFill>
            </a:endParaRPr>
          </a:p>
          <a:p>
            <a:pPr marL="285750" indent="-285750">
              <a:buFont typeface="Wingdings" panose="05000000000000000000" pitchFamily="2" charset="2"/>
              <a:buChar char="q"/>
            </a:pPr>
            <a:r>
              <a:rPr lang="en-US" sz="2400" dirty="0">
                <a:solidFill>
                  <a:schemeClr val="bg1"/>
                </a:solidFill>
              </a:rPr>
              <a:t>Computer, keyboard and mouse </a:t>
            </a:r>
            <a:br>
              <a:rPr lang="en-US" sz="2400" dirty="0">
                <a:solidFill>
                  <a:schemeClr val="bg1"/>
                </a:solidFill>
              </a:rPr>
            </a:br>
            <a:endParaRPr lang="en-US" sz="2400" dirty="0">
              <a:solidFill>
                <a:schemeClr val="bg1"/>
              </a:solidFill>
            </a:endParaRPr>
          </a:p>
          <a:p>
            <a:pPr marL="285750" indent="-285750">
              <a:buFont typeface="Wingdings" panose="05000000000000000000" pitchFamily="2" charset="2"/>
              <a:buChar char="q"/>
            </a:pPr>
            <a:r>
              <a:rPr lang="en-US" sz="2400" dirty="0">
                <a:solidFill>
                  <a:schemeClr val="bg1"/>
                </a:solidFill>
              </a:rPr>
              <a:t>Doorknobs and door handles </a:t>
            </a:r>
            <a:br>
              <a:rPr lang="en-US" sz="2400" dirty="0">
                <a:solidFill>
                  <a:schemeClr val="bg1"/>
                </a:solidFill>
              </a:rPr>
            </a:br>
            <a:endParaRPr lang="en-US" sz="2400" dirty="0">
              <a:solidFill>
                <a:schemeClr val="bg1"/>
              </a:solidFill>
            </a:endParaRPr>
          </a:p>
          <a:p>
            <a:pPr marL="285750" indent="-285750">
              <a:buFont typeface="Wingdings" panose="05000000000000000000" pitchFamily="2" charset="2"/>
              <a:buChar char="q"/>
            </a:pPr>
            <a:r>
              <a:rPr lang="en-US" sz="2400" dirty="0">
                <a:solidFill>
                  <a:schemeClr val="bg1"/>
                </a:solidFill>
              </a:rPr>
              <a:t>Faucet handles and light switches </a:t>
            </a:r>
            <a:br>
              <a:rPr lang="en-US" sz="2400" dirty="0">
                <a:solidFill>
                  <a:schemeClr val="bg1"/>
                </a:solidFill>
              </a:rPr>
            </a:br>
            <a:endParaRPr lang="en-US" sz="2400" dirty="0">
              <a:solidFill>
                <a:schemeClr val="bg1"/>
              </a:solidFill>
            </a:endParaRPr>
          </a:p>
          <a:p>
            <a:pPr marL="285750" indent="-285750">
              <a:buFont typeface="Wingdings" panose="05000000000000000000" pitchFamily="2" charset="2"/>
              <a:buChar char="q"/>
            </a:pPr>
            <a:r>
              <a:rPr lang="en-US" sz="2400" dirty="0">
                <a:solidFill>
                  <a:schemeClr val="bg1"/>
                </a:solidFill>
              </a:rPr>
              <a:t>Phones Tables, desks, and countertops </a:t>
            </a:r>
            <a:br>
              <a:rPr lang="en-US" sz="2400" dirty="0">
                <a:solidFill>
                  <a:schemeClr val="bg1"/>
                </a:solidFill>
              </a:rPr>
            </a:br>
            <a:endParaRPr lang="en-US" sz="2400" dirty="0">
              <a:solidFill>
                <a:schemeClr val="bg1"/>
              </a:solidFill>
            </a:endParaRPr>
          </a:p>
          <a:p>
            <a:pPr marL="285750" indent="-285750">
              <a:buFont typeface="Wingdings" panose="05000000000000000000" pitchFamily="2" charset="2"/>
              <a:buChar char="q"/>
            </a:pPr>
            <a:r>
              <a:rPr lang="en-US" sz="2400" dirty="0">
                <a:solidFill>
                  <a:schemeClr val="bg1"/>
                </a:solidFill>
              </a:rPr>
              <a:t>Tools and other shared equipment</a:t>
            </a:r>
          </a:p>
        </p:txBody>
      </p:sp>
      <p:cxnSp>
        <p:nvCxnSpPr>
          <p:cNvPr id="12" name="Straight Connector 11">
            <a:extLst>
              <a:ext uri="{FF2B5EF4-FFF2-40B4-BE49-F238E27FC236}">
                <a16:creationId xmlns:a16="http://schemas.microsoft.com/office/drawing/2014/main" id="{E3E72C23-5F89-492D-845B-F1386C2BD7E4}"/>
              </a:ext>
            </a:extLst>
          </p:cNvPr>
          <p:cNvCxnSpPr>
            <a:cxnSpLocks/>
          </p:cNvCxnSpPr>
          <p:nvPr/>
        </p:nvCxnSpPr>
        <p:spPr>
          <a:xfrm flipV="1">
            <a:off x="1579880" y="2517724"/>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2" name="Picture 1">
            <a:hlinkClick r:id="rId6"/>
            <a:extLst>
              <a:ext uri="{FF2B5EF4-FFF2-40B4-BE49-F238E27FC236}">
                <a16:creationId xmlns:a16="http://schemas.microsoft.com/office/drawing/2014/main" id="{C75D8577-CCA0-4119-9FDC-91A9E9A5D39E}"/>
              </a:ext>
            </a:extLst>
          </p:cNvPr>
          <p:cNvPicPr>
            <a:picLocks noChangeAspect="1"/>
          </p:cNvPicPr>
          <p:nvPr/>
        </p:nvPicPr>
        <p:blipFill rotWithShape="1">
          <a:blip r:embed="rId7"/>
          <a:srcRect b="2782"/>
          <a:stretch/>
        </p:blipFill>
        <p:spPr>
          <a:xfrm>
            <a:off x="6431484" y="2929688"/>
            <a:ext cx="5468780" cy="3144532"/>
          </a:xfrm>
          <a:prstGeom prst="rect">
            <a:avLst/>
          </a:prstGeom>
        </p:spPr>
      </p:pic>
    </p:spTree>
    <p:extLst>
      <p:ext uri="{BB962C8B-B14F-4D97-AF65-F5344CB8AC3E}">
        <p14:creationId xmlns:p14="http://schemas.microsoft.com/office/powerpoint/2010/main" val="76225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Effect transition="in" filter="fade">
                                      <p:cBhvr>
                                        <p:cTn id="3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1"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10465127" y="304765"/>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2453535" y="508923"/>
            <a:ext cx="7260021"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Sanitation Procedures</a:t>
            </a:r>
          </a:p>
        </p:txBody>
      </p:sp>
      <p:sp>
        <p:nvSpPr>
          <p:cNvPr id="5" name="TextBox 4">
            <a:extLst>
              <a:ext uri="{FF2B5EF4-FFF2-40B4-BE49-F238E27FC236}">
                <a16:creationId xmlns:a16="http://schemas.microsoft.com/office/drawing/2014/main" id="{3E993F62-FB62-49A5-BF0F-61C81BB1D107}"/>
              </a:ext>
            </a:extLst>
          </p:cNvPr>
          <p:cNvSpPr txBox="1"/>
          <p:nvPr/>
        </p:nvSpPr>
        <p:spPr>
          <a:xfrm>
            <a:off x="989044" y="1844853"/>
            <a:ext cx="10207691" cy="584775"/>
          </a:xfrm>
          <a:prstGeom prst="rect">
            <a:avLst/>
          </a:prstGeom>
          <a:noFill/>
        </p:spPr>
        <p:txBody>
          <a:bodyPr wrap="square" rtlCol="0">
            <a:spAutoFit/>
          </a:bodyPr>
          <a:lstStyle/>
          <a:p>
            <a:pPr algn="ctr"/>
            <a:r>
              <a:rPr lang="en-US" sz="3200" dirty="0">
                <a:solidFill>
                  <a:schemeClr val="bg1"/>
                </a:solidFill>
              </a:rPr>
              <a:t>Protection Measures (Clean-up or Disinfection Requests)</a:t>
            </a:r>
          </a:p>
        </p:txBody>
      </p:sp>
      <p:sp>
        <p:nvSpPr>
          <p:cNvPr id="9" name="TextBox 8">
            <a:extLst>
              <a:ext uri="{FF2B5EF4-FFF2-40B4-BE49-F238E27FC236}">
                <a16:creationId xmlns:a16="http://schemas.microsoft.com/office/drawing/2014/main" id="{9246B646-75CB-487B-981A-7BB18DB72EE1}"/>
              </a:ext>
            </a:extLst>
          </p:cNvPr>
          <p:cNvSpPr txBox="1"/>
          <p:nvPr/>
        </p:nvSpPr>
        <p:spPr>
          <a:xfrm>
            <a:off x="1138342" y="2091214"/>
            <a:ext cx="9674426" cy="1384995"/>
          </a:xfrm>
          <a:prstGeom prst="rect">
            <a:avLst/>
          </a:prstGeom>
          <a:noFill/>
        </p:spPr>
        <p:txBody>
          <a:bodyPr wrap="square" rtlCol="0">
            <a:spAutoFit/>
          </a:bodyPr>
          <a:lstStyle/>
          <a:p>
            <a:pPr algn="ctr"/>
            <a:br>
              <a:rPr lang="en-US" dirty="0">
                <a:solidFill>
                  <a:schemeClr val="bg1"/>
                </a:solidFill>
              </a:rPr>
            </a:br>
            <a:endParaRPr lang="en-US" dirty="0">
              <a:solidFill>
                <a:schemeClr val="bg1"/>
              </a:solidFill>
            </a:endParaRPr>
          </a:p>
          <a:p>
            <a:pPr algn="ctr"/>
            <a:r>
              <a:rPr lang="en-US" sz="2400" dirty="0">
                <a:solidFill>
                  <a:schemeClr val="bg1"/>
                </a:solidFill>
              </a:rPr>
              <a:t>Please contact RCC Maintenance Department for any specific building requests: (910)-272-3508 or  maintenance@robeson.edu</a:t>
            </a:r>
          </a:p>
        </p:txBody>
      </p:sp>
      <p:cxnSp>
        <p:nvCxnSpPr>
          <p:cNvPr id="12" name="Straight Connector 11">
            <a:extLst>
              <a:ext uri="{FF2B5EF4-FFF2-40B4-BE49-F238E27FC236}">
                <a16:creationId xmlns:a16="http://schemas.microsoft.com/office/drawing/2014/main" id="{E3E72C23-5F89-492D-845B-F1386C2BD7E4}"/>
              </a:ext>
            </a:extLst>
          </p:cNvPr>
          <p:cNvCxnSpPr>
            <a:cxnSpLocks/>
          </p:cNvCxnSpPr>
          <p:nvPr/>
        </p:nvCxnSpPr>
        <p:spPr>
          <a:xfrm flipV="1">
            <a:off x="1625927" y="2536765"/>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16016AEA-8FDF-4329-848C-C67F2B438D17}"/>
              </a:ext>
            </a:extLst>
          </p:cNvPr>
          <p:cNvSpPr/>
          <p:nvPr/>
        </p:nvSpPr>
        <p:spPr>
          <a:xfrm>
            <a:off x="6655792" y="3853018"/>
            <a:ext cx="4156976" cy="1549142"/>
          </a:xfrm>
          <a:prstGeom prst="rect">
            <a:avLst/>
          </a:prstGeom>
        </p:spPr>
        <p:txBody>
          <a:bodyPr wrap="square">
            <a:spAutoFit/>
          </a:bodyPr>
          <a:lstStyle/>
          <a:p>
            <a:pPr>
              <a:spcBef>
                <a:spcPts val="400"/>
              </a:spcBef>
              <a:spcAft>
                <a:spcPts val="400"/>
              </a:spcAft>
            </a:pPr>
            <a:r>
              <a:rPr lang="en-US" sz="2200" b="1" cap="all" dirty="0">
                <a:solidFill>
                  <a:schemeClr val="bg1"/>
                </a:solidFill>
              </a:rPr>
              <a:t>KENNETH DAVIS </a:t>
            </a:r>
          </a:p>
          <a:p>
            <a:pPr>
              <a:spcBef>
                <a:spcPts val="400"/>
              </a:spcBef>
              <a:spcAft>
                <a:spcPts val="400"/>
              </a:spcAft>
            </a:pPr>
            <a:r>
              <a:rPr lang="en-US" sz="2200" dirty="0">
                <a:solidFill>
                  <a:schemeClr val="bg1"/>
                </a:solidFill>
              </a:rPr>
              <a:t>Facilities Manager | Building - 5</a:t>
            </a:r>
            <a:br>
              <a:rPr lang="en-US" sz="2200" dirty="0">
                <a:solidFill>
                  <a:schemeClr val="bg1"/>
                </a:solidFill>
              </a:rPr>
            </a:br>
            <a:r>
              <a:rPr lang="en-US" sz="2200" b="1" dirty="0">
                <a:solidFill>
                  <a:schemeClr val="bg1"/>
                </a:solidFill>
              </a:rPr>
              <a:t>Email:</a:t>
            </a:r>
            <a:r>
              <a:rPr lang="en-US" sz="2200" dirty="0">
                <a:solidFill>
                  <a:schemeClr val="bg1"/>
                </a:solidFill>
              </a:rPr>
              <a:t> </a:t>
            </a:r>
            <a:r>
              <a:rPr lang="en-US" sz="2200" u="sng" dirty="0">
                <a:solidFill>
                  <a:schemeClr val="bg1"/>
                </a:solidFill>
                <a:hlinkClick r:id="rId4">
                  <a:extLst>
                    <a:ext uri="{A12FA001-AC4F-418D-AE19-62706E023703}">
                      <ahyp:hlinkClr xmlns:ahyp="http://schemas.microsoft.com/office/drawing/2018/hyperlinkcolor" val="tx"/>
                    </a:ext>
                  </a:extLst>
                </a:hlinkClick>
              </a:rPr>
              <a:t>kdavis@robeson.edu</a:t>
            </a:r>
            <a:br>
              <a:rPr lang="en-US" sz="2200" dirty="0">
                <a:solidFill>
                  <a:schemeClr val="bg1"/>
                </a:solidFill>
              </a:rPr>
            </a:br>
            <a:r>
              <a:rPr lang="en-US" sz="2200" b="1" dirty="0">
                <a:solidFill>
                  <a:schemeClr val="bg1"/>
                </a:solidFill>
              </a:rPr>
              <a:t>Phone:</a:t>
            </a:r>
            <a:r>
              <a:rPr lang="en-US" sz="2200" dirty="0">
                <a:solidFill>
                  <a:schemeClr val="bg1"/>
                </a:solidFill>
              </a:rPr>
              <a:t> (910) 272-3500</a:t>
            </a:r>
          </a:p>
        </p:txBody>
      </p:sp>
      <p:cxnSp>
        <p:nvCxnSpPr>
          <p:cNvPr id="13" name="Straight Connector 12">
            <a:extLst>
              <a:ext uri="{FF2B5EF4-FFF2-40B4-BE49-F238E27FC236}">
                <a16:creationId xmlns:a16="http://schemas.microsoft.com/office/drawing/2014/main" id="{783A8071-2351-4812-A348-225110AEB22F}"/>
              </a:ext>
            </a:extLst>
          </p:cNvPr>
          <p:cNvCxnSpPr>
            <a:cxnSpLocks/>
          </p:cNvCxnSpPr>
          <p:nvPr/>
        </p:nvCxnSpPr>
        <p:spPr>
          <a:xfrm>
            <a:off x="5975555" y="3851795"/>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F8C56C41-9AE8-47CD-8C9F-2DA7E0DDC02E}"/>
              </a:ext>
            </a:extLst>
          </p:cNvPr>
          <p:cNvSpPr/>
          <p:nvPr/>
        </p:nvSpPr>
        <p:spPr>
          <a:xfrm>
            <a:off x="1625927" y="3853018"/>
            <a:ext cx="4156976" cy="1549142"/>
          </a:xfrm>
          <a:prstGeom prst="rect">
            <a:avLst/>
          </a:prstGeom>
        </p:spPr>
        <p:txBody>
          <a:bodyPr wrap="square">
            <a:spAutoFit/>
          </a:bodyPr>
          <a:lstStyle/>
          <a:p>
            <a:pPr>
              <a:spcBef>
                <a:spcPts val="400"/>
              </a:spcBef>
              <a:spcAft>
                <a:spcPts val="400"/>
              </a:spcAft>
            </a:pPr>
            <a:r>
              <a:rPr lang="en-US" sz="2200" b="1" cap="all" dirty="0">
                <a:solidFill>
                  <a:schemeClr val="bg1"/>
                </a:solidFill>
              </a:rPr>
              <a:t>MARY WILLIAMS </a:t>
            </a:r>
          </a:p>
          <a:p>
            <a:pPr>
              <a:spcBef>
                <a:spcPts val="400"/>
              </a:spcBef>
              <a:spcAft>
                <a:spcPts val="400"/>
              </a:spcAft>
            </a:pPr>
            <a:r>
              <a:rPr lang="en-US" sz="2200" dirty="0">
                <a:solidFill>
                  <a:schemeClr val="bg1"/>
                </a:solidFill>
              </a:rPr>
              <a:t>Secretary | Building - 5</a:t>
            </a:r>
            <a:br>
              <a:rPr lang="en-US" sz="2200" dirty="0">
                <a:solidFill>
                  <a:schemeClr val="bg1"/>
                </a:solidFill>
              </a:rPr>
            </a:br>
            <a:r>
              <a:rPr lang="en-US" sz="2200" b="1" dirty="0">
                <a:solidFill>
                  <a:schemeClr val="bg1"/>
                </a:solidFill>
              </a:rPr>
              <a:t>Email:</a:t>
            </a:r>
            <a:r>
              <a:rPr lang="en-US" sz="2200" dirty="0">
                <a:solidFill>
                  <a:schemeClr val="bg1"/>
                </a:solidFill>
              </a:rPr>
              <a:t> </a:t>
            </a:r>
            <a:r>
              <a:rPr lang="en-US" sz="2200" dirty="0">
                <a:solidFill>
                  <a:schemeClr val="bg1"/>
                </a:solidFill>
                <a:hlinkClick r:id="rId5">
                  <a:extLst>
                    <a:ext uri="{A12FA001-AC4F-418D-AE19-62706E023703}">
                      <ahyp:hlinkClr xmlns:ahyp="http://schemas.microsoft.com/office/drawing/2018/hyperlinkcolor" val="tx"/>
                    </a:ext>
                  </a:extLst>
                </a:hlinkClick>
              </a:rPr>
              <a:t>mwilliams@robeson.edu</a:t>
            </a:r>
            <a:br>
              <a:rPr lang="en-US" sz="2200" dirty="0">
                <a:solidFill>
                  <a:schemeClr val="bg1"/>
                </a:solidFill>
              </a:rPr>
            </a:br>
            <a:r>
              <a:rPr lang="en-US" sz="2200" b="1" dirty="0">
                <a:solidFill>
                  <a:schemeClr val="bg1"/>
                </a:solidFill>
              </a:rPr>
              <a:t>Phone:</a:t>
            </a:r>
            <a:r>
              <a:rPr lang="en-US" sz="2200" dirty="0">
                <a:solidFill>
                  <a:schemeClr val="bg1"/>
                </a:solidFill>
              </a:rPr>
              <a:t> (910) 272-3508</a:t>
            </a:r>
          </a:p>
        </p:txBody>
      </p:sp>
    </p:spTree>
    <p:extLst>
      <p:ext uri="{BB962C8B-B14F-4D97-AF65-F5344CB8AC3E}">
        <p14:creationId xmlns:p14="http://schemas.microsoft.com/office/powerpoint/2010/main" val="3437704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13</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360340" y="199428"/>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450488" y="517349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85263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Health &amp; Safety Guidance </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44129" y="4316721"/>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0636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510824" y="174271"/>
            <a:ext cx="1443036" cy="1269518"/>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610116" y="156589"/>
            <a:ext cx="970736" cy="854010"/>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925034" y="174272"/>
            <a:ext cx="10713908" cy="83632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Health &amp; Safety Guidance </a:t>
            </a:r>
          </a:p>
        </p:txBody>
      </p:sp>
      <p:sp>
        <p:nvSpPr>
          <p:cNvPr id="13" name="Rectangle 12">
            <a:extLst>
              <a:ext uri="{FF2B5EF4-FFF2-40B4-BE49-F238E27FC236}">
                <a16:creationId xmlns:a16="http://schemas.microsoft.com/office/drawing/2014/main" id="{0C8D319A-A323-4AA8-8138-A3FC6509A1F8}"/>
              </a:ext>
            </a:extLst>
          </p:cNvPr>
          <p:cNvSpPr/>
          <p:nvPr/>
        </p:nvSpPr>
        <p:spPr>
          <a:xfrm>
            <a:off x="925033" y="1135705"/>
            <a:ext cx="11028827" cy="1920526"/>
          </a:xfrm>
          <a:prstGeom prst="rect">
            <a:avLst/>
          </a:prstGeom>
        </p:spPr>
        <p:txBody>
          <a:bodyPr wrap="square">
            <a:spAutoFit/>
          </a:bodyPr>
          <a:lstStyle/>
          <a:p>
            <a:pPr>
              <a:lnSpc>
                <a:spcPct val="90000"/>
              </a:lnSpc>
            </a:pPr>
            <a:r>
              <a:rPr lang="en-US" sz="2200" b="1" dirty="0">
                <a:solidFill>
                  <a:schemeClr val="bg1"/>
                </a:solidFill>
              </a:rPr>
              <a:t>MONITORING PERSONAL HEALTH</a:t>
            </a:r>
            <a:endParaRPr lang="en-US" sz="2800" b="1" dirty="0">
              <a:solidFill>
                <a:schemeClr val="bg1"/>
              </a:solidFill>
            </a:endParaRPr>
          </a:p>
          <a:p>
            <a:pPr>
              <a:lnSpc>
                <a:spcPct val="90000"/>
              </a:lnSpc>
            </a:pPr>
            <a:r>
              <a:rPr lang="en-US" sz="1000" b="1" dirty="0">
                <a:solidFill>
                  <a:schemeClr val="bg1"/>
                </a:solidFill>
              </a:rPr>
              <a:t> </a:t>
            </a:r>
          </a:p>
          <a:p>
            <a:pPr>
              <a:lnSpc>
                <a:spcPct val="90000"/>
              </a:lnSpc>
            </a:pPr>
            <a:r>
              <a:rPr lang="en-US" sz="2000" dirty="0">
                <a:solidFill>
                  <a:schemeClr val="bg1"/>
                </a:solidFill>
              </a:rPr>
              <a:t>We encourage all faculty and staff to protect your </a:t>
            </a:r>
            <a:r>
              <a:rPr lang="en-US" sz="2000" dirty="0">
                <a:solidFill>
                  <a:schemeClr val="bg1"/>
                </a:solidFill>
                <a:hlinkClick r:id="rId5">
                  <a:extLst>
                    <a:ext uri="{A12FA001-AC4F-418D-AE19-62706E023703}">
                      <ahyp:hlinkClr xmlns:ahyp="http://schemas.microsoft.com/office/drawing/2018/hyperlinkcolor" val="tx"/>
                    </a:ext>
                  </a:extLst>
                </a:hlinkClick>
              </a:rPr>
              <a:t>personal health to prevent</a:t>
            </a:r>
            <a:r>
              <a:rPr lang="en-US" sz="2000" dirty="0">
                <a:solidFill>
                  <a:schemeClr val="bg1"/>
                </a:solidFill>
              </a:rPr>
              <a:t> getting sick.  One recommendation is to venture out for only </a:t>
            </a:r>
            <a:r>
              <a:rPr lang="en-US" sz="2000" dirty="0">
                <a:solidFill>
                  <a:schemeClr val="bg1"/>
                </a:solidFill>
                <a:hlinkClick r:id="rId5">
                  <a:extLst>
                    <a:ext uri="{A12FA001-AC4F-418D-AE19-62706E023703}">
                      <ahyp:hlinkClr xmlns:ahyp="http://schemas.microsoft.com/office/drawing/2018/hyperlinkcolor" val="tx"/>
                    </a:ext>
                  </a:extLst>
                </a:hlinkClick>
              </a:rPr>
              <a:t>essential errands</a:t>
            </a:r>
            <a:r>
              <a:rPr lang="en-US" sz="2000" dirty="0">
                <a:solidFill>
                  <a:schemeClr val="bg1"/>
                </a:solidFill>
              </a:rPr>
              <a:t>.  Pay close attention to the development of any </a:t>
            </a:r>
            <a:r>
              <a:rPr lang="en-US" sz="2000" dirty="0">
                <a:solidFill>
                  <a:schemeClr val="bg1"/>
                </a:solidFill>
                <a:hlinkClick r:id="rId6">
                  <a:extLst>
                    <a:ext uri="{A12FA001-AC4F-418D-AE19-62706E023703}">
                      <ahyp:hlinkClr xmlns:ahyp="http://schemas.microsoft.com/office/drawing/2018/hyperlinkcolor" val="tx"/>
                    </a:ext>
                  </a:extLst>
                </a:hlinkClick>
              </a:rPr>
              <a:t>symptoms</a:t>
            </a:r>
            <a:r>
              <a:rPr lang="en-US" sz="2000" dirty="0">
                <a:solidFill>
                  <a:schemeClr val="bg1"/>
                </a:solidFill>
              </a:rPr>
              <a:t> and regularly check your temperature. If you are not feeling well or experiencing any of the following </a:t>
            </a:r>
            <a:r>
              <a:rPr lang="en-US" sz="2000" dirty="0">
                <a:solidFill>
                  <a:schemeClr val="bg1"/>
                </a:solidFill>
                <a:hlinkClick r:id="rId6">
                  <a:extLst>
                    <a:ext uri="{A12FA001-AC4F-418D-AE19-62706E023703}">
                      <ahyp:hlinkClr xmlns:ahyp="http://schemas.microsoft.com/office/drawing/2018/hyperlinkcolor" val="tx"/>
                    </a:ext>
                  </a:extLst>
                </a:hlinkClick>
              </a:rPr>
              <a:t>symptoms</a:t>
            </a:r>
            <a:r>
              <a:rPr lang="en-US" sz="2000" dirty="0">
                <a:solidFill>
                  <a:schemeClr val="bg1"/>
                </a:solidFill>
              </a:rPr>
              <a:t>, </a:t>
            </a:r>
            <a:r>
              <a:rPr lang="en-US" sz="2000" b="1" u="sng" dirty="0">
                <a:solidFill>
                  <a:srgbClr val="FFFF00"/>
                </a:solidFill>
              </a:rPr>
              <a:t>D</a:t>
            </a:r>
            <a:r>
              <a:rPr lang="en-US" sz="2000" b="1" u="sng" dirty="0">
                <a:solidFill>
                  <a:srgbClr val="FFFF00"/>
                </a:solidFill>
                <a:hlinkClick r:id="rId7">
                  <a:extLst>
                    <a:ext uri="{A12FA001-AC4F-418D-AE19-62706E023703}">
                      <ahyp:hlinkClr xmlns:ahyp="http://schemas.microsoft.com/office/drawing/2018/hyperlinkcolor" val="tx"/>
                    </a:ext>
                  </a:extLst>
                </a:hlinkClick>
              </a:rPr>
              <a:t>o Not Report to Work</a:t>
            </a:r>
            <a:r>
              <a:rPr lang="en-US" sz="2000" dirty="0">
                <a:solidFill>
                  <a:schemeClr val="bg1"/>
                </a:solidFill>
              </a:rPr>
              <a:t>.  Contact your health care provider and then your supervisor for additional instructions. </a:t>
            </a:r>
            <a:r>
              <a:rPr lang="en-US" sz="2000" dirty="0">
                <a:solidFill>
                  <a:schemeClr val="bg1"/>
                </a:solidFill>
                <a:hlinkClick r:id="rId8">
                  <a:extLst>
                    <a:ext uri="{A12FA001-AC4F-418D-AE19-62706E023703}">
                      <ahyp:hlinkClr xmlns:ahyp="http://schemas.microsoft.com/office/drawing/2018/hyperlinkcolor" val="tx"/>
                    </a:ext>
                  </a:extLst>
                </a:hlinkClick>
              </a:rPr>
              <a:t>Symptoms</a:t>
            </a:r>
            <a:r>
              <a:rPr lang="en-US" sz="2000" dirty="0">
                <a:solidFill>
                  <a:schemeClr val="bg1"/>
                </a:solidFill>
              </a:rPr>
              <a:t> may appear </a:t>
            </a:r>
            <a:r>
              <a:rPr lang="en-US" sz="2000" b="1" dirty="0">
                <a:solidFill>
                  <a:schemeClr val="bg1"/>
                </a:solidFill>
              </a:rPr>
              <a:t>2-14 days after exposure</a:t>
            </a:r>
            <a:r>
              <a:rPr lang="en-US" sz="2000" dirty="0">
                <a:solidFill>
                  <a:schemeClr val="bg1"/>
                </a:solidFill>
              </a:rPr>
              <a:t> </a:t>
            </a:r>
            <a:r>
              <a:rPr lang="en-US" sz="2000" b="1" dirty="0">
                <a:solidFill>
                  <a:schemeClr val="bg1"/>
                </a:solidFill>
              </a:rPr>
              <a:t>to the virus.</a:t>
            </a:r>
            <a:endParaRPr lang="en-US" sz="2000" dirty="0">
              <a:solidFill>
                <a:schemeClr val="bg1"/>
              </a:solidFill>
            </a:endParaRPr>
          </a:p>
        </p:txBody>
      </p:sp>
      <p:sp>
        <p:nvSpPr>
          <p:cNvPr id="14" name="TextBox 13">
            <a:extLst>
              <a:ext uri="{FF2B5EF4-FFF2-40B4-BE49-F238E27FC236}">
                <a16:creationId xmlns:a16="http://schemas.microsoft.com/office/drawing/2014/main" id="{AEB48AF5-102F-4970-B61D-FC3185B1445B}"/>
              </a:ext>
            </a:extLst>
          </p:cNvPr>
          <p:cNvSpPr txBox="1"/>
          <p:nvPr/>
        </p:nvSpPr>
        <p:spPr>
          <a:xfrm>
            <a:off x="1384663" y="3059077"/>
            <a:ext cx="4981512" cy="3139321"/>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rPr>
              <a:t>Fever or chills</a:t>
            </a:r>
          </a:p>
          <a:p>
            <a:pPr marL="285750" indent="-285750">
              <a:buFont typeface="Wingdings" panose="05000000000000000000" pitchFamily="2" charset="2"/>
              <a:buChar char="ü"/>
            </a:pPr>
            <a:r>
              <a:rPr lang="en-US" dirty="0">
                <a:solidFill>
                  <a:schemeClr val="bg1"/>
                </a:solidFill>
              </a:rPr>
              <a:t>Cough</a:t>
            </a:r>
          </a:p>
          <a:p>
            <a:pPr marL="285750" indent="-285750">
              <a:buFont typeface="Wingdings" panose="05000000000000000000" pitchFamily="2" charset="2"/>
              <a:buChar char="ü"/>
            </a:pPr>
            <a:r>
              <a:rPr lang="en-US" dirty="0">
                <a:solidFill>
                  <a:schemeClr val="bg1"/>
                </a:solidFill>
              </a:rPr>
              <a:t>Shortness of breath or difficulty breathing</a:t>
            </a:r>
          </a:p>
          <a:p>
            <a:pPr marL="285750" indent="-285750">
              <a:buFont typeface="Wingdings" panose="05000000000000000000" pitchFamily="2" charset="2"/>
              <a:buChar char="ü"/>
            </a:pPr>
            <a:r>
              <a:rPr lang="en-US" dirty="0">
                <a:solidFill>
                  <a:schemeClr val="bg1"/>
                </a:solidFill>
              </a:rPr>
              <a:t>Fatigue</a:t>
            </a:r>
          </a:p>
          <a:p>
            <a:pPr marL="285750" indent="-285750">
              <a:buFont typeface="Wingdings" panose="05000000000000000000" pitchFamily="2" charset="2"/>
              <a:buChar char="ü"/>
            </a:pPr>
            <a:r>
              <a:rPr lang="en-US" dirty="0">
                <a:solidFill>
                  <a:schemeClr val="bg1"/>
                </a:solidFill>
              </a:rPr>
              <a:t>Muscle or body aches</a:t>
            </a:r>
          </a:p>
          <a:p>
            <a:pPr marL="285750" indent="-285750">
              <a:buFont typeface="Wingdings" panose="05000000000000000000" pitchFamily="2" charset="2"/>
              <a:buChar char="ü"/>
            </a:pPr>
            <a:r>
              <a:rPr lang="en-US" dirty="0">
                <a:solidFill>
                  <a:schemeClr val="bg1"/>
                </a:solidFill>
              </a:rPr>
              <a:t>Headache</a:t>
            </a:r>
          </a:p>
          <a:p>
            <a:pPr marL="285750" indent="-285750">
              <a:buFont typeface="Wingdings" panose="05000000000000000000" pitchFamily="2" charset="2"/>
              <a:buChar char="ü"/>
            </a:pPr>
            <a:r>
              <a:rPr lang="en-US" dirty="0">
                <a:solidFill>
                  <a:schemeClr val="bg1"/>
                </a:solidFill>
              </a:rPr>
              <a:t>New loss of taste or smell</a:t>
            </a:r>
          </a:p>
          <a:p>
            <a:pPr marL="285750" indent="-285750">
              <a:buFont typeface="Wingdings" panose="05000000000000000000" pitchFamily="2" charset="2"/>
              <a:buChar char="ü"/>
            </a:pPr>
            <a:r>
              <a:rPr lang="en-US" dirty="0">
                <a:solidFill>
                  <a:schemeClr val="bg1"/>
                </a:solidFill>
              </a:rPr>
              <a:t>Sore throat</a:t>
            </a:r>
          </a:p>
          <a:p>
            <a:pPr marL="285750" indent="-285750">
              <a:buFont typeface="Wingdings" panose="05000000000000000000" pitchFamily="2" charset="2"/>
              <a:buChar char="ü"/>
            </a:pPr>
            <a:r>
              <a:rPr lang="en-US" dirty="0">
                <a:solidFill>
                  <a:schemeClr val="bg1"/>
                </a:solidFill>
              </a:rPr>
              <a:t>Congestion or runny nose</a:t>
            </a:r>
          </a:p>
          <a:p>
            <a:pPr marL="285750" indent="-285750">
              <a:buFont typeface="Wingdings" panose="05000000000000000000" pitchFamily="2" charset="2"/>
              <a:buChar char="ü"/>
            </a:pPr>
            <a:r>
              <a:rPr lang="en-US" dirty="0">
                <a:solidFill>
                  <a:schemeClr val="bg1"/>
                </a:solidFill>
              </a:rPr>
              <a:t>Nausea or vomiting</a:t>
            </a:r>
          </a:p>
          <a:p>
            <a:pPr marL="285750" indent="-285750">
              <a:buFont typeface="Wingdings" panose="05000000000000000000" pitchFamily="2" charset="2"/>
              <a:buChar char="ü"/>
            </a:pPr>
            <a:r>
              <a:rPr lang="en-US" dirty="0">
                <a:solidFill>
                  <a:schemeClr val="bg1"/>
                </a:solidFill>
              </a:rPr>
              <a:t>Diarrhea</a:t>
            </a:r>
          </a:p>
        </p:txBody>
      </p:sp>
      <p:pic>
        <p:nvPicPr>
          <p:cNvPr id="20" name="Picture 19">
            <a:hlinkClick r:id="rId9"/>
            <a:extLst>
              <a:ext uri="{FF2B5EF4-FFF2-40B4-BE49-F238E27FC236}">
                <a16:creationId xmlns:a16="http://schemas.microsoft.com/office/drawing/2014/main" id="{8331382C-C49F-4400-961C-CFDAC1383E8A}"/>
              </a:ext>
            </a:extLst>
          </p:cNvPr>
          <p:cNvPicPr>
            <a:picLocks noChangeAspect="1"/>
          </p:cNvPicPr>
          <p:nvPr/>
        </p:nvPicPr>
        <p:blipFill rotWithShape="1">
          <a:blip r:embed="rId10"/>
          <a:srcRect r="5661"/>
          <a:stretch/>
        </p:blipFill>
        <p:spPr>
          <a:xfrm>
            <a:off x="6340547" y="3456539"/>
            <a:ext cx="5638942" cy="2548515"/>
          </a:xfrm>
          <a:prstGeom prst="rect">
            <a:avLst/>
          </a:prstGeom>
        </p:spPr>
      </p:pic>
    </p:spTree>
    <p:extLst>
      <p:ext uri="{BB962C8B-B14F-4D97-AF65-F5344CB8AC3E}">
        <p14:creationId xmlns:p14="http://schemas.microsoft.com/office/powerpoint/2010/main" val="2590817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fade">
                                      <p:cBhvr>
                                        <p:cTn id="18" dur="500"/>
                                        <p:tgtEl>
                                          <p:spTgt spid="14">
                                            <p:txEl>
                                              <p:pRg st="2" end="2"/>
                                            </p:txEl>
                                          </p:spTgt>
                                        </p:tgtEl>
                                      </p:cBhvr>
                                    </p:animEffect>
                                  </p:childTnLst>
                                </p:cTn>
                              </p:par>
                            </p:childTnLst>
                          </p:cTn>
                        </p:par>
                        <p:par>
                          <p:cTn id="19" fill="hold">
                            <p:stCondLst>
                              <p:cond delay="3000"/>
                            </p:stCondLst>
                            <p:childTnLst>
                              <p:par>
                                <p:cTn id="20" presetID="10" presetClass="entr" presetSubtype="0" fill="hold" nodeType="afterEffect">
                                  <p:stCondLst>
                                    <p:cond delay="50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par>
                          <p:cTn id="23" fill="hold">
                            <p:stCondLst>
                              <p:cond delay="4000"/>
                            </p:stCondLst>
                            <p:childTnLst>
                              <p:par>
                                <p:cTn id="24" presetID="10" presetClass="entr" presetSubtype="0" fill="hold" nodeType="afterEffect">
                                  <p:stCondLst>
                                    <p:cond delay="50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fade">
                                      <p:cBhvr>
                                        <p:cTn id="26" dur="500"/>
                                        <p:tgtEl>
                                          <p:spTgt spid="14">
                                            <p:txEl>
                                              <p:pRg st="4" end="4"/>
                                            </p:txEl>
                                          </p:spTgt>
                                        </p:tgtEl>
                                      </p:cBhvr>
                                    </p:animEffect>
                                  </p:childTnLst>
                                </p:cTn>
                              </p:par>
                            </p:childTnLst>
                          </p:cTn>
                        </p:par>
                        <p:par>
                          <p:cTn id="27" fill="hold">
                            <p:stCondLst>
                              <p:cond delay="5000"/>
                            </p:stCondLst>
                            <p:childTnLst>
                              <p:par>
                                <p:cTn id="28" presetID="10" presetClass="entr" presetSubtype="0" fill="hold" nodeType="afterEffect">
                                  <p:stCondLst>
                                    <p:cond delay="500"/>
                                  </p:stCondLst>
                                  <p:childTnLst>
                                    <p:set>
                                      <p:cBhvr>
                                        <p:cTn id="29" dur="1" fill="hold">
                                          <p:stCondLst>
                                            <p:cond delay="0"/>
                                          </p:stCondLst>
                                        </p:cTn>
                                        <p:tgtEl>
                                          <p:spTgt spid="14">
                                            <p:txEl>
                                              <p:pRg st="5" end="5"/>
                                            </p:txEl>
                                          </p:spTgt>
                                        </p:tgtEl>
                                        <p:attrNameLst>
                                          <p:attrName>style.visibility</p:attrName>
                                        </p:attrNameLst>
                                      </p:cBhvr>
                                      <p:to>
                                        <p:strVal val="visible"/>
                                      </p:to>
                                    </p:set>
                                    <p:animEffect transition="in" filter="fade">
                                      <p:cBhvr>
                                        <p:cTn id="30" dur="500"/>
                                        <p:tgtEl>
                                          <p:spTgt spid="14">
                                            <p:txEl>
                                              <p:pRg st="5" end="5"/>
                                            </p:txEl>
                                          </p:spTgt>
                                        </p:tgtEl>
                                      </p:cBhvr>
                                    </p:animEffect>
                                  </p:childTnLst>
                                </p:cTn>
                              </p:par>
                            </p:childTnLst>
                          </p:cTn>
                        </p:par>
                        <p:par>
                          <p:cTn id="31" fill="hold">
                            <p:stCondLst>
                              <p:cond delay="6000"/>
                            </p:stCondLst>
                            <p:childTnLst>
                              <p:par>
                                <p:cTn id="32" presetID="10" presetClass="entr" presetSubtype="0" fill="hold" nodeType="afterEffect">
                                  <p:stCondLst>
                                    <p:cond delay="500"/>
                                  </p:stCondLst>
                                  <p:childTnLst>
                                    <p:set>
                                      <p:cBhvr>
                                        <p:cTn id="33" dur="1" fill="hold">
                                          <p:stCondLst>
                                            <p:cond delay="0"/>
                                          </p:stCondLst>
                                        </p:cTn>
                                        <p:tgtEl>
                                          <p:spTgt spid="14">
                                            <p:txEl>
                                              <p:pRg st="6" end="6"/>
                                            </p:txEl>
                                          </p:spTgt>
                                        </p:tgtEl>
                                        <p:attrNameLst>
                                          <p:attrName>style.visibility</p:attrName>
                                        </p:attrNameLst>
                                      </p:cBhvr>
                                      <p:to>
                                        <p:strVal val="visible"/>
                                      </p:to>
                                    </p:set>
                                    <p:animEffect transition="in" filter="fade">
                                      <p:cBhvr>
                                        <p:cTn id="34" dur="500"/>
                                        <p:tgtEl>
                                          <p:spTgt spid="14">
                                            <p:txEl>
                                              <p:pRg st="6" end="6"/>
                                            </p:txEl>
                                          </p:spTgt>
                                        </p:tgtEl>
                                      </p:cBhvr>
                                    </p:animEffect>
                                  </p:childTnLst>
                                </p:cTn>
                              </p:par>
                            </p:childTnLst>
                          </p:cTn>
                        </p:par>
                        <p:par>
                          <p:cTn id="35" fill="hold">
                            <p:stCondLst>
                              <p:cond delay="7000"/>
                            </p:stCondLst>
                            <p:childTnLst>
                              <p:par>
                                <p:cTn id="36" presetID="10" presetClass="entr" presetSubtype="0" fill="hold" nodeType="afterEffect">
                                  <p:stCondLst>
                                    <p:cond delay="500"/>
                                  </p:stCondLst>
                                  <p:childTnLst>
                                    <p:set>
                                      <p:cBhvr>
                                        <p:cTn id="37" dur="1" fill="hold">
                                          <p:stCondLst>
                                            <p:cond delay="0"/>
                                          </p:stCondLst>
                                        </p:cTn>
                                        <p:tgtEl>
                                          <p:spTgt spid="14">
                                            <p:txEl>
                                              <p:pRg st="7" end="7"/>
                                            </p:txEl>
                                          </p:spTgt>
                                        </p:tgtEl>
                                        <p:attrNameLst>
                                          <p:attrName>style.visibility</p:attrName>
                                        </p:attrNameLst>
                                      </p:cBhvr>
                                      <p:to>
                                        <p:strVal val="visible"/>
                                      </p:to>
                                    </p:set>
                                    <p:animEffect transition="in" filter="fade">
                                      <p:cBhvr>
                                        <p:cTn id="38" dur="500"/>
                                        <p:tgtEl>
                                          <p:spTgt spid="14">
                                            <p:txEl>
                                              <p:pRg st="7" end="7"/>
                                            </p:txEl>
                                          </p:spTgt>
                                        </p:tgtEl>
                                      </p:cBhvr>
                                    </p:animEffect>
                                  </p:childTnLst>
                                </p:cTn>
                              </p:par>
                            </p:childTnLst>
                          </p:cTn>
                        </p:par>
                        <p:par>
                          <p:cTn id="39" fill="hold">
                            <p:stCondLst>
                              <p:cond delay="8000"/>
                            </p:stCondLst>
                            <p:childTnLst>
                              <p:par>
                                <p:cTn id="40" presetID="10" presetClass="entr" presetSubtype="0" fill="hold" nodeType="afterEffect">
                                  <p:stCondLst>
                                    <p:cond delay="500"/>
                                  </p:stCondLst>
                                  <p:childTnLst>
                                    <p:set>
                                      <p:cBhvr>
                                        <p:cTn id="41" dur="1" fill="hold">
                                          <p:stCondLst>
                                            <p:cond delay="0"/>
                                          </p:stCondLst>
                                        </p:cTn>
                                        <p:tgtEl>
                                          <p:spTgt spid="14">
                                            <p:txEl>
                                              <p:pRg st="8" end="8"/>
                                            </p:txEl>
                                          </p:spTgt>
                                        </p:tgtEl>
                                        <p:attrNameLst>
                                          <p:attrName>style.visibility</p:attrName>
                                        </p:attrNameLst>
                                      </p:cBhvr>
                                      <p:to>
                                        <p:strVal val="visible"/>
                                      </p:to>
                                    </p:set>
                                    <p:animEffect transition="in" filter="fade">
                                      <p:cBhvr>
                                        <p:cTn id="42" dur="500"/>
                                        <p:tgtEl>
                                          <p:spTgt spid="14">
                                            <p:txEl>
                                              <p:pRg st="8" end="8"/>
                                            </p:txEl>
                                          </p:spTgt>
                                        </p:tgtEl>
                                      </p:cBhvr>
                                    </p:animEffect>
                                  </p:childTnLst>
                                </p:cTn>
                              </p:par>
                            </p:childTnLst>
                          </p:cTn>
                        </p:par>
                        <p:par>
                          <p:cTn id="43" fill="hold">
                            <p:stCondLst>
                              <p:cond delay="9000"/>
                            </p:stCondLst>
                            <p:childTnLst>
                              <p:par>
                                <p:cTn id="44" presetID="10" presetClass="entr" presetSubtype="0" fill="hold" nodeType="afterEffect">
                                  <p:stCondLst>
                                    <p:cond delay="500"/>
                                  </p:stCondLst>
                                  <p:childTnLst>
                                    <p:set>
                                      <p:cBhvr>
                                        <p:cTn id="45" dur="1" fill="hold">
                                          <p:stCondLst>
                                            <p:cond delay="0"/>
                                          </p:stCondLst>
                                        </p:cTn>
                                        <p:tgtEl>
                                          <p:spTgt spid="14">
                                            <p:txEl>
                                              <p:pRg st="9" end="9"/>
                                            </p:txEl>
                                          </p:spTgt>
                                        </p:tgtEl>
                                        <p:attrNameLst>
                                          <p:attrName>style.visibility</p:attrName>
                                        </p:attrNameLst>
                                      </p:cBhvr>
                                      <p:to>
                                        <p:strVal val="visible"/>
                                      </p:to>
                                    </p:set>
                                    <p:animEffect transition="in" filter="fade">
                                      <p:cBhvr>
                                        <p:cTn id="46" dur="500"/>
                                        <p:tgtEl>
                                          <p:spTgt spid="14">
                                            <p:txEl>
                                              <p:pRg st="9" end="9"/>
                                            </p:txEl>
                                          </p:spTgt>
                                        </p:tgtEl>
                                      </p:cBhvr>
                                    </p:animEffect>
                                  </p:childTnLst>
                                </p:cTn>
                              </p:par>
                            </p:childTnLst>
                          </p:cTn>
                        </p:par>
                        <p:par>
                          <p:cTn id="47" fill="hold">
                            <p:stCondLst>
                              <p:cond delay="10000"/>
                            </p:stCondLst>
                            <p:childTnLst>
                              <p:par>
                                <p:cTn id="48" presetID="10" presetClass="entr" presetSubtype="0" fill="hold" nodeType="afterEffect">
                                  <p:stCondLst>
                                    <p:cond delay="500"/>
                                  </p:stCondLst>
                                  <p:childTnLst>
                                    <p:set>
                                      <p:cBhvr>
                                        <p:cTn id="49" dur="1" fill="hold">
                                          <p:stCondLst>
                                            <p:cond delay="0"/>
                                          </p:stCondLst>
                                        </p:cTn>
                                        <p:tgtEl>
                                          <p:spTgt spid="14">
                                            <p:txEl>
                                              <p:pRg st="10" end="10"/>
                                            </p:txEl>
                                          </p:spTgt>
                                        </p:tgtEl>
                                        <p:attrNameLst>
                                          <p:attrName>style.visibility</p:attrName>
                                        </p:attrNameLst>
                                      </p:cBhvr>
                                      <p:to>
                                        <p:strVal val="visible"/>
                                      </p:to>
                                    </p:set>
                                    <p:animEffect transition="in" filter="fade">
                                      <p:cBhvr>
                                        <p:cTn id="50" dur="500"/>
                                        <p:tgtEl>
                                          <p:spTgt spid="14">
                                            <p:txEl>
                                              <p:pRg st="10" end="10"/>
                                            </p:txEl>
                                          </p:spTgt>
                                        </p:tgtEl>
                                      </p:cBhvr>
                                    </p:animEffect>
                                  </p:childTnLst>
                                </p:cTn>
                              </p:par>
                            </p:childTnLst>
                          </p:cTn>
                        </p:par>
                        <p:par>
                          <p:cTn id="51" fill="hold">
                            <p:stCondLst>
                              <p:cond delay="1100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15</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3074" name="Picture 2" descr="Image may contain: text">
            <a:hlinkClick r:id="rId4"/>
            <a:extLst>
              <a:ext uri="{FF2B5EF4-FFF2-40B4-BE49-F238E27FC236}">
                <a16:creationId xmlns:a16="http://schemas.microsoft.com/office/drawing/2014/main" id="{6FAA5970-6EBB-4321-BFBC-9FA89B1142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77" r="3076" b="76676"/>
          <a:stretch/>
        </p:blipFill>
        <p:spPr bwMode="auto">
          <a:xfrm>
            <a:off x="1171356" y="173323"/>
            <a:ext cx="10192340" cy="1124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extLst>
              <a:ext uri="{FF2B5EF4-FFF2-40B4-BE49-F238E27FC236}">
                <a16:creationId xmlns:a16="http://schemas.microsoft.com/office/drawing/2014/main" id="{EA5627D2-A0A0-465D-BED9-5151C75CB559}"/>
              </a:ext>
            </a:extLst>
          </p:cNvPr>
          <p:cNvPicPr>
            <a:picLocks noChangeAspect="1"/>
          </p:cNvPicPr>
          <p:nvPr/>
        </p:nvPicPr>
        <p:blipFill rotWithShape="1">
          <a:blip r:embed="rId7"/>
          <a:srcRect l="2926"/>
          <a:stretch/>
        </p:blipFill>
        <p:spPr>
          <a:xfrm>
            <a:off x="5708060" y="1555778"/>
            <a:ext cx="6411824" cy="3210110"/>
          </a:xfrm>
          <a:prstGeom prst="rect">
            <a:avLst/>
          </a:prstGeom>
        </p:spPr>
      </p:pic>
      <p:pic>
        <p:nvPicPr>
          <p:cNvPr id="12" name="Picture Placeholder 14">
            <a:extLst>
              <a:ext uri="{FF2B5EF4-FFF2-40B4-BE49-F238E27FC236}">
                <a16:creationId xmlns:a16="http://schemas.microsoft.com/office/drawing/2014/main" id="{38223D0A-2D59-4CE0-8723-4185EB550421}"/>
              </a:ext>
            </a:extLst>
          </p:cNvPr>
          <p:cNvPicPr>
            <a:picLocks noChangeAspect="1"/>
          </p:cNvPicPr>
          <p:nvPr/>
        </p:nvPicPr>
        <p:blipFill rotWithShape="1">
          <a:blip r:embed="rId8"/>
          <a:srcRect l="14393" r="28774"/>
          <a:stretch/>
        </p:blipFill>
        <p:spPr>
          <a:xfrm>
            <a:off x="154444" y="135280"/>
            <a:ext cx="1347719" cy="1185662"/>
          </a:xfrm>
          <a:prstGeom prst="ellipse">
            <a:avLst/>
          </a:prstGeom>
          <a:solidFill>
            <a:schemeClr val="bg2"/>
          </a:solidFill>
        </p:spPr>
      </p:pic>
      <p:pic>
        <p:nvPicPr>
          <p:cNvPr id="15" name="Picture Placeholder 14">
            <a:extLst>
              <a:ext uri="{FF2B5EF4-FFF2-40B4-BE49-F238E27FC236}">
                <a16:creationId xmlns:a16="http://schemas.microsoft.com/office/drawing/2014/main" id="{3AB53B73-1000-44C1-BA1C-7A4B7C50B92C}"/>
              </a:ext>
            </a:extLst>
          </p:cNvPr>
          <p:cNvPicPr>
            <a:picLocks noChangeAspect="1"/>
          </p:cNvPicPr>
          <p:nvPr/>
        </p:nvPicPr>
        <p:blipFill rotWithShape="1">
          <a:blip r:embed="rId8"/>
          <a:srcRect l="14393" r="28774"/>
          <a:stretch/>
        </p:blipFill>
        <p:spPr>
          <a:xfrm>
            <a:off x="10517118" y="135280"/>
            <a:ext cx="1563986" cy="1375924"/>
          </a:xfrm>
          <a:prstGeom prst="ellipse">
            <a:avLst/>
          </a:prstGeom>
          <a:solidFill>
            <a:schemeClr val="bg2"/>
          </a:solidFill>
        </p:spPr>
      </p:pic>
      <p:pic>
        <p:nvPicPr>
          <p:cNvPr id="2" name="Picture 1">
            <a:hlinkClick r:id="rId9"/>
            <a:extLst>
              <a:ext uri="{FF2B5EF4-FFF2-40B4-BE49-F238E27FC236}">
                <a16:creationId xmlns:a16="http://schemas.microsoft.com/office/drawing/2014/main" id="{6E9B953E-1F73-4F02-90DD-FBC5AED63496}"/>
              </a:ext>
            </a:extLst>
          </p:cNvPr>
          <p:cNvPicPr>
            <a:picLocks noChangeAspect="1"/>
          </p:cNvPicPr>
          <p:nvPr/>
        </p:nvPicPr>
        <p:blipFill rotWithShape="1">
          <a:blip r:embed="rId10"/>
          <a:srcRect l="2880" t="10115" r="1583" b="13999"/>
          <a:stretch/>
        </p:blipFill>
        <p:spPr>
          <a:xfrm>
            <a:off x="5708059" y="4739348"/>
            <a:ext cx="6373043" cy="1712088"/>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D3D29E1-3648-4183-BBB1-BEA092A89380}"/>
              </a:ext>
            </a:extLst>
          </p:cNvPr>
          <p:cNvSpPr/>
          <p:nvPr/>
        </p:nvSpPr>
        <p:spPr>
          <a:xfrm>
            <a:off x="901708" y="1358985"/>
            <a:ext cx="4806350" cy="4801314"/>
          </a:xfrm>
          <a:prstGeom prst="rect">
            <a:avLst/>
          </a:prstGeom>
        </p:spPr>
        <p:txBody>
          <a:bodyPr wrap="square">
            <a:spAutoFit/>
          </a:bodyPr>
          <a:lstStyle/>
          <a:p>
            <a:r>
              <a:rPr lang="en-US" dirty="0">
                <a:solidFill>
                  <a:schemeClr val="bg1"/>
                </a:solidFill>
              </a:rPr>
              <a:t>As businesses are opening, you may responsibly </a:t>
            </a:r>
            <a:r>
              <a:rPr lang="en-US" dirty="0">
                <a:solidFill>
                  <a:schemeClr val="bg1"/>
                </a:solidFill>
                <a:hlinkClick r:id="rId11">
                  <a:extLst>
                    <a:ext uri="{A12FA001-AC4F-418D-AE19-62706E023703}">
                      <ahyp:hlinkClr xmlns:ahyp="http://schemas.microsoft.com/office/drawing/2018/hyperlinkcolor" val="tx"/>
                    </a:ext>
                  </a:extLst>
                </a:hlinkClick>
              </a:rPr>
              <a:t>resume some daily activities</a:t>
            </a:r>
            <a:r>
              <a:rPr lang="en-US" dirty="0">
                <a:solidFill>
                  <a:schemeClr val="bg1"/>
                </a:solidFill>
              </a:rPr>
              <a:t> as safely as possible. While there is no way to ensure zero risk, it is important to understand potential risks and help reduce the spread of </a:t>
            </a:r>
            <a:r>
              <a:rPr lang="en-US" dirty="0">
                <a:solidFill>
                  <a:schemeClr val="bg1"/>
                </a:solidFill>
                <a:hlinkClick r:id="rId12">
                  <a:extLst>
                    <a:ext uri="{A12FA001-AC4F-418D-AE19-62706E023703}">
                      <ahyp:hlinkClr xmlns:ahyp="http://schemas.microsoft.com/office/drawing/2018/hyperlinkcolor" val="tx"/>
                    </a:ext>
                  </a:extLst>
                </a:hlinkClick>
              </a:rPr>
              <a:t>COVID-19</a:t>
            </a:r>
            <a:r>
              <a:rPr lang="en-US" dirty="0">
                <a:solidFill>
                  <a:schemeClr val="bg1"/>
                </a:solidFill>
              </a:rPr>
              <a:t>.  </a:t>
            </a:r>
            <a:endParaRPr lang="en-US" sz="800" dirty="0">
              <a:solidFill>
                <a:schemeClr val="bg1"/>
              </a:solidFill>
            </a:endParaRPr>
          </a:p>
          <a:p>
            <a:pPr marL="285750" indent="-285750">
              <a:buFont typeface="Arial" panose="020B0604020202020204" pitchFamily="34" charset="0"/>
              <a:buChar char="•"/>
            </a:pPr>
            <a:r>
              <a:rPr lang="en-US" dirty="0">
                <a:solidFill>
                  <a:schemeClr val="bg1"/>
                </a:solidFill>
              </a:rPr>
              <a:t>The more closely you interact with others and the longer that interaction, the higher the risk of COVID-19 spread.</a:t>
            </a:r>
          </a:p>
          <a:p>
            <a:pPr marL="285750" indent="-285750">
              <a:buFont typeface="Arial" panose="020B0604020202020204" pitchFamily="34" charset="0"/>
              <a:buChar char="•"/>
            </a:pPr>
            <a:r>
              <a:rPr lang="en-US" dirty="0">
                <a:solidFill>
                  <a:schemeClr val="bg1"/>
                </a:solidFill>
              </a:rPr>
              <a:t>If you decide to engage in public activities, continue to </a:t>
            </a:r>
            <a:r>
              <a:rPr lang="en-US" dirty="0">
                <a:solidFill>
                  <a:schemeClr val="bg1"/>
                </a:solidFill>
                <a:hlinkClick r:id="rId13">
                  <a:extLst>
                    <a:ext uri="{A12FA001-AC4F-418D-AE19-62706E023703}">
                      <ahyp:hlinkClr xmlns:ahyp="http://schemas.microsoft.com/office/drawing/2018/hyperlinkcolor" val="tx"/>
                    </a:ext>
                  </a:extLst>
                </a:hlinkClick>
              </a:rPr>
              <a:t>protect yourself</a:t>
            </a:r>
            <a:r>
              <a:rPr lang="en-US" dirty="0">
                <a:solidFill>
                  <a:schemeClr val="bg1"/>
                </a:solidFill>
              </a:rPr>
              <a:t> by </a:t>
            </a:r>
            <a:r>
              <a:rPr lang="en-US" u="sng" dirty="0">
                <a:solidFill>
                  <a:schemeClr val="bg1"/>
                </a:solidFill>
                <a:hlinkClick r:id="rId14">
                  <a:extLst>
                    <a:ext uri="{A12FA001-AC4F-418D-AE19-62706E023703}">
                      <ahyp:hlinkClr xmlns:ahyp="http://schemas.microsoft.com/office/drawing/2018/hyperlinkcolor" val="tx"/>
                    </a:ext>
                  </a:extLst>
                </a:hlinkClick>
              </a:rPr>
              <a:t>practicing everyday preventive actions</a:t>
            </a:r>
            <a:r>
              <a:rPr lang="en-US" dirty="0">
                <a:solidFill>
                  <a:schemeClr val="bg1"/>
                </a:solidFill>
              </a:rPr>
              <a:t>.</a:t>
            </a:r>
          </a:p>
          <a:p>
            <a:pPr marL="285750" indent="-285750">
              <a:buFont typeface="Arial" panose="020B0604020202020204" pitchFamily="34" charset="0"/>
              <a:buChar char="•"/>
            </a:pPr>
            <a:r>
              <a:rPr lang="en-US" dirty="0">
                <a:solidFill>
                  <a:schemeClr val="bg1"/>
                </a:solidFill>
              </a:rPr>
              <a:t>Keep these items on hand when venturing out: a cloth face covering, tissues, and a hand sanitizer with at least 60% alcohol, if possible.</a:t>
            </a:r>
          </a:p>
          <a:p>
            <a:pPr marL="285750" indent="-285750">
              <a:buFont typeface="Arial" panose="020B0604020202020204" pitchFamily="34" charset="0"/>
              <a:buChar char="•"/>
            </a:pPr>
            <a:r>
              <a:rPr lang="en-US" dirty="0">
                <a:solidFill>
                  <a:schemeClr val="bg1"/>
                </a:solidFill>
              </a:rPr>
              <a:t>If you have traveled or been </a:t>
            </a:r>
            <a:r>
              <a:rPr lang="en-US" dirty="0">
                <a:solidFill>
                  <a:srgbClr val="FFFF00"/>
                </a:solidFill>
                <a:hlinkClick r:id="rId6">
                  <a:extLst>
                    <a:ext uri="{A12FA001-AC4F-418D-AE19-62706E023703}">
                      <ahyp:hlinkClr xmlns:ahyp="http://schemas.microsoft.com/office/drawing/2018/hyperlinkcolor" val="tx"/>
                    </a:ext>
                  </a:extLst>
                </a:hlinkClick>
              </a:rPr>
              <a:t>exposed to coronavirus, you should self-quarantine</a:t>
            </a:r>
            <a:r>
              <a:rPr lang="en-US" dirty="0">
                <a:solidFill>
                  <a:srgbClr val="FFFF00"/>
                </a:solidFill>
              </a:rPr>
              <a:t> </a:t>
            </a:r>
            <a:r>
              <a:rPr lang="en-US" dirty="0">
                <a:solidFill>
                  <a:schemeClr val="bg1"/>
                </a:solidFill>
              </a:rPr>
              <a:t>and notify your supervisor for further instructions. </a:t>
            </a:r>
          </a:p>
        </p:txBody>
      </p:sp>
    </p:spTree>
    <p:extLst>
      <p:ext uri="{BB962C8B-B14F-4D97-AF65-F5344CB8AC3E}">
        <p14:creationId xmlns:p14="http://schemas.microsoft.com/office/powerpoint/2010/main" val="2678667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150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par>
                          <p:cTn id="19" fill="hold">
                            <p:stCondLst>
                              <p:cond delay="3500"/>
                            </p:stCondLst>
                            <p:childTnLst>
                              <p:par>
                                <p:cTn id="20" presetID="10" presetClass="entr" presetSubtype="0" fill="hold" nodeType="afterEffect">
                                  <p:stCondLst>
                                    <p:cond delay="5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par>
                          <p:cTn id="23" fill="hold">
                            <p:stCondLst>
                              <p:cond delay="4500"/>
                            </p:stCondLst>
                            <p:childTnLst>
                              <p:par>
                                <p:cTn id="24" presetID="10" presetClass="entr" presetSubtype="0" fill="hold" nodeType="afterEffect">
                                  <p:stCondLst>
                                    <p:cond delay="50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D8A7997-1095-4243-872F-CDBB67233B4C}"/>
              </a:ext>
            </a:extLst>
          </p:cNvPr>
          <p:cNvPicPr>
            <a:picLocks noChangeAspect="1"/>
          </p:cNvPicPr>
          <p:nvPr/>
        </p:nvPicPr>
        <p:blipFill>
          <a:blip r:embed="rId3"/>
          <a:stretch>
            <a:fillRect/>
          </a:stretch>
        </p:blipFill>
        <p:spPr>
          <a:xfrm>
            <a:off x="-9197" y="0"/>
            <a:ext cx="12167094" cy="6872067"/>
          </a:xfrm>
          <a:prstGeom prst="rect">
            <a:avLst/>
          </a:prstGeom>
        </p:spPr>
      </p:pic>
      <p:sp>
        <p:nvSpPr>
          <p:cNvPr id="21" name="Slide Number Placeholder 2">
            <a:extLst>
              <a:ext uri="{FF2B5EF4-FFF2-40B4-BE49-F238E27FC236}">
                <a16:creationId xmlns:a16="http://schemas.microsoft.com/office/drawing/2014/main" id="{6F957633-A61E-4CDA-84C1-946ABEA3BD6E}"/>
              </a:ext>
            </a:extLst>
          </p:cNvPr>
          <p:cNvSpPr>
            <a:spLocks noGrp="1"/>
          </p:cNvSpPr>
          <p:nvPr>
            <p:ph type="sldNum" sz="quarter" idx="12"/>
          </p:nvPr>
        </p:nvSpPr>
        <p:spPr/>
        <p:txBody>
          <a:bodyPr/>
          <a:lstStyle/>
          <a:p>
            <a:fld id="{9EC71654-96A5-4280-94F3-931C61A9F92C}" type="slidenum">
              <a:rPr lang="en-US" noProof="0" smtClean="0"/>
              <a:pPr/>
              <a:t>16</a:t>
            </a:fld>
            <a:endParaRPr lang="en-US" noProof="0" dirty="0"/>
          </a:p>
        </p:txBody>
      </p:sp>
      <p:sp>
        <p:nvSpPr>
          <p:cNvPr id="27" name="Content Placeholder 11">
            <a:extLst>
              <a:ext uri="{FF2B5EF4-FFF2-40B4-BE49-F238E27FC236}">
                <a16:creationId xmlns:a16="http://schemas.microsoft.com/office/drawing/2014/main" id="{10E6BDB7-D325-4C53-A0D4-25E548D8EA0F}"/>
              </a:ext>
            </a:extLst>
          </p:cNvPr>
          <p:cNvSpPr>
            <a:spLocks noGrp="1"/>
          </p:cNvSpPr>
          <p:nvPr>
            <p:ph idx="1"/>
          </p:nvPr>
        </p:nvSpPr>
        <p:spPr>
          <a:xfrm>
            <a:off x="4747570" y="1375368"/>
            <a:ext cx="7322510" cy="972397"/>
          </a:xfrm>
        </p:spPr>
        <p:txBody>
          <a:bodyPr/>
          <a:lstStyle/>
          <a:p>
            <a:r>
              <a:rPr lang="en-US" sz="2800" cap="none" dirty="0">
                <a:solidFill>
                  <a:schemeClr val="bg1"/>
                </a:solidFill>
              </a:rPr>
              <a:t>Wearing Face Coverings  </a:t>
            </a:r>
          </a:p>
          <a:p>
            <a:r>
              <a:rPr lang="en-US" sz="2800" cap="none" dirty="0">
                <a:solidFill>
                  <a:schemeClr val="bg1"/>
                </a:solidFill>
              </a:rPr>
              <a:t>Required  </a:t>
            </a:r>
          </a:p>
        </p:txBody>
      </p:sp>
      <p:sp>
        <p:nvSpPr>
          <p:cNvPr id="40" name="Content Placeholder 11">
            <a:extLst>
              <a:ext uri="{FF2B5EF4-FFF2-40B4-BE49-F238E27FC236}">
                <a16:creationId xmlns:a16="http://schemas.microsoft.com/office/drawing/2014/main" id="{4826279D-E010-4881-BE4A-41BFCE33AACD}"/>
              </a:ext>
            </a:extLst>
          </p:cNvPr>
          <p:cNvSpPr txBox="1">
            <a:spLocks/>
          </p:cNvSpPr>
          <p:nvPr/>
        </p:nvSpPr>
        <p:spPr>
          <a:xfrm>
            <a:off x="1479028" y="640048"/>
            <a:ext cx="4209900" cy="628659"/>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cap="none" dirty="0">
              <a:solidFill>
                <a:schemeClr val="bg1"/>
              </a:solidFill>
            </a:endParaRPr>
          </a:p>
        </p:txBody>
      </p:sp>
      <p:pic>
        <p:nvPicPr>
          <p:cNvPr id="57" name="Picture Placeholder 14">
            <a:extLst>
              <a:ext uri="{FF2B5EF4-FFF2-40B4-BE49-F238E27FC236}">
                <a16:creationId xmlns:a16="http://schemas.microsoft.com/office/drawing/2014/main" id="{CFF5A590-A36A-4133-B86A-64F8932E51DA}"/>
              </a:ext>
            </a:extLst>
          </p:cNvPr>
          <p:cNvPicPr>
            <a:picLocks noChangeAspect="1"/>
          </p:cNvPicPr>
          <p:nvPr/>
        </p:nvPicPr>
        <p:blipFill rotWithShape="1">
          <a:blip r:embed="rId4"/>
          <a:srcRect l="14393" r="28774"/>
          <a:stretch/>
        </p:blipFill>
        <p:spPr>
          <a:xfrm>
            <a:off x="504987" y="5578950"/>
            <a:ext cx="1063551" cy="935664"/>
          </a:xfrm>
          <a:prstGeom prst="ellipse">
            <a:avLst/>
          </a:prstGeom>
          <a:solidFill>
            <a:schemeClr val="bg2"/>
          </a:solidFill>
        </p:spPr>
      </p:pic>
      <p:pic>
        <p:nvPicPr>
          <p:cNvPr id="58" name="Picture Placeholder 14">
            <a:extLst>
              <a:ext uri="{FF2B5EF4-FFF2-40B4-BE49-F238E27FC236}">
                <a16:creationId xmlns:a16="http://schemas.microsoft.com/office/drawing/2014/main" id="{F38DD8AE-A0EB-43D3-93C9-7B1A70C9E859}"/>
              </a:ext>
            </a:extLst>
          </p:cNvPr>
          <p:cNvPicPr>
            <a:picLocks noChangeAspect="1"/>
          </p:cNvPicPr>
          <p:nvPr/>
        </p:nvPicPr>
        <p:blipFill rotWithShape="1">
          <a:blip r:embed="rId4"/>
          <a:srcRect l="14393" r="28774"/>
          <a:stretch/>
        </p:blipFill>
        <p:spPr>
          <a:xfrm>
            <a:off x="415477" y="343386"/>
            <a:ext cx="1063551" cy="935664"/>
          </a:xfrm>
          <a:prstGeom prst="ellipse">
            <a:avLst/>
          </a:prstGeom>
          <a:solidFill>
            <a:schemeClr val="bg2"/>
          </a:solidFill>
        </p:spPr>
      </p:pic>
      <p:pic>
        <p:nvPicPr>
          <p:cNvPr id="4" name="Picture 3">
            <a:hlinkClick r:id="rId5"/>
            <a:extLst>
              <a:ext uri="{FF2B5EF4-FFF2-40B4-BE49-F238E27FC236}">
                <a16:creationId xmlns:a16="http://schemas.microsoft.com/office/drawing/2014/main" id="{2826984D-D7D4-469A-AE5B-FB02DA54D1B6}"/>
              </a:ext>
            </a:extLst>
          </p:cNvPr>
          <p:cNvPicPr>
            <a:picLocks noChangeAspect="1"/>
          </p:cNvPicPr>
          <p:nvPr/>
        </p:nvPicPr>
        <p:blipFill>
          <a:blip r:embed="rId6"/>
          <a:stretch>
            <a:fillRect/>
          </a:stretch>
        </p:blipFill>
        <p:spPr>
          <a:xfrm>
            <a:off x="980497" y="1642070"/>
            <a:ext cx="3767073" cy="3055441"/>
          </a:xfrm>
          <a:prstGeom prst="rect">
            <a:avLst/>
          </a:prstGeom>
        </p:spPr>
      </p:pic>
      <p:sp>
        <p:nvSpPr>
          <p:cNvPr id="16" name="Title 1">
            <a:extLst>
              <a:ext uri="{FF2B5EF4-FFF2-40B4-BE49-F238E27FC236}">
                <a16:creationId xmlns:a16="http://schemas.microsoft.com/office/drawing/2014/main" id="{FA6BC9AB-30EE-41AD-BB0B-5DD1A43C0742}"/>
              </a:ext>
            </a:extLst>
          </p:cNvPr>
          <p:cNvSpPr txBox="1">
            <a:spLocks/>
          </p:cNvSpPr>
          <p:nvPr/>
        </p:nvSpPr>
        <p:spPr>
          <a:xfrm>
            <a:off x="980498" y="178549"/>
            <a:ext cx="1050175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Health &amp; Safety Guidance </a:t>
            </a:r>
          </a:p>
        </p:txBody>
      </p:sp>
      <p:sp>
        <p:nvSpPr>
          <p:cNvPr id="7" name="Rectangle 6">
            <a:extLst>
              <a:ext uri="{FF2B5EF4-FFF2-40B4-BE49-F238E27FC236}">
                <a16:creationId xmlns:a16="http://schemas.microsoft.com/office/drawing/2014/main" id="{4239743A-9F95-4307-AE56-2B1AB5687CAA}"/>
              </a:ext>
            </a:extLst>
          </p:cNvPr>
          <p:cNvSpPr/>
          <p:nvPr/>
        </p:nvSpPr>
        <p:spPr>
          <a:xfrm>
            <a:off x="6308410" y="2347765"/>
            <a:ext cx="4498872" cy="986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7">
            <a:extLst>
              <a:ext uri="{FF2B5EF4-FFF2-40B4-BE49-F238E27FC236}">
                <a16:creationId xmlns:a16="http://schemas.microsoft.com/office/drawing/2014/main" id="{CC2A5F86-6C8E-4574-9E94-6D9B380A282D}"/>
              </a:ext>
            </a:extLst>
          </p:cNvPr>
          <p:cNvSpPr/>
          <p:nvPr/>
        </p:nvSpPr>
        <p:spPr>
          <a:xfrm>
            <a:off x="4859383" y="2624982"/>
            <a:ext cx="7106683" cy="3724096"/>
          </a:xfrm>
          <a:prstGeom prst="rect">
            <a:avLst/>
          </a:prstGeom>
        </p:spPr>
        <p:txBody>
          <a:bodyPr wrap="square">
            <a:spAutoFit/>
          </a:bodyPr>
          <a:lstStyle/>
          <a:p>
            <a:r>
              <a:rPr lang="en-US" b="1" dirty="0">
                <a:solidFill>
                  <a:schemeClr val="bg1"/>
                </a:solidFill>
              </a:rPr>
              <a:t>WHEREAS, </a:t>
            </a:r>
            <a:r>
              <a:rPr lang="en-US" dirty="0">
                <a:solidFill>
                  <a:schemeClr val="bg1"/>
                </a:solidFill>
              </a:rPr>
              <a:t>face coverings can decrease the spread of respiratory droplets from people, and </a:t>
            </a:r>
            <a:r>
              <a:rPr lang="en-US" dirty="0">
                <a:solidFill>
                  <a:schemeClr val="bg1"/>
                </a:solidFill>
                <a:hlinkClick r:id="rId7">
                  <a:extLst>
                    <a:ext uri="{A12FA001-AC4F-418D-AE19-62706E023703}">
                      <ahyp:hlinkClr xmlns:ahyp="http://schemas.microsoft.com/office/drawing/2018/hyperlinkcolor" val="tx"/>
                    </a:ext>
                  </a:extLst>
                </a:hlinkClick>
              </a:rPr>
              <a:t>evidence</a:t>
            </a:r>
            <a:r>
              <a:rPr lang="en-US" dirty="0">
                <a:solidFill>
                  <a:schemeClr val="bg1"/>
                </a:solidFill>
              </a:rPr>
              <a:t> has grown, showing in numerous recent studies that the use of face coverings decreases the spread of COVID-19 within populations; </a:t>
            </a:r>
          </a:p>
          <a:p>
            <a:endParaRPr lang="en-US" sz="1000" b="1" dirty="0">
              <a:solidFill>
                <a:schemeClr val="bg1"/>
              </a:solidFill>
            </a:endParaRPr>
          </a:p>
          <a:p>
            <a:r>
              <a:rPr lang="en-US" b="1" dirty="0">
                <a:solidFill>
                  <a:schemeClr val="bg1"/>
                </a:solidFill>
              </a:rPr>
              <a:t>WHEREAS, </a:t>
            </a:r>
            <a:r>
              <a:rPr lang="en-US" dirty="0">
                <a:solidFill>
                  <a:schemeClr val="bg1"/>
                </a:solidFill>
              </a:rPr>
              <a:t>to prevent the spread of COVID-19, and thereby to potentially save lives, the undersigned has determined that </a:t>
            </a:r>
            <a:r>
              <a:rPr lang="en-US" b="1" u="sng" dirty="0">
                <a:solidFill>
                  <a:srgbClr val="FFFF00"/>
                </a:solidFill>
                <a:hlinkClick r:id="rId8">
                  <a:extLst>
                    <a:ext uri="{A12FA001-AC4F-418D-AE19-62706E023703}">
                      <ahyp:hlinkClr xmlns:ahyp="http://schemas.microsoft.com/office/drawing/2018/hyperlinkcolor" val="tx"/>
                    </a:ext>
                  </a:extLst>
                </a:hlinkClick>
              </a:rPr>
              <a:t>face coverings must now be require</a:t>
            </a:r>
            <a:r>
              <a:rPr lang="en-US" b="1" u="sng" dirty="0">
                <a:solidFill>
                  <a:srgbClr val="FFFF00"/>
                </a:solidFill>
              </a:rPr>
              <a:t>d</a:t>
            </a:r>
            <a:r>
              <a:rPr lang="en-US" b="1" dirty="0">
                <a:solidFill>
                  <a:srgbClr val="FFFF00"/>
                </a:solidFill>
              </a:rPr>
              <a:t> </a:t>
            </a:r>
            <a:r>
              <a:rPr lang="en-US" dirty="0">
                <a:solidFill>
                  <a:schemeClr val="bg1"/>
                </a:solidFill>
              </a:rPr>
              <a:t>for workers in additional business segments; and …</a:t>
            </a:r>
          </a:p>
          <a:p>
            <a:endParaRPr lang="en-US" sz="1000" b="1" dirty="0">
              <a:solidFill>
                <a:schemeClr val="bg1"/>
              </a:solidFill>
            </a:endParaRPr>
          </a:p>
          <a:p>
            <a:r>
              <a:rPr lang="en-US" b="1" dirty="0">
                <a:solidFill>
                  <a:schemeClr val="bg1"/>
                </a:solidFill>
              </a:rPr>
              <a:t>WHEREAS, </a:t>
            </a:r>
            <a:r>
              <a:rPr lang="en-US" dirty="0">
                <a:solidFill>
                  <a:schemeClr val="bg1"/>
                </a:solidFill>
              </a:rPr>
              <a:t>some </a:t>
            </a:r>
            <a:r>
              <a:rPr lang="en-US" u="sng" dirty="0">
                <a:solidFill>
                  <a:schemeClr val="bg1"/>
                </a:solidFill>
              </a:rPr>
              <a:t>people have medical or behavioral health issues, disabilities, or other reasons </a:t>
            </a:r>
            <a:r>
              <a:rPr lang="en-US" dirty="0">
                <a:solidFill>
                  <a:schemeClr val="bg1"/>
                </a:solidFill>
              </a:rPr>
              <a:t>that mean they should be excepted from wearing a face covering, and this Executive Order puts North Carolinians on the honor system to identify if they are within one of the exceptions to face covering requirements and should not wear a mask; and …</a:t>
            </a:r>
          </a:p>
        </p:txBody>
      </p:sp>
      <p:sp>
        <p:nvSpPr>
          <p:cNvPr id="9" name="Rectangle 8">
            <a:extLst>
              <a:ext uri="{FF2B5EF4-FFF2-40B4-BE49-F238E27FC236}">
                <a16:creationId xmlns:a16="http://schemas.microsoft.com/office/drawing/2014/main" id="{362A292C-9AA5-47C9-A5A7-4C3710C9FCAF}"/>
              </a:ext>
            </a:extLst>
          </p:cNvPr>
          <p:cNvSpPr/>
          <p:nvPr/>
        </p:nvSpPr>
        <p:spPr>
          <a:xfrm>
            <a:off x="980497" y="4691199"/>
            <a:ext cx="3767073" cy="369332"/>
          </a:xfrm>
          <a:prstGeom prst="rect">
            <a:avLst/>
          </a:prstGeom>
          <a:solidFill>
            <a:schemeClr val="bg1"/>
          </a:solidFill>
        </p:spPr>
        <p:txBody>
          <a:bodyPr wrap="square">
            <a:spAutoFit/>
          </a:bodyPr>
          <a:lstStyle/>
          <a:p>
            <a:pPr algn="ctr"/>
            <a:r>
              <a:rPr lang="en-US" dirty="0">
                <a:solidFill>
                  <a:schemeClr val="bg1"/>
                </a:solidFill>
                <a:latin typeface="Calibri" panose="020F0502020204030204" pitchFamily="34" charset="0"/>
                <a:ea typeface="Calibri" panose="020F0502020204030204" pitchFamily="34" charset="0"/>
                <a:hlinkClick r:id="rId8"/>
              </a:rPr>
              <a:t>Executive Orders </a:t>
            </a:r>
            <a:endParaRPr lang="en-US" dirty="0">
              <a:solidFill>
                <a:schemeClr val="bg1"/>
              </a:solidFill>
            </a:endParaRPr>
          </a:p>
        </p:txBody>
      </p:sp>
    </p:spTree>
    <p:extLst>
      <p:ext uri="{BB962C8B-B14F-4D97-AF65-F5344CB8AC3E}">
        <p14:creationId xmlns:p14="http://schemas.microsoft.com/office/powerpoint/2010/main" val="513529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D8A7997-1095-4243-872F-CDBB67233B4C}"/>
              </a:ext>
            </a:extLst>
          </p:cNvPr>
          <p:cNvPicPr>
            <a:picLocks noChangeAspect="1"/>
          </p:cNvPicPr>
          <p:nvPr/>
        </p:nvPicPr>
        <p:blipFill>
          <a:blip r:embed="rId3"/>
          <a:stretch>
            <a:fillRect/>
          </a:stretch>
        </p:blipFill>
        <p:spPr>
          <a:xfrm>
            <a:off x="0" y="2260"/>
            <a:ext cx="12167094" cy="6872067"/>
          </a:xfrm>
          <a:prstGeom prst="rect">
            <a:avLst/>
          </a:prstGeom>
        </p:spPr>
      </p:pic>
      <p:sp>
        <p:nvSpPr>
          <p:cNvPr id="21" name="Slide Number Placeholder 2">
            <a:extLst>
              <a:ext uri="{FF2B5EF4-FFF2-40B4-BE49-F238E27FC236}">
                <a16:creationId xmlns:a16="http://schemas.microsoft.com/office/drawing/2014/main" id="{6F957633-A61E-4CDA-84C1-946ABEA3BD6E}"/>
              </a:ext>
            </a:extLst>
          </p:cNvPr>
          <p:cNvSpPr>
            <a:spLocks noGrp="1"/>
          </p:cNvSpPr>
          <p:nvPr>
            <p:ph type="sldNum" sz="quarter" idx="12"/>
          </p:nvPr>
        </p:nvSpPr>
        <p:spPr/>
        <p:txBody>
          <a:bodyPr/>
          <a:lstStyle/>
          <a:p>
            <a:fld id="{9EC71654-96A5-4280-94F3-931C61A9F92C}" type="slidenum">
              <a:rPr lang="en-US" noProof="0" smtClean="0"/>
              <a:pPr/>
              <a:t>17</a:t>
            </a:fld>
            <a:endParaRPr lang="en-US" noProof="0" dirty="0"/>
          </a:p>
        </p:txBody>
      </p:sp>
      <p:sp>
        <p:nvSpPr>
          <p:cNvPr id="26" name="Content Placeholder 4">
            <a:extLst>
              <a:ext uri="{FF2B5EF4-FFF2-40B4-BE49-F238E27FC236}">
                <a16:creationId xmlns:a16="http://schemas.microsoft.com/office/drawing/2014/main" id="{C07030A8-F63E-4A9A-92FE-A566B8FC1E6E}"/>
              </a:ext>
            </a:extLst>
          </p:cNvPr>
          <p:cNvSpPr>
            <a:spLocks noGrp="1"/>
          </p:cNvSpPr>
          <p:nvPr>
            <p:ph idx="1"/>
          </p:nvPr>
        </p:nvSpPr>
        <p:spPr>
          <a:xfrm>
            <a:off x="6419723" y="3213154"/>
            <a:ext cx="5545857" cy="3281124"/>
          </a:xfrm>
        </p:spPr>
        <p:txBody>
          <a:bodyPr/>
          <a:lstStyle/>
          <a:p>
            <a:pPr marL="285750" indent="-285750" algn="l">
              <a:lnSpc>
                <a:spcPct val="100000"/>
              </a:lnSpc>
              <a:spcBef>
                <a:spcPts val="0"/>
              </a:spcBef>
              <a:buFont typeface="Arial" panose="020B0604020202020204" pitchFamily="34" charset="0"/>
              <a:buChar char="•"/>
            </a:pPr>
            <a:r>
              <a:rPr lang="en-US" sz="1800" dirty="0">
                <a:solidFill>
                  <a:schemeClr val="bg1"/>
                </a:solidFill>
              </a:rPr>
              <a:t>Face </a:t>
            </a:r>
            <a:r>
              <a:rPr lang="en-US" sz="1800" b="1" dirty="0">
                <a:solidFill>
                  <a:srgbClr val="FFFF00"/>
                </a:solidFill>
                <a:hlinkClick r:id="rId4">
                  <a:extLst>
                    <a:ext uri="{A12FA001-AC4F-418D-AE19-62706E023703}">
                      <ahyp:hlinkClr xmlns:ahyp="http://schemas.microsoft.com/office/drawing/2018/hyperlinkcolor" val="tx"/>
                    </a:ext>
                  </a:extLst>
                </a:hlinkClick>
              </a:rPr>
              <a:t>masks or coverings</a:t>
            </a:r>
            <a:r>
              <a:rPr lang="en-US" sz="1800" b="1" dirty="0">
                <a:solidFill>
                  <a:srgbClr val="FFFF00"/>
                </a:solidFill>
              </a:rPr>
              <a:t> are required </a:t>
            </a:r>
            <a:r>
              <a:rPr lang="en-US" sz="1800" dirty="0">
                <a:solidFill>
                  <a:schemeClr val="bg1"/>
                </a:solidFill>
              </a:rPr>
              <a:t>for all faculty, staff, students, and visitors on campus. </a:t>
            </a:r>
          </a:p>
          <a:p>
            <a:pPr marL="285750" indent="-285750" algn="l">
              <a:lnSpc>
                <a:spcPct val="100000"/>
              </a:lnSpc>
              <a:spcBef>
                <a:spcPts val="0"/>
              </a:spcBef>
              <a:buFont typeface="Arial" panose="020B0604020202020204" pitchFamily="34" charset="0"/>
              <a:buChar char="•"/>
            </a:pPr>
            <a:r>
              <a:rPr lang="en-US" sz="1800" dirty="0">
                <a:solidFill>
                  <a:schemeClr val="bg1"/>
                </a:solidFill>
              </a:rPr>
              <a:t>Even if you do not have any symptoms, you could spread COVID-19 to others. </a:t>
            </a:r>
          </a:p>
          <a:p>
            <a:pPr marL="285750" indent="-285750" algn="l">
              <a:lnSpc>
                <a:spcPct val="100000"/>
              </a:lnSpc>
              <a:spcBef>
                <a:spcPts val="0"/>
              </a:spcBef>
              <a:buFont typeface="Arial" panose="020B0604020202020204" pitchFamily="34" charset="0"/>
              <a:buChar char="•"/>
            </a:pPr>
            <a:r>
              <a:rPr lang="en-US" sz="1800" b="1" u="sng" dirty="0">
                <a:solidFill>
                  <a:srgbClr val="FFFF00"/>
                </a:solidFill>
              </a:rPr>
              <a:t>COVID-19 Stations </a:t>
            </a:r>
            <a:r>
              <a:rPr lang="en-US" sz="1800" dirty="0">
                <a:solidFill>
                  <a:schemeClr val="bg1"/>
                </a:solidFill>
              </a:rPr>
              <a:t>with masks, hand sanitizer, and information will be available in designated areas. </a:t>
            </a:r>
          </a:p>
          <a:p>
            <a:pPr marL="285750" indent="-285750" algn="l">
              <a:lnSpc>
                <a:spcPct val="100000"/>
              </a:lnSpc>
              <a:spcBef>
                <a:spcPts val="0"/>
              </a:spcBef>
              <a:buFont typeface="Arial" panose="020B0604020202020204" pitchFamily="34" charset="0"/>
              <a:buChar char="•"/>
            </a:pPr>
            <a:r>
              <a:rPr lang="en-US" sz="1800" b="1" u="sng" dirty="0">
                <a:solidFill>
                  <a:srgbClr val="FFFF00"/>
                </a:solidFill>
                <a:hlinkClick r:id="rId5">
                  <a:extLst>
                    <a:ext uri="{A12FA001-AC4F-418D-AE19-62706E023703}">
                      <ahyp:hlinkClr xmlns:ahyp="http://schemas.microsoft.com/office/drawing/2018/hyperlinkcolor" val="tx"/>
                    </a:ext>
                  </a:extLst>
                </a:hlinkClick>
              </a:rPr>
              <a:t>Carry a face covering </a:t>
            </a:r>
            <a:r>
              <a:rPr lang="en-US" sz="1800" dirty="0">
                <a:solidFill>
                  <a:schemeClr val="bg1"/>
                </a:solidFill>
              </a:rPr>
              <a:t>at all times, in case you encounter an unforeseen situation where at least six feet of physical distance cannot be maintained. Such situations are likely to occur in hallways, stairwells, elevators, restrooms, etc.</a:t>
            </a:r>
          </a:p>
        </p:txBody>
      </p:sp>
      <p:sp>
        <p:nvSpPr>
          <p:cNvPr id="27" name="Content Placeholder 11">
            <a:extLst>
              <a:ext uri="{FF2B5EF4-FFF2-40B4-BE49-F238E27FC236}">
                <a16:creationId xmlns:a16="http://schemas.microsoft.com/office/drawing/2014/main" id="{10E6BDB7-D325-4C53-A0D4-25E548D8EA0F}"/>
              </a:ext>
            </a:extLst>
          </p:cNvPr>
          <p:cNvSpPr>
            <a:spLocks noGrp="1"/>
          </p:cNvSpPr>
          <p:nvPr>
            <p:ph idx="17"/>
          </p:nvPr>
        </p:nvSpPr>
        <p:spPr>
          <a:xfrm>
            <a:off x="7338966" y="458287"/>
            <a:ext cx="4062767" cy="495389"/>
          </a:xfrm>
        </p:spPr>
        <p:txBody>
          <a:bodyPr/>
          <a:lstStyle/>
          <a:p>
            <a:r>
              <a:rPr lang="en-US" sz="3200" cap="none" dirty="0">
                <a:solidFill>
                  <a:schemeClr val="bg1"/>
                </a:solidFill>
              </a:rPr>
              <a:t>Wear Face Coverings </a:t>
            </a:r>
          </a:p>
        </p:txBody>
      </p:sp>
      <p:pic>
        <p:nvPicPr>
          <p:cNvPr id="37" name="Picture 36">
            <a:hlinkClick r:id="rId5"/>
            <a:extLst>
              <a:ext uri="{FF2B5EF4-FFF2-40B4-BE49-F238E27FC236}">
                <a16:creationId xmlns:a16="http://schemas.microsoft.com/office/drawing/2014/main" id="{E157805E-1BD0-4051-8ABE-C3F923460EAF}"/>
              </a:ext>
            </a:extLst>
          </p:cNvPr>
          <p:cNvPicPr>
            <a:picLocks noChangeAspect="1"/>
          </p:cNvPicPr>
          <p:nvPr/>
        </p:nvPicPr>
        <p:blipFill rotWithShape="1">
          <a:blip r:embed="rId6"/>
          <a:srcRect t="17488"/>
          <a:stretch/>
        </p:blipFill>
        <p:spPr>
          <a:xfrm>
            <a:off x="6818824" y="953676"/>
            <a:ext cx="4839332" cy="2170059"/>
          </a:xfrm>
          <a:prstGeom prst="rect">
            <a:avLst/>
          </a:prstGeom>
          <a:ln>
            <a:noFill/>
          </a:ln>
          <a:effectLst>
            <a:softEdge rad="112500"/>
          </a:effectLst>
        </p:spPr>
      </p:pic>
      <p:sp>
        <p:nvSpPr>
          <p:cNvPr id="38" name="Rectangle 37">
            <a:extLst>
              <a:ext uri="{FF2B5EF4-FFF2-40B4-BE49-F238E27FC236}">
                <a16:creationId xmlns:a16="http://schemas.microsoft.com/office/drawing/2014/main" id="{B852BAB2-CEC2-4D5C-B212-DC6618B2CDC7}"/>
              </a:ext>
            </a:extLst>
          </p:cNvPr>
          <p:cNvSpPr/>
          <p:nvPr/>
        </p:nvSpPr>
        <p:spPr>
          <a:xfrm>
            <a:off x="942894" y="3158314"/>
            <a:ext cx="5162939" cy="3139321"/>
          </a:xfrm>
          <a:prstGeom prst="rect">
            <a:avLst/>
          </a:prstGeom>
        </p:spPr>
        <p:txBody>
          <a:bodyPr wrap="square">
            <a:spAutoFit/>
          </a:bodyPr>
          <a:lstStyle/>
          <a:p>
            <a:pPr marL="285750" indent="-285750">
              <a:buFont typeface="Arial" panose="020B0604020202020204" pitchFamily="34" charset="0"/>
              <a:buChar char="•"/>
            </a:pPr>
            <a:r>
              <a:rPr lang="en-US" b="1" u="sng" dirty="0">
                <a:solidFill>
                  <a:srgbClr val="FFFF00"/>
                </a:solidFill>
                <a:hlinkClick r:id="rId7">
                  <a:extLst>
                    <a:ext uri="{A12FA001-AC4F-418D-AE19-62706E023703}">
                      <ahyp:hlinkClr xmlns:ahyp="http://schemas.microsoft.com/office/drawing/2018/hyperlinkcolor" val="tx"/>
                    </a:ext>
                  </a:extLst>
                </a:hlinkClick>
              </a:rPr>
              <a:t>Wash your hands</a:t>
            </a:r>
            <a:r>
              <a:rPr lang="en-US" dirty="0">
                <a:solidFill>
                  <a:schemeClr val="bg1"/>
                </a:solidFill>
              </a:rPr>
              <a:t> often with soap and water for at least 20 seconds, especially after you have been in a public place or after blowing your nose, coughing, or sneezing.</a:t>
            </a:r>
          </a:p>
          <a:p>
            <a:pPr marL="285750" indent="-285750">
              <a:buFont typeface="Arial" panose="020B0604020202020204" pitchFamily="34" charset="0"/>
              <a:buChar char="•"/>
            </a:pPr>
            <a:r>
              <a:rPr lang="en-US" dirty="0">
                <a:solidFill>
                  <a:schemeClr val="bg1"/>
                </a:solidFill>
              </a:rPr>
              <a:t>If soap and water are not readily available, </a:t>
            </a:r>
            <a:r>
              <a:rPr lang="en-US" b="1" dirty="0">
                <a:solidFill>
                  <a:schemeClr val="bg1"/>
                </a:solidFill>
              </a:rPr>
              <a:t>use a </a:t>
            </a:r>
            <a:r>
              <a:rPr lang="en-US" b="1" u="sng" dirty="0">
                <a:solidFill>
                  <a:srgbClr val="FFFF00"/>
                </a:solidFill>
                <a:hlinkClick r:id="rId8">
                  <a:extLst>
                    <a:ext uri="{A12FA001-AC4F-418D-AE19-62706E023703}">
                      <ahyp:hlinkClr xmlns:ahyp="http://schemas.microsoft.com/office/drawing/2018/hyperlinkcolor" val="tx"/>
                    </a:ext>
                  </a:extLst>
                </a:hlinkClick>
              </a:rPr>
              <a:t>hand sanitizer </a:t>
            </a:r>
            <a:r>
              <a:rPr lang="en-US" b="1" dirty="0">
                <a:solidFill>
                  <a:schemeClr val="bg1"/>
                </a:solidFill>
              </a:rPr>
              <a:t>that contains </a:t>
            </a:r>
            <a:r>
              <a:rPr lang="en-US" b="1" dirty="0">
                <a:solidFill>
                  <a:srgbClr val="FFFF00"/>
                </a:solidFill>
              </a:rPr>
              <a:t>more than 60% ethanol or 70% isopropanol</a:t>
            </a:r>
            <a:r>
              <a:rPr lang="en-US" dirty="0">
                <a:solidFill>
                  <a:srgbClr val="FFFF00"/>
                </a:solidFill>
              </a:rPr>
              <a:t>. </a:t>
            </a:r>
            <a:r>
              <a:rPr lang="en-US" dirty="0">
                <a:solidFill>
                  <a:schemeClr val="bg1"/>
                </a:solidFill>
              </a:rPr>
              <a:t>Cover all surfaces of your hands and rub them together until they feel dry.</a:t>
            </a:r>
          </a:p>
          <a:p>
            <a:pPr marL="285750" indent="-285750">
              <a:buFont typeface="Arial" panose="020B0604020202020204" pitchFamily="34" charset="0"/>
              <a:buChar char="•"/>
            </a:pPr>
            <a:r>
              <a:rPr lang="en-US" b="1" dirty="0">
                <a:solidFill>
                  <a:schemeClr val="bg1"/>
                </a:solidFill>
              </a:rPr>
              <a:t>Avoid touching</a:t>
            </a:r>
            <a:r>
              <a:rPr lang="en-US" dirty="0">
                <a:solidFill>
                  <a:schemeClr val="bg1"/>
                </a:solidFill>
              </a:rPr>
              <a:t> </a:t>
            </a:r>
            <a:r>
              <a:rPr lang="en-US" b="1" dirty="0">
                <a:solidFill>
                  <a:schemeClr val="bg1"/>
                </a:solidFill>
              </a:rPr>
              <a:t>your eyes, nose, and mouth</a:t>
            </a:r>
            <a:r>
              <a:rPr lang="en-US" dirty="0">
                <a:solidFill>
                  <a:schemeClr val="bg1"/>
                </a:solidFill>
              </a:rPr>
              <a:t> with unwashed hands.  </a:t>
            </a:r>
          </a:p>
        </p:txBody>
      </p:sp>
      <p:sp>
        <p:nvSpPr>
          <p:cNvPr id="40" name="Content Placeholder 11">
            <a:extLst>
              <a:ext uri="{FF2B5EF4-FFF2-40B4-BE49-F238E27FC236}">
                <a16:creationId xmlns:a16="http://schemas.microsoft.com/office/drawing/2014/main" id="{4826279D-E010-4881-BE4A-41BFCE33AACD}"/>
              </a:ext>
            </a:extLst>
          </p:cNvPr>
          <p:cNvSpPr txBox="1">
            <a:spLocks/>
          </p:cNvSpPr>
          <p:nvPr/>
        </p:nvSpPr>
        <p:spPr>
          <a:xfrm>
            <a:off x="1481929" y="414435"/>
            <a:ext cx="4209900" cy="628659"/>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cap="none" dirty="0">
                <a:solidFill>
                  <a:schemeClr val="bg1"/>
                </a:solidFill>
              </a:rPr>
              <a:t>Proper Handwashing </a:t>
            </a:r>
          </a:p>
        </p:txBody>
      </p:sp>
      <p:pic>
        <p:nvPicPr>
          <p:cNvPr id="58" name="Picture Placeholder 14">
            <a:extLst>
              <a:ext uri="{FF2B5EF4-FFF2-40B4-BE49-F238E27FC236}">
                <a16:creationId xmlns:a16="http://schemas.microsoft.com/office/drawing/2014/main" id="{F38DD8AE-A0EB-43D3-93C9-7B1A70C9E859}"/>
              </a:ext>
            </a:extLst>
          </p:cNvPr>
          <p:cNvPicPr>
            <a:picLocks noChangeAspect="1"/>
          </p:cNvPicPr>
          <p:nvPr/>
        </p:nvPicPr>
        <p:blipFill rotWithShape="1">
          <a:blip r:embed="rId9"/>
          <a:srcRect l="14393" r="28774"/>
          <a:stretch/>
        </p:blipFill>
        <p:spPr>
          <a:xfrm>
            <a:off x="411119" y="260933"/>
            <a:ext cx="1063551" cy="935664"/>
          </a:xfrm>
          <a:prstGeom prst="ellipse">
            <a:avLst/>
          </a:prstGeom>
          <a:solidFill>
            <a:schemeClr val="bg2"/>
          </a:solidFill>
        </p:spPr>
      </p:pic>
      <p:pic>
        <p:nvPicPr>
          <p:cNvPr id="1026" name="Picture 2" descr="Coronavirus | Handwashing and Hand Sanitizer">
            <a:hlinkClick r:id="rId10"/>
            <a:extLst>
              <a:ext uri="{FF2B5EF4-FFF2-40B4-BE49-F238E27FC236}">
                <a16:creationId xmlns:a16="http://schemas.microsoft.com/office/drawing/2014/main" id="{FBCABEC1-C245-4490-81B4-14E844C1BF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0037" y="1043094"/>
            <a:ext cx="3873685" cy="208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6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
                                            <p:txEl>
                                              <p:pRg st="0" end="0"/>
                                            </p:txEl>
                                          </p:spTgt>
                                        </p:tgtEl>
                                        <p:attrNameLst>
                                          <p:attrName>style.visibility</p:attrName>
                                        </p:attrNameLst>
                                      </p:cBhvr>
                                      <p:to>
                                        <p:strVal val="visible"/>
                                      </p:to>
                                    </p:set>
                                    <p:animEffect transition="in" filter="fade">
                                      <p:cBhvr>
                                        <p:cTn id="14" dur="500"/>
                                        <p:tgtEl>
                                          <p:spTgt spid="38">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38">
                                            <p:txEl>
                                              <p:pRg st="1" end="1"/>
                                            </p:txEl>
                                          </p:spTgt>
                                        </p:tgtEl>
                                        <p:attrNameLst>
                                          <p:attrName>style.visibility</p:attrName>
                                        </p:attrNameLst>
                                      </p:cBhvr>
                                      <p:to>
                                        <p:strVal val="visible"/>
                                      </p:to>
                                    </p:set>
                                    <p:animEffect transition="in" filter="fade">
                                      <p:cBhvr>
                                        <p:cTn id="18" dur="500"/>
                                        <p:tgtEl>
                                          <p:spTgt spid="38">
                                            <p:txEl>
                                              <p:pRg st="1" end="1"/>
                                            </p:txEl>
                                          </p:spTgt>
                                        </p:tgtEl>
                                      </p:cBhvr>
                                    </p:animEffect>
                                  </p:childTnLst>
                                </p:cTn>
                              </p:par>
                            </p:childTnLst>
                          </p:cTn>
                        </p:par>
                        <p:par>
                          <p:cTn id="19" fill="hold">
                            <p:stCondLst>
                              <p:cond delay="2000"/>
                            </p:stCondLst>
                            <p:childTnLst>
                              <p:par>
                                <p:cTn id="20" presetID="10" presetClass="entr" presetSubtype="0" fill="hold" nodeType="afterEffect">
                                  <p:stCondLst>
                                    <p:cond delay="50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fade">
                                      <p:cBhvr>
                                        <p:cTn id="22" dur="500"/>
                                        <p:tgtEl>
                                          <p:spTgt spid="38">
                                            <p:txEl>
                                              <p:pRg st="2" end="2"/>
                                            </p:txEl>
                                          </p:spTgt>
                                        </p:tgtEl>
                                      </p:cBhvr>
                                    </p:animEffect>
                                  </p:childTnLst>
                                </p:cTn>
                              </p:par>
                            </p:childTnLst>
                          </p:cTn>
                        </p:par>
                        <p:par>
                          <p:cTn id="23" fill="hold">
                            <p:stCondLst>
                              <p:cond delay="3000"/>
                            </p:stCondLst>
                            <p:childTnLst>
                              <p:par>
                                <p:cTn id="24" presetID="10" presetClass="entr" presetSubtype="0" fill="hold" grpId="0" nodeType="afterEffect">
                                  <p:stCondLst>
                                    <p:cond delay="100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fade">
                                      <p:cBhvr>
                                        <p:cTn id="26" dur="500"/>
                                        <p:tgtEl>
                                          <p:spTgt spid="27">
                                            <p:txEl>
                                              <p:pRg st="0" end="0"/>
                                            </p:txEl>
                                          </p:spTgt>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par>
                          <p:cTn id="31" fill="hold">
                            <p:stCondLst>
                              <p:cond delay="5000"/>
                            </p:stCondLst>
                            <p:childTnLst>
                              <p:par>
                                <p:cTn id="32" presetID="10" presetClass="entr" presetSubtype="0" fill="hold" nodeType="afterEffect">
                                  <p:stCondLst>
                                    <p:cond delay="50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fade">
                                      <p:cBhvr>
                                        <p:cTn id="34" dur="500"/>
                                        <p:tgtEl>
                                          <p:spTgt spid="26">
                                            <p:txEl>
                                              <p:pRg st="0" end="0"/>
                                            </p:txEl>
                                          </p:spTgt>
                                        </p:tgtEl>
                                      </p:cBhvr>
                                    </p:animEffect>
                                  </p:childTnLst>
                                </p:cTn>
                              </p:par>
                            </p:childTnLst>
                          </p:cTn>
                        </p:par>
                        <p:par>
                          <p:cTn id="35" fill="hold">
                            <p:stCondLst>
                              <p:cond delay="6000"/>
                            </p:stCondLst>
                            <p:childTnLst>
                              <p:par>
                                <p:cTn id="36" presetID="10" presetClass="entr" presetSubtype="0" fill="hold" nodeType="afterEffect">
                                  <p:stCondLst>
                                    <p:cond delay="500"/>
                                  </p:stCondLst>
                                  <p:childTnLst>
                                    <p:set>
                                      <p:cBhvr>
                                        <p:cTn id="37" dur="1" fill="hold">
                                          <p:stCondLst>
                                            <p:cond delay="0"/>
                                          </p:stCondLst>
                                        </p:cTn>
                                        <p:tgtEl>
                                          <p:spTgt spid="26">
                                            <p:txEl>
                                              <p:pRg st="1" end="1"/>
                                            </p:txEl>
                                          </p:spTgt>
                                        </p:tgtEl>
                                        <p:attrNameLst>
                                          <p:attrName>style.visibility</p:attrName>
                                        </p:attrNameLst>
                                      </p:cBhvr>
                                      <p:to>
                                        <p:strVal val="visible"/>
                                      </p:to>
                                    </p:set>
                                    <p:animEffect transition="in" filter="fade">
                                      <p:cBhvr>
                                        <p:cTn id="38" dur="500"/>
                                        <p:tgtEl>
                                          <p:spTgt spid="26">
                                            <p:txEl>
                                              <p:pRg st="1" end="1"/>
                                            </p:txEl>
                                          </p:spTgt>
                                        </p:tgtEl>
                                      </p:cBhvr>
                                    </p:animEffect>
                                  </p:childTnLst>
                                </p:cTn>
                              </p:par>
                            </p:childTnLst>
                          </p:cTn>
                        </p:par>
                        <p:par>
                          <p:cTn id="39" fill="hold">
                            <p:stCondLst>
                              <p:cond delay="7000"/>
                            </p:stCondLst>
                            <p:childTnLst>
                              <p:par>
                                <p:cTn id="40" presetID="10" presetClass="entr" presetSubtype="0" fill="hold" nodeType="afterEffect">
                                  <p:stCondLst>
                                    <p:cond delay="500"/>
                                  </p:stCondLst>
                                  <p:childTnLst>
                                    <p:set>
                                      <p:cBhvr>
                                        <p:cTn id="41" dur="1" fill="hold">
                                          <p:stCondLst>
                                            <p:cond delay="0"/>
                                          </p:stCondLst>
                                        </p:cTn>
                                        <p:tgtEl>
                                          <p:spTgt spid="26">
                                            <p:txEl>
                                              <p:pRg st="2" end="2"/>
                                            </p:txEl>
                                          </p:spTgt>
                                        </p:tgtEl>
                                        <p:attrNameLst>
                                          <p:attrName>style.visibility</p:attrName>
                                        </p:attrNameLst>
                                      </p:cBhvr>
                                      <p:to>
                                        <p:strVal val="visible"/>
                                      </p:to>
                                    </p:set>
                                    <p:animEffect transition="in" filter="fade">
                                      <p:cBhvr>
                                        <p:cTn id="42" dur="500"/>
                                        <p:tgtEl>
                                          <p:spTgt spid="26">
                                            <p:txEl>
                                              <p:pRg st="2" end="2"/>
                                            </p:txEl>
                                          </p:spTgt>
                                        </p:tgtEl>
                                      </p:cBhvr>
                                    </p:animEffect>
                                  </p:childTnLst>
                                </p:cTn>
                              </p:par>
                            </p:childTnLst>
                          </p:cTn>
                        </p:par>
                        <p:par>
                          <p:cTn id="43" fill="hold">
                            <p:stCondLst>
                              <p:cond delay="8000"/>
                            </p:stCondLst>
                            <p:childTnLst>
                              <p:par>
                                <p:cTn id="44" presetID="10" presetClass="entr" presetSubtype="0" fill="hold" nodeType="afterEffect">
                                  <p:stCondLst>
                                    <p:cond delay="500"/>
                                  </p:stCondLst>
                                  <p:childTnLst>
                                    <p:set>
                                      <p:cBhvr>
                                        <p:cTn id="45" dur="1" fill="hold">
                                          <p:stCondLst>
                                            <p:cond delay="0"/>
                                          </p:stCondLst>
                                        </p:cTn>
                                        <p:tgtEl>
                                          <p:spTgt spid="26">
                                            <p:txEl>
                                              <p:pRg st="3" end="3"/>
                                            </p:txEl>
                                          </p:spTgt>
                                        </p:tgtEl>
                                        <p:attrNameLst>
                                          <p:attrName>style.visibility</p:attrName>
                                        </p:attrNameLst>
                                      </p:cBhvr>
                                      <p:to>
                                        <p:strVal val="visible"/>
                                      </p:to>
                                    </p:set>
                                    <p:animEffect transition="in" filter="fade">
                                      <p:cBhvr>
                                        <p:cTn id="46"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18</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461660" y="113580"/>
            <a:ext cx="962184" cy="846486"/>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9051" y="5909624"/>
            <a:ext cx="1078000" cy="948376"/>
          </a:xfrm>
          <a:prstGeom prst="ellipse">
            <a:avLst/>
          </a:prstGeom>
          <a:solidFill>
            <a:schemeClr val="bg2"/>
          </a:solidFill>
        </p:spPr>
      </p:pic>
      <p:sp>
        <p:nvSpPr>
          <p:cNvPr id="2" name="Rectangle 1">
            <a:extLst>
              <a:ext uri="{FF2B5EF4-FFF2-40B4-BE49-F238E27FC236}">
                <a16:creationId xmlns:a16="http://schemas.microsoft.com/office/drawing/2014/main" id="{9BA32A68-13EC-4D7A-B358-3AC49DF64B89}"/>
              </a:ext>
            </a:extLst>
          </p:cNvPr>
          <p:cNvSpPr/>
          <p:nvPr/>
        </p:nvSpPr>
        <p:spPr>
          <a:xfrm>
            <a:off x="942752" y="1820931"/>
            <a:ext cx="5961901" cy="4670509"/>
          </a:xfrm>
          <a:prstGeom prst="rect">
            <a:avLst/>
          </a:prstGeom>
        </p:spPr>
        <p:txBody>
          <a:bodyPr wrap="square">
            <a:spAutoFit/>
          </a:bodyPr>
          <a:lstStyle/>
          <a:p>
            <a:pPr marL="285750" indent="-285750">
              <a:buFont typeface="Arial" panose="020B0604020202020204" pitchFamily="34" charset="0"/>
              <a:buChar char="•"/>
            </a:pPr>
            <a:r>
              <a:rPr lang="en-US" sz="1750" dirty="0">
                <a:solidFill>
                  <a:schemeClr val="bg1"/>
                </a:solidFill>
              </a:rPr>
              <a:t>Always </a:t>
            </a:r>
            <a:r>
              <a:rPr lang="en-US" sz="1750" u="sng" dirty="0">
                <a:solidFill>
                  <a:srgbClr val="FFFF00"/>
                </a:solidFill>
                <a:hlinkClick r:id="rId5">
                  <a:extLst>
                    <a:ext uri="{A12FA001-AC4F-418D-AE19-62706E023703}">
                      <ahyp:hlinkClr xmlns:ahyp="http://schemas.microsoft.com/office/drawing/2018/hyperlinkcolor" val="tx"/>
                    </a:ext>
                  </a:extLst>
                </a:hlinkClick>
              </a:rPr>
              <a:t>cover your mouth and nose </a:t>
            </a:r>
            <a:r>
              <a:rPr lang="en-US" sz="1750" dirty="0">
                <a:solidFill>
                  <a:schemeClr val="bg1"/>
                </a:solidFill>
              </a:rPr>
              <a:t>with a tissue when you cough or sneeze, or use the inside of your elbow. </a:t>
            </a:r>
          </a:p>
          <a:p>
            <a:pPr marL="285750" indent="-285750">
              <a:buFont typeface="Arial" panose="020B0604020202020204" pitchFamily="34" charset="0"/>
              <a:buChar char="•"/>
            </a:pPr>
            <a:r>
              <a:rPr lang="en-US" sz="1750" u="sng" dirty="0">
                <a:solidFill>
                  <a:schemeClr val="bg1"/>
                </a:solidFill>
              </a:rPr>
              <a:t>Discard used tissues </a:t>
            </a:r>
            <a:r>
              <a:rPr lang="en-US" sz="1750" dirty="0">
                <a:solidFill>
                  <a:schemeClr val="bg1"/>
                </a:solidFill>
              </a:rPr>
              <a:t>in the trash and immediately </a:t>
            </a:r>
            <a:r>
              <a:rPr lang="en-US" sz="1750" dirty="0">
                <a:solidFill>
                  <a:schemeClr val="bg1"/>
                </a:solidFill>
                <a:hlinkClick r:id="rId6">
                  <a:extLst>
                    <a:ext uri="{A12FA001-AC4F-418D-AE19-62706E023703}">
                      <ahyp:hlinkClr xmlns:ahyp="http://schemas.microsoft.com/office/drawing/2018/hyperlinkcolor" val="tx"/>
                    </a:ext>
                  </a:extLst>
                </a:hlinkClick>
              </a:rPr>
              <a:t>wash your hands</a:t>
            </a:r>
            <a:r>
              <a:rPr lang="en-US" sz="1750" dirty="0">
                <a:solidFill>
                  <a:schemeClr val="bg1"/>
                </a:solidFill>
              </a:rPr>
              <a:t> with soap and water for at least 20 seconds or use hand sanitizer. </a:t>
            </a:r>
          </a:p>
          <a:p>
            <a:pPr marL="285750" indent="-285750">
              <a:buFont typeface="Arial" panose="020B0604020202020204" pitchFamily="34" charset="0"/>
              <a:buChar char="•"/>
            </a:pPr>
            <a:r>
              <a:rPr lang="en-US" sz="1750" dirty="0">
                <a:solidFill>
                  <a:schemeClr val="bg1"/>
                </a:solidFill>
              </a:rPr>
              <a:t>Avoid or </a:t>
            </a:r>
            <a:r>
              <a:rPr lang="en-US" sz="1750" u="sng" dirty="0">
                <a:solidFill>
                  <a:schemeClr val="bg1"/>
                </a:solidFill>
              </a:rPr>
              <a:t>minimize touching your face</a:t>
            </a:r>
            <a:r>
              <a:rPr lang="en-US" sz="1750" dirty="0">
                <a:solidFill>
                  <a:schemeClr val="bg1"/>
                </a:solidFill>
              </a:rPr>
              <a:t>, eyes, nose and mouth. </a:t>
            </a:r>
          </a:p>
          <a:p>
            <a:pPr marL="285750" indent="-285750">
              <a:buFont typeface="Arial" panose="020B0604020202020204" pitchFamily="34" charset="0"/>
              <a:buChar char="•"/>
            </a:pPr>
            <a:r>
              <a:rPr lang="en-US" sz="1750" u="sng" dirty="0">
                <a:solidFill>
                  <a:schemeClr val="bg1"/>
                </a:solidFill>
              </a:rPr>
              <a:t>Avoid touching surfaces </a:t>
            </a:r>
            <a:r>
              <a:rPr lang="en-US" sz="1750" dirty="0">
                <a:solidFill>
                  <a:schemeClr val="bg1"/>
                </a:solidFill>
              </a:rPr>
              <a:t>immediately after other individuals without wearing gloves or using a protective barrier. </a:t>
            </a:r>
          </a:p>
          <a:p>
            <a:pPr marL="285750" indent="-285750">
              <a:buFont typeface="Arial" panose="020B0604020202020204" pitchFamily="34" charset="0"/>
              <a:buChar char="•"/>
            </a:pPr>
            <a:r>
              <a:rPr lang="en-US" sz="1750" u="sng" dirty="0">
                <a:solidFill>
                  <a:schemeClr val="bg1"/>
                </a:solidFill>
              </a:rPr>
              <a:t>Avoid sharing</a:t>
            </a:r>
            <a:r>
              <a:rPr lang="en-US" sz="1750" dirty="0">
                <a:solidFill>
                  <a:schemeClr val="bg1"/>
                </a:solidFill>
              </a:rPr>
              <a:t> electronic devices that have not been cleaned between uses. </a:t>
            </a:r>
          </a:p>
          <a:p>
            <a:pPr marL="285750" indent="-285750">
              <a:buFont typeface="Arial" panose="020B0604020202020204" pitchFamily="34" charset="0"/>
              <a:buChar char="•"/>
            </a:pPr>
            <a:r>
              <a:rPr lang="en-US" sz="1750" u="sng" dirty="0">
                <a:solidFill>
                  <a:srgbClr val="FFFF00"/>
                </a:solidFill>
                <a:hlinkClick r:id="rId6">
                  <a:extLst>
                    <a:ext uri="{A12FA001-AC4F-418D-AE19-62706E023703}">
                      <ahyp:hlinkClr xmlns:ahyp="http://schemas.microsoft.com/office/drawing/2018/hyperlinkcolor" val="tx"/>
                    </a:ext>
                  </a:extLst>
                </a:hlinkClick>
              </a:rPr>
              <a:t>Wash hands</a:t>
            </a:r>
            <a:r>
              <a:rPr lang="en-US" sz="1750" dirty="0">
                <a:solidFill>
                  <a:schemeClr val="bg1"/>
                </a:solidFill>
              </a:rPr>
              <a:t> thoroughly after trips to the restroom. Use paper towel or tissue to open door handles in common spaces, or utilize automatic door buttons whenever available. </a:t>
            </a:r>
          </a:p>
          <a:p>
            <a:pPr marL="285750" indent="-285750">
              <a:buFont typeface="Arial" panose="020B0604020202020204" pitchFamily="34" charset="0"/>
              <a:buChar char="•"/>
            </a:pPr>
            <a:r>
              <a:rPr lang="en-US" sz="1750" u="sng" dirty="0">
                <a:solidFill>
                  <a:schemeClr val="bg1"/>
                </a:solidFill>
              </a:rPr>
              <a:t>Politely decline</a:t>
            </a:r>
            <a:r>
              <a:rPr lang="en-US" sz="1750" dirty="0">
                <a:solidFill>
                  <a:schemeClr val="bg1"/>
                </a:solidFill>
              </a:rPr>
              <a:t> hugs, handshakes, high fives, or other common gestures involving contact with other individuals.</a:t>
            </a:r>
          </a:p>
        </p:txBody>
      </p:sp>
      <p:sp>
        <p:nvSpPr>
          <p:cNvPr id="5" name="Rectangle 4">
            <a:extLst>
              <a:ext uri="{FF2B5EF4-FFF2-40B4-BE49-F238E27FC236}">
                <a16:creationId xmlns:a16="http://schemas.microsoft.com/office/drawing/2014/main" id="{C292C4E9-AEC3-4F8B-9498-A475408C7CE9}"/>
              </a:ext>
            </a:extLst>
          </p:cNvPr>
          <p:cNvSpPr/>
          <p:nvPr/>
        </p:nvSpPr>
        <p:spPr>
          <a:xfrm>
            <a:off x="942752" y="1311278"/>
            <a:ext cx="5605450" cy="461665"/>
          </a:xfrm>
          <a:prstGeom prst="rect">
            <a:avLst/>
          </a:prstGeom>
        </p:spPr>
        <p:txBody>
          <a:bodyPr wrap="square">
            <a:spAutoFit/>
          </a:bodyPr>
          <a:lstStyle/>
          <a:p>
            <a:pPr algn="ctr"/>
            <a:r>
              <a:rPr lang="en-US" sz="2400" b="1" dirty="0">
                <a:solidFill>
                  <a:schemeClr val="bg1"/>
                </a:solidFill>
              </a:rPr>
              <a:t>PRACTICE GOOD PERSONAL HYGIENE </a:t>
            </a:r>
          </a:p>
        </p:txBody>
      </p:sp>
      <p:sp>
        <p:nvSpPr>
          <p:cNvPr id="8" name="Title 1">
            <a:extLst>
              <a:ext uri="{FF2B5EF4-FFF2-40B4-BE49-F238E27FC236}">
                <a16:creationId xmlns:a16="http://schemas.microsoft.com/office/drawing/2014/main" id="{578487E1-BFFD-476B-9212-17993D80918E}"/>
              </a:ext>
            </a:extLst>
          </p:cNvPr>
          <p:cNvSpPr txBox="1">
            <a:spLocks/>
          </p:cNvSpPr>
          <p:nvPr/>
        </p:nvSpPr>
        <p:spPr>
          <a:xfrm>
            <a:off x="2864826" y="65592"/>
            <a:ext cx="4946770" cy="9424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cap="none" dirty="0">
                <a:solidFill>
                  <a:schemeClr val="bg1"/>
                </a:solidFill>
              </a:rPr>
              <a:t>Health &amp; Safety Guidance </a:t>
            </a:r>
          </a:p>
        </p:txBody>
      </p:sp>
      <p:sp>
        <p:nvSpPr>
          <p:cNvPr id="9" name="Rectangle 8">
            <a:extLst>
              <a:ext uri="{FF2B5EF4-FFF2-40B4-BE49-F238E27FC236}">
                <a16:creationId xmlns:a16="http://schemas.microsoft.com/office/drawing/2014/main" id="{1FF536DB-6F7A-47EC-BB9D-D4DFF90117AB}"/>
              </a:ext>
            </a:extLst>
          </p:cNvPr>
          <p:cNvSpPr/>
          <p:nvPr/>
        </p:nvSpPr>
        <p:spPr>
          <a:xfrm>
            <a:off x="7038752" y="2118791"/>
            <a:ext cx="4946771" cy="4062651"/>
          </a:xfrm>
          <a:prstGeom prst="rect">
            <a:avLst/>
          </a:prstGeom>
          <a:ln>
            <a:solidFill>
              <a:schemeClr val="bg1"/>
            </a:solidFill>
          </a:ln>
        </p:spPr>
        <p:txBody>
          <a:bodyPr wrap="square">
            <a:spAutoFit/>
          </a:bodyPr>
          <a:lstStyle/>
          <a:p>
            <a:pPr algn="ctr"/>
            <a:r>
              <a:rPr lang="en-US" dirty="0">
                <a:solidFill>
                  <a:srgbClr val="FFFF00"/>
                </a:solidFill>
              </a:rPr>
              <a:t>WEARING OF GLOVES AND PPE </a:t>
            </a:r>
          </a:p>
          <a:p>
            <a:pPr marL="285750" indent="-285750">
              <a:buFont typeface="Arial" panose="020B0604020202020204" pitchFamily="34" charset="0"/>
              <a:buChar char="•"/>
            </a:pPr>
            <a:r>
              <a:rPr lang="en-US" sz="1600" b="1" u="sng" dirty="0">
                <a:solidFill>
                  <a:srgbClr val="FFFF00"/>
                </a:solidFill>
              </a:rPr>
              <a:t>Gloves</a:t>
            </a:r>
            <a:r>
              <a:rPr lang="en-US" sz="1600" u="sng" dirty="0">
                <a:solidFill>
                  <a:srgbClr val="FFFF00"/>
                </a:solidFill>
              </a:rPr>
              <a:t> </a:t>
            </a:r>
            <a:r>
              <a:rPr lang="en-US" sz="1600" dirty="0">
                <a:solidFill>
                  <a:schemeClr val="bg1"/>
                </a:solidFill>
              </a:rPr>
              <a:t>| Health care workers and others in high-risk areas should use gloves as part of PPE, but according to the CDC, </a:t>
            </a:r>
            <a:r>
              <a:rPr lang="en-US" sz="1600" dirty="0">
                <a:solidFill>
                  <a:schemeClr val="bg1"/>
                </a:solidFill>
                <a:hlinkClick r:id="rId7">
                  <a:extLst>
                    <a:ext uri="{A12FA001-AC4F-418D-AE19-62706E023703}">
                      <ahyp:hlinkClr xmlns:ahyp="http://schemas.microsoft.com/office/drawing/2018/hyperlinkcolor" val="tx"/>
                    </a:ext>
                  </a:extLst>
                </a:hlinkClick>
              </a:rPr>
              <a:t>gloves are not necessary for general use</a:t>
            </a:r>
            <a:r>
              <a:rPr lang="en-US" sz="1600" dirty="0">
                <a:solidFill>
                  <a:schemeClr val="bg1"/>
                </a:solidFill>
              </a:rPr>
              <a:t> and do not replace good hand hygiene. </a:t>
            </a:r>
            <a:r>
              <a:rPr lang="en-US" sz="1600" u="sng" dirty="0">
                <a:solidFill>
                  <a:schemeClr val="bg1"/>
                </a:solidFill>
                <a:hlinkClick r:id="rId6">
                  <a:extLst>
                    <a:ext uri="{A12FA001-AC4F-418D-AE19-62706E023703}">
                      <ahyp:hlinkClr xmlns:ahyp="http://schemas.microsoft.com/office/drawing/2018/hyperlinkcolor" val="tx"/>
                    </a:ext>
                  </a:extLst>
                </a:hlinkClick>
              </a:rPr>
              <a:t>Washing your hands often </a:t>
            </a:r>
            <a:r>
              <a:rPr lang="en-US" sz="1600" dirty="0">
                <a:solidFill>
                  <a:schemeClr val="bg1"/>
                </a:solidFill>
              </a:rPr>
              <a:t>is considered the best practice. </a:t>
            </a:r>
          </a:p>
          <a:p>
            <a:pPr marL="285750" indent="-285750">
              <a:buFont typeface="Arial" panose="020B0604020202020204" pitchFamily="34" charset="0"/>
              <a:buChar char="•"/>
            </a:pPr>
            <a:r>
              <a:rPr lang="en-US" sz="1600" b="1" u="sng" dirty="0">
                <a:solidFill>
                  <a:srgbClr val="FFFF00"/>
                </a:solidFill>
              </a:rPr>
              <a:t>Goggles/face shields </a:t>
            </a:r>
            <a:r>
              <a:rPr lang="en-US" sz="1600" dirty="0">
                <a:solidFill>
                  <a:schemeClr val="bg1"/>
                </a:solidFill>
              </a:rPr>
              <a:t>| Faculty and staff </a:t>
            </a:r>
            <a:r>
              <a:rPr lang="en-US" sz="1600" dirty="0">
                <a:solidFill>
                  <a:schemeClr val="bg1"/>
                </a:solidFill>
                <a:hlinkClick r:id="rId8">
                  <a:extLst>
                    <a:ext uri="{A12FA001-AC4F-418D-AE19-62706E023703}">
                      <ahyp:hlinkClr xmlns:ahyp="http://schemas.microsoft.com/office/drawing/2018/hyperlinkcolor" val="tx"/>
                    </a:ext>
                  </a:extLst>
                </a:hlinkClick>
              </a:rPr>
              <a:t>do not need to wear goggles or face shields </a:t>
            </a:r>
            <a:r>
              <a:rPr lang="en-US" sz="1600" dirty="0">
                <a:solidFill>
                  <a:schemeClr val="bg1"/>
                </a:solidFill>
              </a:rPr>
              <a:t>as part of general activity on campus, unless specific PPE is required for occupation. Good hand hygiene and avoiding touching your face are generally sufficient for non-health care environments. </a:t>
            </a:r>
          </a:p>
          <a:p>
            <a:pPr marL="285750" indent="-285750">
              <a:buFont typeface="Arial" panose="020B0604020202020204" pitchFamily="34" charset="0"/>
              <a:buChar char="•"/>
            </a:pPr>
            <a:r>
              <a:rPr lang="en-US" sz="1600" b="1" u="sng" dirty="0">
                <a:solidFill>
                  <a:srgbClr val="FFFF00"/>
                </a:solidFill>
              </a:rPr>
              <a:t>Gowns/suits </a:t>
            </a:r>
            <a:r>
              <a:rPr lang="en-US" sz="1600" dirty="0">
                <a:solidFill>
                  <a:schemeClr val="bg1"/>
                </a:solidFill>
              </a:rPr>
              <a:t>| Health care workers generally wear protective gowns and/or body coverings. These are </a:t>
            </a:r>
            <a:r>
              <a:rPr lang="en-US" sz="1600" u="sng" dirty="0">
                <a:solidFill>
                  <a:schemeClr val="bg1"/>
                </a:solidFill>
                <a:hlinkClick r:id="rId8">
                  <a:extLst>
                    <a:ext uri="{A12FA001-AC4F-418D-AE19-62706E023703}">
                      <ahyp:hlinkClr xmlns:ahyp="http://schemas.microsoft.com/office/drawing/2018/hyperlinkcolor" val="tx"/>
                    </a:ext>
                  </a:extLst>
                </a:hlinkClick>
              </a:rPr>
              <a:t>not necessary for faculty and staff </a:t>
            </a:r>
            <a:r>
              <a:rPr lang="en-US" sz="1600" dirty="0">
                <a:solidFill>
                  <a:schemeClr val="bg1"/>
                </a:solidFill>
              </a:rPr>
              <a:t>in non-health care settings, according to the </a:t>
            </a:r>
            <a:r>
              <a:rPr lang="en-US" sz="1600" dirty="0">
                <a:solidFill>
                  <a:schemeClr val="bg1"/>
                </a:solidFill>
                <a:hlinkClick r:id="rId9">
                  <a:extLst>
                    <a:ext uri="{A12FA001-AC4F-418D-AE19-62706E023703}">
                      <ahyp:hlinkClr xmlns:ahyp="http://schemas.microsoft.com/office/drawing/2018/hyperlinkcolor" val="tx"/>
                    </a:ext>
                  </a:extLst>
                </a:hlinkClick>
              </a:rPr>
              <a:t>CDC Guidelines for Colleges</a:t>
            </a:r>
            <a:r>
              <a:rPr lang="en-US" sz="1600" dirty="0">
                <a:solidFill>
                  <a:schemeClr val="bg1"/>
                </a:solidFill>
              </a:rPr>
              <a:t>. </a:t>
            </a:r>
          </a:p>
        </p:txBody>
      </p:sp>
      <p:pic>
        <p:nvPicPr>
          <p:cNvPr id="6146" name="Picture 2" descr="Post-COVID-19 Hygiene - Prevue Meetings &amp; Incentives">
            <a:hlinkClick r:id="rId6"/>
            <a:extLst>
              <a:ext uri="{FF2B5EF4-FFF2-40B4-BE49-F238E27FC236}">
                <a16:creationId xmlns:a16="http://schemas.microsoft.com/office/drawing/2014/main" id="{92D7A6D3-8DF3-4C77-8B69-F478FF9C65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87" t="4811" r="11172"/>
          <a:stretch/>
        </p:blipFill>
        <p:spPr bwMode="auto">
          <a:xfrm>
            <a:off x="8103814" y="-14067"/>
            <a:ext cx="2622510" cy="21328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93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50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par>
                                <p:cTn id="24" presetID="10" presetClass="entr" presetSubtype="0" fill="hold" nodeType="withEffect">
                                  <p:stCondLst>
                                    <p:cond delay="50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par>
                                <p:cTn id="30" presetID="10" presetClass="entr" presetSubtype="0" fill="hold" nodeType="withEffect">
                                  <p:stCondLst>
                                    <p:cond delay="50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par>
                          <p:cTn id="36" fill="hold">
                            <p:stCondLst>
                              <p:cond delay="1500"/>
                            </p:stCondLst>
                            <p:childTnLst>
                              <p:par>
                                <p:cTn id="37" presetID="10" presetClass="entr" presetSubtype="0" fill="hold" grpId="0" nodeType="afterEffect">
                                  <p:stCondLst>
                                    <p:cond delay="2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19</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13" name="Picture Placeholder 14">
            <a:extLst>
              <a:ext uri="{FF2B5EF4-FFF2-40B4-BE49-F238E27FC236}">
                <a16:creationId xmlns:a16="http://schemas.microsoft.com/office/drawing/2014/main" id="{D2B40369-E3D6-4231-885E-9BD12F672F62}"/>
              </a:ext>
            </a:extLst>
          </p:cNvPr>
          <p:cNvPicPr>
            <a:picLocks noChangeAspect="1"/>
          </p:cNvPicPr>
          <p:nvPr/>
        </p:nvPicPr>
        <p:blipFill rotWithShape="1">
          <a:blip r:embed="rId4"/>
          <a:srcRect l="14393" r="28774"/>
          <a:stretch/>
        </p:blipFill>
        <p:spPr>
          <a:xfrm>
            <a:off x="411060" y="5173498"/>
            <a:ext cx="1563986" cy="1375924"/>
          </a:xfrm>
          <a:prstGeom prst="ellipse">
            <a:avLst/>
          </a:prstGeom>
          <a:solidFill>
            <a:schemeClr val="bg2"/>
          </a:solidFill>
        </p:spPr>
      </p:pic>
      <p:pic>
        <p:nvPicPr>
          <p:cNvPr id="3074" name="Picture 2" descr="Image may contain: text">
            <a:hlinkClick r:id="rId5"/>
            <a:extLst>
              <a:ext uri="{FF2B5EF4-FFF2-40B4-BE49-F238E27FC236}">
                <a16:creationId xmlns:a16="http://schemas.microsoft.com/office/drawing/2014/main" id="{6FAA5970-6EBB-4321-BFBC-9FA89B1142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77" r="3076" b="85680"/>
          <a:stretch/>
        </p:blipFill>
        <p:spPr bwMode="auto">
          <a:xfrm>
            <a:off x="1261912" y="587639"/>
            <a:ext cx="10004644" cy="6902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14">
            <a:extLst>
              <a:ext uri="{FF2B5EF4-FFF2-40B4-BE49-F238E27FC236}">
                <a16:creationId xmlns:a16="http://schemas.microsoft.com/office/drawing/2014/main" id="{072910E0-17D2-4D41-ADFF-7495DA31C46D}"/>
              </a:ext>
            </a:extLst>
          </p:cNvPr>
          <p:cNvPicPr>
            <a:picLocks noChangeAspect="1"/>
          </p:cNvPicPr>
          <p:nvPr/>
        </p:nvPicPr>
        <p:blipFill rotWithShape="1">
          <a:blip r:embed="rId4"/>
          <a:srcRect l="14393" r="28774"/>
          <a:stretch/>
        </p:blipFill>
        <p:spPr>
          <a:xfrm>
            <a:off x="234007" y="265682"/>
            <a:ext cx="1563986" cy="1375924"/>
          </a:xfrm>
          <a:prstGeom prst="ellipse">
            <a:avLst/>
          </a:prstGeom>
          <a:solidFill>
            <a:schemeClr val="bg2"/>
          </a:solidFill>
        </p:spPr>
      </p:pic>
      <p:sp>
        <p:nvSpPr>
          <p:cNvPr id="2" name="TextBox 1">
            <a:extLst>
              <a:ext uri="{FF2B5EF4-FFF2-40B4-BE49-F238E27FC236}">
                <a16:creationId xmlns:a16="http://schemas.microsoft.com/office/drawing/2014/main" id="{57D42C76-4109-4D95-8AFD-23398D90321A}"/>
              </a:ext>
            </a:extLst>
          </p:cNvPr>
          <p:cNvSpPr txBox="1"/>
          <p:nvPr/>
        </p:nvSpPr>
        <p:spPr>
          <a:xfrm>
            <a:off x="5750560" y="2621280"/>
            <a:ext cx="1544320" cy="523220"/>
          </a:xfrm>
          <a:prstGeom prst="rect">
            <a:avLst/>
          </a:prstGeom>
          <a:noFill/>
          <a:ln w="19050">
            <a:solidFill>
              <a:srgbClr val="FF0000"/>
            </a:solidFill>
          </a:ln>
        </p:spPr>
        <p:txBody>
          <a:bodyPr wrap="square" rtlCol="0">
            <a:spAutoFit/>
          </a:bodyPr>
          <a:lstStyle/>
          <a:p>
            <a:endParaRPr lang="en-US" sz="2800" b="1" dirty="0"/>
          </a:p>
        </p:txBody>
      </p:sp>
      <p:pic>
        <p:nvPicPr>
          <p:cNvPr id="5" name="Picture 4">
            <a:hlinkClick r:id="rId7"/>
            <a:extLst>
              <a:ext uri="{FF2B5EF4-FFF2-40B4-BE49-F238E27FC236}">
                <a16:creationId xmlns:a16="http://schemas.microsoft.com/office/drawing/2014/main" id="{7AA4678A-25DE-4446-B67D-CF2923E93575}"/>
              </a:ext>
            </a:extLst>
          </p:cNvPr>
          <p:cNvPicPr>
            <a:picLocks noChangeAspect="1"/>
          </p:cNvPicPr>
          <p:nvPr/>
        </p:nvPicPr>
        <p:blipFill rotWithShape="1">
          <a:blip r:embed="rId8"/>
          <a:srcRect l="2051" t="7384" r="1377" b="3532"/>
          <a:stretch/>
        </p:blipFill>
        <p:spPr>
          <a:xfrm>
            <a:off x="3160649" y="1277916"/>
            <a:ext cx="5831841" cy="5405120"/>
          </a:xfrm>
          <a:prstGeom prst="rect">
            <a:avLst/>
          </a:prstGeom>
        </p:spPr>
      </p:pic>
      <p:pic>
        <p:nvPicPr>
          <p:cNvPr id="12" name="Picture Placeholder 14">
            <a:extLst>
              <a:ext uri="{FF2B5EF4-FFF2-40B4-BE49-F238E27FC236}">
                <a16:creationId xmlns:a16="http://schemas.microsoft.com/office/drawing/2014/main" id="{E2FBCC0D-2101-436A-BAA7-A95632462671}"/>
              </a:ext>
            </a:extLst>
          </p:cNvPr>
          <p:cNvPicPr>
            <a:picLocks noChangeAspect="1"/>
          </p:cNvPicPr>
          <p:nvPr/>
        </p:nvPicPr>
        <p:blipFill rotWithShape="1">
          <a:blip r:embed="rId4"/>
          <a:srcRect l="14393" r="28774"/>
          <a:stretch/>
        </p:blipFill>
        <p:spPr>
          <a:xfrm>
            <a:off x="9575090" y="4524481"/>
            <a:ext cx="2301711" cy="2024941"/>
          </a:xfrm>
          <a:prstGeom prst="ellipse">
            <a:avLst/>
          </a:prstGeom>
          <a:solidFill>
            <a:schemeClr val="bg2"/>
          </a:solidFill>
        </p:spPr>
      </p:pic>
    </p:spTree>
    <p:extLst>
      <p:ext uri="{BB962C8B-B14F-4D97-AF65-F5344CB8AC3E}">
        <p14:creationId xmlns:p14="http://schemas.microsoft.com/office/powerpoint/2010/main" val="1704986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F5BB61-A510-45EC-98A7-BD77D2A244D4}"/>
              </a:ext>
            </a:extLst>
          </p:cNvPr>
          <p:cNvSpPr>
            <a:spLocks noGrp="1"/>
          </p:cNvSpPr>
          <p:nvPr>
            <p:ph type="sldNum" sz="quarter" idx="12"/>
          </p:nvPr>
        </p:nvSpPr>
        <p:spPr/>
        <p:txBody>
          <a:bodyPr/>
          <a:lstStyle/>
          <a:p>
            <a:fld id="{9EC71654-96A5-4280-94F3-931C61A9F92C}" type="slidenum">
              <a:rPr lang="en-US" noProof="0" smtClean="0"/>
              <a:pPr/>
              <a:t>2</a:t>
            </a:fld>
            <a:endParaRPr lang="en-US" noProof="0" dirty="0"/>
          </a:p>
        </p:txBody>
      </p:sp>
      <p:pic>
        <p:nvPicPr>
          <p:cNvPr id="4" name="Picture 3">
            <a:extLst>
              <a:ext uri="{FF2B5EF4-FFF2-40B4-BE49-F238E27FC236}">
                <a16:creationId xmlns:a16="http://schemas.microsoft.com/office/drawing/2014/main" id="{0F5D02D0-6540-463D-B9CD-2DCB475807FA}"/>
              </a:ext>
            </a:extLst>
          </p:cNvPr>
          <p:cNvPicPr>
            <a:picLocks noChangeAspect="1"/>
          </p:cNvPicPr>
          <p:nvPr/>
        </p:nvPicPr>
        <p:blipFill>
          <a:blip r:embed="rId2"/>
          <a:stretch>
            <a:fillRect/>
          </a:stretch>
        </p:blipFill>
        <p:spPr>
          <a:xfrm>
            <a:off x="0" y="0"/>
            <a:ext cx="12147917" cy="6916104"/>
          </a:xfrm>
          <a:prstGeom prst="rect">
            <a:avLst/>
          </a:prstGeom>
        </p:spPr>
      </p:pic>
      <p:sp>
        <p:nvSpPr>
          <p:cNvPr id="7" name="Title 1">
            <a:extLst>
              <a:ext uri="{FF2B5EF4-FFF2-40B4-BE49-F238E27FC236}">
                <a16:creationId xmlns:a16="http://schemas.microsoft.com/office/drawing/2014/main" id="{2C52CE20-1B38-4EC3-A6A9-6BB909678F48}"/>
              </a:ext>
            </a:extLst>
          </p:cNvPr>
          <p:cNvSpPr txBox="1">
            <a:spLocks/>
          </p:cNvSpPr>
          <p:nvPr/>
        </p:nvSpPr>
        <p:spPr>
          <a:xfrm>
            <a:off x="3233562" y="392978"/>
            <a:ext cx="6608340" cy="108352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6000" cap="small" dirty="0">
                <a:solidFill>
                  <a:schemeClr val="bg1"/>
                </a:solidFill>
              </a:rPr>
              <a:t>Content</a:t>
            </a:r>
            <a:r>
              <a:rPr lang="en-US" cap="none" dirty="0"/>
              <a:t> </a:t>
            </a:r>
          </a:p>
        </p:txBody>
      </p:sp>
      <p:sp>
        <p:nvSpPr>
          <p:cNvPr id="14" name="Subtitle 6">
            <a:extLst>
              <a:ext uri="{FF2B5EF4-FFF2-40B4-BE49-F238E27FC236}">
                <a16:creationId xmlns:a16="http://schemas.microsoft.com/office/drawing/2014/main" id="{493D2630-50BD-4633-890B-158C107CEA14}"/>
              </a:ext>
            </a:extLst>
          </p:cNvPr>
          <p:cNvSpPr txBox="1">
            <a:spLocks/>
          </p:cNvSpPr>
          <p:nvPr/>
        </p:nvSpPr>
        <p:spPr>
          <a:xfrm>
            <a:off x="2170675" y="1678961"/>
            <a:ext cx="8734114" cy="45114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nSpc>
                <a:spcPct val="150000"/>
              </a:lnSpc>
              <a:spcBef>
                <a:spcPts val="0"/>
              </a:spcBef>
              <a:buFont typeface="Wingdings" panose="05000000000000000000" pitchFamily="2" charset="2"/>
              <a:buChar char="§"/>
            </a:pPr>
            <a:r>
              <a:rPr lang="en-US" sz="3200" b="1" cap="none" dirty="0">
                <a:latin typeface="+mj-lt"/>
                <a:hlinkClick r:id="rId3" action="ppaction://hlinksldjump">
                  <a:extLst>
                    <a:ext uri="{A12FA001-AC4F-418D-AE19-62706E023703}">
                      <ahyp:hlinkClr xmlns:ahyp="http://schemas.microsoft.com/office/drawing/2018/hyperlinkcolor" val="tx"/>
                    </a:ext>
                  </a:extLst>
                </a:hlinkClick>
              </a:rPr>
              <a:t>Moving Forward with COVID-19</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4" action="ppaction://hlinksldjump">
                  <a:extLst>
                    <a:ext uri="{A12FA001-AC4F-418D-AE19-62706E023703}">
                      <ahyp:hlinkClr xmlns:ahyp="http://schemas.microsoft.com/office/drawing/2018/hyperlinkcolor" val="tx"/>
                    </a:ext>
                  </a:extLst>
                </a:hlinkClick>
              </a:rPr>
              <a:t>Returning to Work</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5" action="ppaction://hlinksldjump">
                  <a:extLst>
                    <a:ext uri="{A12FA001-AC4F-418D-AE19-62706E023703}">
                      <ahyp:hlinkClr xmlns:ahyp="http://schemas.microsoft.com/office/drawing/2018/hyperlinkcolor" val="tx"/>
                    </a:ext>
                  </a:extLst>
                </a:hlinkClick>
              </a:rPr>
              <a:t>Sanitation Procedures </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6" action="ppaction://hlinksldjump">
                  <a:extLst>
                    <a:ext uri="{A12FA001-AC4F-418D-AE19-62706E023703}">
                      <ahyp:hlinkClr xmlns:ahyp="http://schemas.microsoft.com/office/drawing/2018/hyperlinkcolor" val="tx"/>
                    </a:ext>
                  </a:extLst>
                </a:hlinkClick>
              </a:rPr>
              <a:t>Health &amp; Safety Guidance</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7" action="ppaction://hlinksldjump">
                  <a:extLst>
                    <a:ext uri="{A12FA001-AC4F-418D-AE19-62706E023703}">
                      <ahyp:hlinkClr xmlns:ahyp="http://schemas.microsoft.com/office/drawing/2018/hyperlinkcolor" val="tx"/>
                    </a:ext>
                  </a:extLst>
                </a:hlinkClick>
              </a:rPr>
              <a:t>Social Distancing at Work</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8" action="ppaction://hlinksldjump">
                  <a:extLst>
                    <a:ext uri="{A12FA001-AC4F-418D-AE19-62706E023703}">
                      <ahyp:hlinkClr xmlns:ahyp="http://schemas.microsoft.com/office/drawing/2018/hyperlinkcolor" val="tx"/>
                    </a:ext>
                  </a:extLst>
                </a:hlinkClick>
              </a:rPr>
              <a:t>Employee Resources </a:t>
            </a:r>
            <a:endParaRPr lang="en-US" sz="3200" b="1" cap="none" dirty="0">
              <a:latin typeface="+mj-lt"/>
            </a:endParaRPr>
          </a:p>
          <a:p>
            <a:pPr marL="457200" indent="-457200">
              <a:buFont typeface="Wingdings" panose="05000000000000000000" pitchFamily="2" charset="2"/>
              <a:buChar char="§"/>
            </a:pPr>
            <a:r>
              <a:rPr lang="en-US" sz="3200" b="1" cap="none" dirty="0">
                <a:latin typeface="+mj-lt"/>
                <a:hlinkClick r:id="rId9" action="ppaction://hlinksldjump">
                  <a:extLst>
                    <a:ext uri="{A12FA001-AC4F-418D-AE19-62706E023703}">
                      <ahyp:hlinkClr xmlns:ahyp="http://schemas.microsoft.com/office/drawing/2018/hyperlinkcolor" val="tx"/>
                    </a:ext>
                  </a:extLst>
                </a:hlinkClick>
              </a:rPr>
              <a:t>Educational Resources</a:t>
            </a:r>
            <a:endParaRPr lang="en-US" sz="3200" b="1" cap="none" dirty="0">
              <a:latin typeface="+mj-lt"/>
            </a:endParaRPr>
          </a:p>
          <a:p>
            <a:endParaRPr lang="en-US" cap="none" dirty="0"/>
          </a:p>
        </p:txBody>
      </p:sp>
      <p:pic>
        <p:nvPicPr>
          <p:cNvPr id="15" name="Picture 2" descr="Robeson Community College">
            <a:extLst>
              <a:ext uri="{FF2B5EF4-FFF2-40B4-BE49-F238E27FC236}">
                <a16:creationId xmlns:a16="http://schemas.microsoft.com/office/drawing/2014/main" id="{2841C17D-35E0-4233-BD42-33DECA83EF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5592" y="235107"/>
            <a:ext cx="3727000" cy="994464"/>
          </a:xfrm>
          <a:prstGeom prst="rect">
            <a:avLst/>
          </a:prstGeom>
          <a:solidFill>
            <a:schemeClr val="bg1"/>
          </a:solidFill>
          <a:ln>
            <a:noFill/>
          </a:ln>
          <a:effectLst>
            <a:outerShdw blurRad="292100" dist="139700" dir="2700000" algn="tl" rotWithShape="0">
              <a:srgbClr val="333333">
                <a:alpha val="65000"/>
              </a:srgbClr>
            </a:outerShdw>
          </a:effectLst>
        </p:spPr>
      </p:pic>
      <p:cxnSp>
        <p:nvCxnSpPr>
          <p:cNvPr id="12" name="Straight Connector 11">
            <a:extLst>
              <a:ext uri="{FF2B5EF4-FFF2-40B4-BE49-F238E27FC236}">
                <a16:creationId xmlns:a16="http://schemas.microsoft.com/office/drawing/2014/main" id="{A8808F8D-4308-4759-99D1-474A958076A8}"/>
              </a:ext>
            </a:extLst>
          </p:cNvPr>
          <p:cNvCxnSpPr>
            <a:cxnSpLocks/>
          </p:cNvCxnSpPr>
          <p:nvPr/>
        </p:nvCxnSpPr>
        <p:spPr>
          <a:xfrm flipV="1">
            <a:off x="2015965" y="1661986"/>
            <a:ext cx="5952765" cy="1697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7" name="Picture Placeholder 14">
            <a:extLst>
              <a:ext uri="{FF2B5EF4-FFF2-40B4-BE49-F238E27FC236}">
                <a16:creationId xmlns:a16="http://schemas.microsoft.com/office/drawing/2014/main" id="{F4750836-1A5C-427B-954C-A5B72DFA86A9}"/>
              </a:ext>
            </a:extLst>
          </p:cNvPr>
          <p:cNvPicPr>
            <a:picLocks noChangeAspect="1"/>
          </p:cNvPicPr>
          <p:nvPr/>
        </p:nvPicPr>
        <p:blipFill rotWithShape="1">
          <a:blip r:embed="rId11"/>
          <a:srcRect l="14393" r="28774"/>
          <a:stretch/>
        </p:blipFill>
        <p:spPr>
          <a:xfrm>
            <a:off x="524660" y="5524190"/>
            <a:ext cx="1153414" cy="1014722"/>
          </a:xfrm>
          <a:prstGeom prst="ellipse">
            <a:avLst/>
          </a:prstGeom>
          <a:solidFill>
            <a:schemeClr val="bg2"/>
          </a:solidFill>
        </p:spPr>
      </p:pic>
      <p:sp>
        <p:nvSpPr>
          <p:cNvPr id="2" name="TextBox 1">
            <a:extLst>
              <a:ext uri="{FF2B5EF4-FFF2-40B4-BE49-F238E27FC236}">
                <a16:creationId xmlns:a16="http://schemas.microsoft.com/office/drawing/2014/main" id="{BB2EE111-6A08-477C-A327-2F08E7AEE735}"/>
              </a:ext>
            </a:extLst>
          </p:cNvPr>
          <p:cNvSpPr txBox="1"/>
          <p:nvPr/>
        </p:nvSpPr>
        <p:spPr>
          <a:xfrm>
            <a:off x="7663986" y="6375913"/>
            <a:ext cx="4499535" cy="261610"/>
          </a:xfrm>
          <a:prstGeom prst="rect">
            <a:avLst/>
          </a:prstGeom>
          <a:noFill/>
        </p:spPr>
        <p:txBody>
          <a:bodyPr wrap="square" rtlCol="0">
            <a:spAutoFit/>
          </a:bodyPr>
          <a:lstStyle/>
          <a:p>
            <a:pPr algn="r"/>
            <a:r>
              <a:rPr lang="en-US" sz="1050" dirty="0">
                <a:solidFill>
                  <a:schemeClr val="bg1"/>
                </a:solidFill>
              </a:rPr>
              <a:t>Adapted with permission from the UNC-Pembroke COVID-19 Plan</a:t>
            </a:r>
          </a:p>
        </p:txBody>
      </p:sp>
      <p:pic>
        <p:nvPicPr>
          <p:cNvPr id="18" name="Picture Placeholder 14">
            <a:extLst>
              <a:ext uri="{FF2B5EF4-FFF2-40B4-BE49-F238E27FC236}">
                <a16:creationId xmlns:a16="http://schemas.microsoft.com/office/drawing/2014/main" id="{63603FA1-EEF3-406B-A93D-46D1A5189361}"/>
              </a:ext>
            </a:extLst>
          </p:cNvPr>
          <p:cNvPicPr>
            <a:picLocks noChangeAspect="1"/>
          </p:cNvPicPr>
          <p:nvPr/>
        </p:nvPicPr>
        <p:blipFill rotWithShape="1">
          <a:blip r:embed="rId11"/>
          <a:srcRect l="14393" r="28774"/>
          <a:stretch/>
        </p:blipFill>
        <p:spPr>
          <a:xfrm>
            <a:off x="252846" y="432146"/>
            <a:ext cx="2006543" cy="1765266"/>
          </a:xfrm>
          <a:prstGeom prst="ellipse">
            <a:avLst/>
          </a:prstGeom>
          <a:solidFill>
            <a:schemeClr val="bg2"/>
          </a:solidFill>
        </p:spPr>
      </p:pic>
    </p:spTree>
    <p:extLst>
      <p:ext uri="{BB962C8B-B14F-4D97-AF65-F5344CB8AC3E}">
        <p14:creationId xmlns:p14="http://schemas.microsoft.com/office/powerpoint/2010/main" val="676904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20</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2" name="Rectangle 1">
            <a:extLst>
              <a:ext uri="{FF2B5EF4-FFF2-40B4-BE49-F238E27FC236}">
                <a16:creationId xmlns:a16="http://schemas.microsoft.com/office/drawing/2014/main" id="{F4A519AD-B418-49BC-A97A-E38331741A67}"/>
              </a:ext>
            </a:extLst>
          </p:cNvPr>
          <p:cNvSpPr/>
          <p:nvPr/>
        </p:nvSpPr>
        <p:spPr>
          <a:xfrm>
            <a:off x="1626369" y="2926781"/>
            <a:ext cx="4134272" cy="1631216"/>
          </a:xfrm>
          <a:prstGeom prst="rect">
            <a:avLst/>
          </a:prstGeom>
        </p:spPr>
        <p:txBody>
          <a:bodyPr wrap="square">
            <a:spAutoFit/>
          </a:bodyPr>
          <a:lstStyle/>
          <a:p>
            <a:pPr>
              <a:spcBef>
                <a:spcPts val="600"/>
              </a:spcBef>
              <a:spcAft>
                <a:spcPts val="600"/>
              </a:spcAft>
            </a:pPr>
            <a:r>
              <a:rPr lang="en-US" sz="2400" b="1" cap="all" dirty="0">
                <a:solidFill>
                  <a:schemeClr val="bg1"/>
                </a:solidFill>
              </a:rPr>
              <a:t>ERIC FREEMAN </a:t>
            </a:r>
          </a:p>
          <a:p>
            <a:pPr>
              <a:spcBef>
                <a:spcPts val="600"/>
              </a:spcBef>
              <a:spcAft>
                <a:spcPts val="600"/>
              </a:spcAft>
            </a:pPr>
            <a:r>
              <a:rPr lang="en-US" sz="2200" dirty="0">
                <a:solidFill>
                  <a:schemeClr val="bg1"/>
                </a:solidFill>
              </a:rPr>
              <a:t>Emergency Services |Building - 17</a:t>
            </a:r>
            <a:br>
              <a:rPr lang="en-US" sz="2200" dirty="0">
                <a:solidFill>
                  <a:schemeClr val="bg1"/>
                </a:solidFill>
              </a:rPr>
            </a:br>
            <a:r>
              <a:rPr lang="en-US" sz="2200" b="1" dirty="0">
                <a:solidFill>
                  <a:schemeClr val="bg1"/>
                </a:solidFill>
              </a:rPr>
              <a:t>Email:</a:t>
            </a:r>
            <a:r>
              <a:rPr lang="en-US" sz="2200" dirty="0">
                <a:solidFill>
                  <a:schemeClr val="bg1"/>
                </a:solidFill>
              </a:rPr>
              <a:t> </a:t>
            </a:r>
            <a:r>
              <a:rPr lang="en-US" sz="2200" dirty="0">
                <a:solidFill>
                  <a:schemeClr val="bg1"/>
                </a:solidFill>
                <a:hlinkClick r:id="rId5">
                  <a:extLst>
                    <a:ext uri="{A12FA001-AC4F-418D-AE19-62706E023703}">
                      <ahyp:hlinkClr xmlns:ahyp="http://schemas.microsoft.com/office/drawing/2018/hyperlinkcolor" val="tx"/>
                    </a:ext>
                  </a:extLst>
                </a:hlinkClick>
              </a:rPr>
              <a:t>efreeman@robeson.edu</a:t>
            </a:r>
            <a:br>
              <a:rPr lang="en-US" sz="2200" dirty="0">
                <a:solidFill>
                  <a:schemeClr val="bg1"/>
                </a:solidFill>
              </a:rPr>
            </a:br>
            <a:r>
              <a:rPr lang="en-US" sz="2200" b="1" dirty="0">
                <a:solidFill>
                  <a:schemeClr val="bg1"/>
                </a:solidFill>
              </a:rPr>
              <a:t>Phone:</a:t>
            </a:r>
            <a:r>
              <a:rPr lang="en-US" sz="2200" dirty="0">
                <a:solidFill>
                  <a:schemeClr val="bg1"/>
                </a:solidFill>
              </a:rPr>
              <a:t> (910) 272-3316</a:t>
            </a:r>
          </a:p>
        </p:txBody>
      </p:sp>
      <p:sp>
        <p:nvSpPr>
          <p:cNvPr id="10" name="Rectangle 9">
            <a:extLst>
              <a:ext uri="{FF2B5EF4-FFF2-40B4-BE49-F238E27FC236}">
                <a16:creationId xmlns:a16="http://schemas.microsoft.com/office/drawing/2014/main" id="{0F97D8DA-3C5F-4208-9215-3CBB4A76F2E1}"/>
              </a:ext>
            </a:extLst>
          </p:cNvPr>
          <p:cNvSpPr/>
          <p:nvPr/>
        </p:nvSpPr>
        <p:spPr>
          <a:xfrm>
            <a:off x="6425816" y="2918250"/>
            <a:ext cx="4039312" cy="1631216"/>
          </a:xfrm>
          <a:prstGeom prst="rect">
            <a:avLst/>
          </a:prstGeom>
        </p:spPr>
        <p:txBody>
          <a:bodyPr wrap="square">
            <a:spAutoFit/>
          </a:bodyPr>
          <a:lstStyle/>
          <a:p>
            <a:pPr>
              <a:spcBef>
                <a:spcPts val="600"/>
              </a:spcBef>
              <a:spcAft>
                <a:spcPts val="600"/>
              </a:spcAft>
            </a:pPr>
            <a:r>
              <a:rPr lang="en-US" sz="2400" b="1" cap="all" dirty="0">
                <a:solidFill>
                  <a:schemeClr val="bg1"/>
                </a:solidFill>
              </a:rPr>
              <a:t>EVA MEEKINS </a:t>
            </a:r>
          </a:p>
          <a:p>
            <a:pPr>
              <a:spcBef>
                <a:spcPts val="600"/>
              </a:spcBef>
              <a:spcAft>
                <a:spcPts val="600"/>
              </a:spcAft>
            </a:pPr>
            <a:r>
              <a:rPr lang="en-US" sz="2200" dirty="0">
                <a:solidFill>
                  <a:schemeClr val="bg1"/>
                </a:solidFill>
              </a:rPr>
              <a:t>Nursing | Building - 17</a:t>
            </a:r>
            <a:br>
              <a:rPr lang="en-US" sz="2200" dirty="0">
                <a:solidFill>
                  <a:schemeClr val="bg1"/>
                </a:solidFill>
              </a:rPr>
            </a:br>
            <a:r>
              <a:rPr lang="en-US" sz="2200" b="1" dirty="0">
                <a:solidFill>
                  <a:schemeClr val="bg1"/>
                </a:solidFill>
              </a:rPr>
              <a:t>Email:</a:t>
            </a:r>
            <a:r>
              <a:rPr lang="en-US" sz="2200" dirty="0">
                <a:solidFill>
                  <a:schemeClr val="bg1"/>
                </a:solidFill>
              </a:rPr>
              <a:t> </a:t>
            </a:r>
            <a:r>
              <a:rPr lang="en-US" sz="2200" dirty="0">
                <a:solidFill>
                  <a:schemeClr val="bg1"/>
                </a:solidFill>
                <a:hlinkClick r:id="rId6">
                  <a:extLst>
                    <a:ext uri="{A12FA001-AC4F-418D-AE19-62706E023703}">
                      <ahyp:hlinkClr xmlns:ahyp="http://schemas.microsoft.com/office/drawing/2018/hyperlinkcolor" val="tx"/>
                    </a:ext>
                  </a:extLst>
                </a:hlinkClick>
              </a:rPr>
              <a:t>emeekins@robeson.edu</a:t>
            </a:r>
            <a:br>
              <a:rPr lang="en-US" sz="2200" dirty="0">
                <a:solidFill>
                  <a:schemeClr val="bg1"/>
                </a:solidFill>
              </a:rPr>
            </a:br>
            <a:r>
              <a:rPr lang="en-US" sz="2200" b="1" dirty="0">
                <a:solidFill>
                  <a:schemeClr val="bg1"/>
                </a:solidFill>
              </a:rPr>
              <a:t>Phone:</a:t>
            </a:r>
            <a:r>
              <a:rPr lang="en-US" sz="2200" dirty="0">
                <a:solidFill>
                  <a:schemeClr val="bg1"/>
                </a:solidFill>
              </a:rPr>
              <a:t> (910) 272-3398</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1569974" y="1975482"/>
            <a:ext cx="8839201" cy="646331"/>
          </a:xfrm>
          <a:prstGeom prst="rect">
            <a:avLst/>
          </a:prstGeom>
        </p:spPr>
        <p:txBody>
          <a:bodyPr wrap="square">
            <a:spAutoFit/>
          </a:bodyPr>
          <a:lstStyle/>
          <a:p>
            <a:pPr algn="ctr"/>
            <a:r>
              <a:rPr lang="en-US" sz="3600" b="1" dirty="0">
                <a:solidFill>
                  <a:schemeClr val="bg1"/>
                </a:solidFill>
              </a:rPr>
              <a:t>Contact Information</a:t>
            </a:r>
          </a:p>
        </p:txBody>
      </p:sp>
      <p:cxnSp>
        <p:nvCxnSpPr>
          <p:cNvPr id="12" name="Straight Connector 11">
            <a:extLst>
              <a:ext uri="{FF2B5EF4-FFF2-40B4-BE49-F238E27FC236}">
                <a16:creationId xmlns:a16="http://schemas.microsoft.com/office/drawing/2014/main" id="{6171E594-F749-44BF-9A5D-A225445BADE0}"/>
              </a:ext>
            </a:extLst>
          </p:cNvPr>
          <p:cNvCxnSpPr>
            <a:cxnSpLocks/>
          </p:cNvCxnSpPr>
          <p:nvPr/>
        </p:nvCxnSpPr>
        <p:spPr>
          <a:xfrm flipV="1">
            <a:off x="1626369" y="26959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BABCC8D-F0F5-4399-8A1C-06ABDCEB8FE7}"/>
              </a:ext>
            </a:extLst>
          </p:cNvPr>
          <p:cNvCxnSpPr>
            <a:cxnSpLocks/>
          </p:cNvCxnSpPr>
          <p:nvPr/>
        </p:nvCxnSpPr>
        <p:spPr>
          <a:xfrm>
            <a:off x="5816525" y="2926781"/>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7" name="Title 1">
            <a:extLst>
              <a:ext uri="{FF2B5EF4-FFF2-40B4-BE49-F238E27FC236}">
                <a16:creationId xmlns:a16="http://schemas.microsoft.com/office/drawing/2014/main" id="{622778CB-5E0C-46E8-807B-FA18C3212139}"/>
              </a:ext>
            </a:extLst>
          </p:cNvPr>
          <p:cNvSpPr txBox="1">
            <a:spLocks/>
          </p:cNvSpPr>
          <p:nvPr/>
        </p:nvSpPr>
        <p:spPr>
          <a:xfrm>
            <a:off x="1018651" y="542011"/>
            <a:ext cx="10335149" cy="7253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400" cap="none" dirty="0"/>
              <a:t>Health &amp; Safety Guidance </a:t>
            </a:r>
          </a:p>
        </p:txBody>
      </p:sp>
    </p:spTree>
    <p:extLst>
      <p:ext uri="{BB962C8B-B14F-4D97-AF65-F5344CB8AC3E}">
        <p14:creationId xmlns:p14="http://schemas.microsoft.com/office/powerpoint/2010/main" val="38020245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21</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713267" y="215470"/>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49051" y="5482076"/>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85263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Social Distancing at Work</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44129" y="4316721"/>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8963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22</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14067"/>
            <a:ext cx="12167094" cy="7151846"/>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561074" y="0"/>
            <a:ext cx="1362744" cy="1198880"/>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968991" y="271362"/>
            <a:ext cx="10384809"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sp>
        <p:nvSpPr>
          <p:cNvPr id="2" name="TextBox 1">
            <a:extLst>
              <a:ext uri="{FF2B5EF4-FFF2-40B4-BE49-F238E27FC236}">
                <a16:creationId xmlns:a16="http://schemas.microsoft.com/office/drawing/2014/main" id="{3B282714-84D8-42FF-A4A1-22D0AC2A7F15}"/>
              </a:ext>
            </a:extLst>
          </p:cNvPr>
          <p:cNvSpPr txBox="1"/>
          <p:nvPr/>
        </p:nvSpPr>
        <p:spPr>
          <a:xfrm>
            <a:off x="1195424" y="1237292"/>
            <a:ext cx="9931941" cy="646331"/>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Social Distancing</a:t>
            </a:r>
            <a:r>
              <a:rPr lang="en-US" dirty="0">
                <a:solidFill>
                  <a:schemeClr val="bg1"/>
                </a:solidFill>
              </a:rPr>
              <a:t> is the set of intentional actions performed to decrease density and alter traffic patterns within worksites with the goal of maintaining at least six feet of space between persons present. </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721874" y="2053846"/>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5" name="Picture 14">
            <a:hlinkClick r:id="rId6"/>
            <a:extLst>
              <a:ext uri="{FF2B5EF4-FFF2-40B4-BE49-F238E27FC236}">
                <a16:creationId xmlns:a16="http://schemas.microsoft.com/office/drawing/2014/main" id="{5588493C-C80C-4E91-8711-A27FB6AE85F1}"/>
              </a:ext>
            </a:extLst>
          </p:cNvPr>
          <p:cNvPicPr/>
          <p:nvPr/>
        </p:nvPicPr>
        <p:blipFill rotWithShape="1">
          <a:blip r:embed="rId7"/>
          <a:srcRect l="10713" t="37196" r="61122" b="22966"/>
          <a:stretch/>
        </p:blipFill>
        <p:spPr bwMode="auto">
          <a:xfrm>
            <a:off x="1621110" y="2453791"/>
            <a:ext cx="8949779" cy="39272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2868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25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23</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553941" y="295833"/>
            <a:ext cx="1368942" cy="1204333"/>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953588" y="231564"/>
            <a:ext cx="10541725"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663947" y="1884148"/>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D51FA351-4755-4023-8DDD-EBDBB867CC24}"/>
              </a:ext>
            </a:extLst>
          </p:cNvPr>
          <p:cNvSpPr/>
          <p:nvPr/>
        </p:nvSpPr>
        <p:spPr>
          <a:xfrm>
            <a:off x="1663947" y="1177001"/>
            <a:ext cx="8839200" cy="646331"/>
          </a:xfrm>
          <a:prstGeom prst="rect">
            <a:avLst/>
          </a:prstGeom>
        </p:spPr>
        <p:txBody>
          <a:bodyPr wrap="square">
            <a:spAutoFit/>
          </a:bodyPr>
          <a:lstStyle/>
          <a:p>
            <a:pPr algn="ctr"/>
            <a:r>
              <a:rPr lang="en-US" dirty="0">
                <a:solidFill>
                  <a:schemeClr val="bg1"/>
                </a:solidFill>
              </a:rPr>
              <a:t>Employees should wait to use common areas until they can maintain a safe distance, at least six feet away, from other individuals. </a:t>
            </a:r>
          </a:p>
        </p:txBody>
      </p:sp>
      <p:sp>
        <p:nvSpPr>
          <p:cNvPr id="17" name="Rectangle 16">
            <a:extLst>
              <a:ext uri="{FF2B5EF4-FFF2-40B4-BE49-F238E27FC236}">
                <a16:creationId xmlns:a16="http://schemas.microsoft.com/office/drawing/2014/main" id="{F6E17F0A-22B4-459D-A6AC-7BA4D050BA79}"/>
              </a:ext>
            </a:extLst>
          </p:cNvPr>
          <p:cNvSpPr/>
          <p:nvPr/>
        </p:nvSpPr>
        <p:spPr>
          <a:xfrm>
            <a:off x="2907623" y="2094052"/>
            <a:ext cx="8839200" cy="1793953"/>
          </a:xfrm>
          <a:prstGeom prst="rect">
            <a:avLst/>
          </a:prstGeom>
        </p:spPr>
        <p:txBody>
          <a:bodyPr wrap="square">
            <a:spAutoFit/>
          </a:bodyPr>
          <a:lstStyle/>
          <a:p>
            <a:pPr marL="413385" marR="70485" indent="-285750">
              <a:lnSpc>
                <a:spcPct val="103000"/>
              </a:lnSpc>
              <a:spcBef>
                <a:spcPts val="0"/>
              </a:spcBef>
              <a:spcAft>
                <a:spcPts val="1370"/>
              </a:spcAft>
              <a:buFont typeface="Wingdings" panose="05000000000000000000" pitchFamily="2" charset="2"/>
              <a:buChar char="q"/>
            </a:pPr>
            <a:r>
              <a:rPr lang="en-US" b="1" dirty="0">
                <a:solidFill>
                  <a:srgbClr val="00B050"/>
                </a:solidFill>
                <a:latin typeface="Calibri" panose="020F0502020204030204" pitchFamily="34" charset="0"/>
                <a:ea typeface="Calibri" panose="020F0502020204030204" pitchFamily="34" charset="0"/>
              </a:rPr>
              <a:t>WORKING IN AN INDIVIDUAL OFFICE</a:t>
            </a:r>
            <a:r>
              <a:rPr lang="en-US" dirty="0">
                <a:solidFill>
                  <a:srgbClr val="00B050"/>
                </a:solidFill>
                <a:latin typeface="Calibri" panose="020F0502020204030204" pitchFamily="34" charset="0"/>
                <a:ea typeface="Calibri" panose="020F0502020204030204" pitchFamily="34" charset="0"/>
              </a:rPr>
              <a:t> </a:t>
            </a:r>
            <a:r>
              <a:rPr lang="en-US" dirty="0">
                <a:solidFill>
                  <a:schemeClr val="bg1"/>
                </a:solidFill>
                <a:latin typeface="Calibri" panose="020F0502020204030204" pitchFamily="34" charset="0"/>
                <a:ea typeface="Calibri" panose="020F0502020204030204" pitchFamily="34" charset="0"/>
              </a:rPr>
              <a:t>| If you work in an office, no more than one person should be in the same room unless the </a:t>
            </a:r>
            <a:r>
              <a:rPr lang="en-US" dirty="0">
                <a:solidFill>
                  <a:schemeClr val="bg1"/>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required 6-feet of distancing</a:t>
            </a:r>
            <a:r>
              <a:rPr lang="en-US" dirty="0">
                <a:solidFill>
                  <a:schemeClr val="bg1"/>
                </a:solidFill>
                <a:latin typeface="Calibri" panose="020F0502020204030204" pitchFamily="34" charset="0"/>
                <a:ea typeface="Calibri" panose="020F0502020204030204" pitchFamily="34" charset="0"/>
              </a:rPr>
              <a:t> can be consistently maintained. If more than one person is in a room, </a:t>
            </a:r>
            <a:r>
              <a:rPr lang="en-US" dirty="0">
                <a:solidFill>
                  <a:schemeClr val="bg1"/>
                </a:solidFill>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masks or face coverings </a:t>
            </a:r>
            <a:r>
              <a:rPr lang="en-US" u="sng" dirty="0">
                <a:solidFill>
                  <a:schemeClr val="bg1"/>
                </a:solidFill>
                <a:latin typeface="Calibri" panose="020F0502020204030204" pitchFamily="34" charset="0"/>
                <a:ea typeface="Calibri" panose="020F0502020204030204" pitchFamily="34" charset="0"/>
              </a:rPr>
              <a:t>must be worn </a:t>
            </a:r>
            <a:r>
              <a:rPr lang="en-US" dirty="0">
                <a:solidFill>
                  <a:schemeClr val="bg1"/>
                </a:solidFill>
                <a:latin typeface="Calibri" panose="020F0502020204030204" pitchFamily="34" charset="0"/>
                <a:ea typeface="Calibri" panose="020F0502020204030204" pitchFamily="34" charset="0"/>
              </a:rPr>
              <a:t>at all times. A mask or face covering is not required if you are working alone in a confined office space. This does not include partitioned work areas in a large open environment.  </a:t>
            </a:r>
            <a:endParaRPr lang="en-US" b="1" dirty="0">
              <a:solidFill>
                <a:srgbClr val="FFFF00"/>
              </a:solidFill>
              <a:latin typeface="Calibri" panose="020F0502020204030204" pitchFamily="34" charset="0"/>
              <a:ea typeface="Calibri" panose="020F0502020204030204" pitchFamily="34" charset="0"/>
            </a:endParaRPr>
          </a:p>
        </p:txBody>
      </p:sp>
      <p:sp>
        <p:nvSpPr>
          <p:cNvPr id="18" name="Rectangle 17">
            <a:extLst>
              <a:ext uri="{FF2B5EF4-FFF2-40B4-BE49-F238E27FC236}">
                <a16:creationId xmlns:a16="http://schemas.microsoft.com/office/drawing/2014/main" id="{65619573-F05D-4DBE-978B-62BBBDB45C74}"/>
              </a:ext>
            </a:extLst>
          </p:cNvPr>
          <p:cNvSpPr/>
          <p:nvPr/>
        </p:nvSpPr>
        <p:spPr>
          <a:xfrm>
            <a:off x="2927401" y="3978708"/>
            <a:ext cx="9090428" cy="2364622"/>
          </a:xfrm>
          <a:prstGeom prst="rect">
            <a:avLst/>
          </a:prstGeom>
        </p:spPr>
        <p:txBody>
          <a:bodyPr wrap="square">
            <a:spAutoFit/>
          </a:bodyPr>
          <a:lstStyle/>
          <a:p>
            <a:pPr marL="413385" marR="274320" indent="-285750">
              <a:lnSpc>
                <a:spcPct val="103000"/>
              </a:lnSpc>
              <a:spcBef>
                <a:spcPts val="0"/>
              </a:spcBef>
              <a:spcAft>
                <a:spcPts val="1370"/>
              </a:spcAft>
              <a:buFont typeface="Wingdings" panose="05000000000000000000" pitchFamily="2" charset="2"/>
              <a:buChar char="q"/>
            </a:pPr>
            <a:r>
              <a:rPr lang="en-US" b="1" dirty="0">
                <a:solidFill>
                  <a:srgbClr val="00B050"/>
                </a:solidFill>
                <a:latin typeface="Calibri" panose="020F0502020204030204" pitchFamily="34" charset="0"/>
                <a:ea typeface="Calibri" panose="020F0502020204030204" pitchFamily="34" charset="0"/>
              </a:rPr>
              <a:t>OPEN WORKSPACES</a:t>
            </a:r>
            <a:r>
              <a:rPr lang="en-US" dirty="0">
                <a:solidFill>
                  <a:srgbClr val="00B050"/>
                </a:solidFill>
                <a:latin typeface="Calibri" panose="020F0502020204030204" pitchFamily="34" charset="0"/>
                <a:ea typeface="Calibri" panose="020F0502020204030204" pitchFamily="34" charset="0"/>
              </a:rPr>
              <a:t> </a:t>
            </a:r>
            <a:r>
              <a:rPr lang="en-US" dirty="0">
                <a:solidFill>
                  <a:schemeClr val="bg1"/>
                </a:solidFill>
                <a:latin typeface="Calibri" panose="020F0502020204030204" pitchFamily="34" charset="0"/>
                <a:ea typeface="Calibri" panose="020F0502020204030204" pitchFamily="34" charset="0"/>
              </a:rPr>
              <a:t>| If you work in an open environment, be sure to maintain at least </a:t>
            </a:r>
            <a:r>
              <a:rPr lang="en-US" dirty="0">
                <a:solidFill>
                  <a:schemeClr val="bg1"/>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6 feet of distance</a:t>
            </a:r>
            <a:r>
              <a:rPr lang="en-US" dirty="0">
                <a:solidFill>
                  <a:schemeClr val="bg1"/>
                </a:solidFill>
                <a:latin typeface="Calibri" panose="020F0502020204030204" pitchFamily="34" charset="0"/>
                <a:ea typeface="Calibri" panose="020F0502020204030204" pitchFamily="34" charset="0"/>
              </a:rPr>
              <a:t> from co-workers. For example, have at least one workspace separating you from another co-worker. It is required you wear a </a:t>
            </a:r>
            <a:r>
              <a:rPr lang="en-US" dirty="0">
                <a:solidFill>
                  <a:schemeClr val="bg1"/>
                </a:solidFill>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mask or face covering</a:t>
            </a:r>
            <a:r>
              <a:rPr lang="en-US" dirty="0">
                <a:solidFill>
                  <a:schemeClr val="bg1"/>
                </a:solidFill>
                <a:latin typeface="Calibri" panose="020F0502020204030204" pitchFamily="34" charset="0"/>
                <a:ea typeface="Calibri" panose="020F0502020204030204" pitchFamily="34" charset="0"/>
              </a:rPr>
              <a:t> while in a shared work space or room. Departments should assess open work environments and meeting rooms to institute measures to physically separate and increase distance between employees, other co-workers and any individual in the space. These may include visual cues on floors and directional signage for large open workspaces with multiple through-ways to increase distance between individuals.</a:t>
            </a:r>
          </a:p>
        </p:txBody>
      </p:sp>
      <p:pic>
        <p:nvPicPr>
          <p:cNvPr id="20" name="Picture 19">
            <a:extLst>
              <a:ext uri="{FF2B5EF4-FFF2-40B4-BE49-F238E27FC236}">
                <a16:creationId xmlns:a16="http://schemas.microsoft.com/office/drawing/2014/main" id="{78688122-6279-4456-B459-48869FD069B3}"/>
              </a:ext>
            </a:extLst>
          </p:cNvPr>
          <p:cNvPicPr/>
          <p:nvPr/>
        </p:nvPicPr>
        <p:blipFill rotWithShape="1">
          <a:blip r:embed="rId7"/>
          <a:srcRect l="15575" t="30870" r="68193" b="33221"/>
          <a:stretch/>
        </p:blipFill>
        <p:spPr bwMode="auto">
          <a:xfrm>
            <a:off x="445177" y="4310751"/>
            <a:ext cx="2332959" cy="2032579"/>
          </a:xfrm>
          <a:prstGeom prst="ellipse">
            <a:avLst/>
          </a:prstGeom>
          <a:ln w="76200">
            <a:solidFill>
              <a:schemeClr val="bg1"/>
            </a:solidFill>
          </a:ln>
          <a:effectLst>
            <a:softEdge rad="112500"/>
          </a:effectLst>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22662BC-ECE1-44ED-ADA8-2015493E9CD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45178" y="2113712"/>
            <a:ext cx="2193520" cy="1899127"/>
          </a:xfrm>
          <a:prstGeom prst="ellipse">
            <a:avLst/>
          </a:prstGeom>
          <a:ln w="76200">
            <a:solidFill>
              <a:schemeClr val="bg1"/>
            </a:solidFill>
          </a:ln>
          <a:effectLst>
            <a:softEdge rad="112500"/>
          </a:effectLst>
        </p:spPr>
      </p:pic>
    </p:spTree>
    <p:extLst>
      <p:ext uri="{BB962C8B-B14F-4D97-AF65-F5344CB8AC3E}">
        <p14:creationId xmlns:p14="http://schemas.microsoft.com/office/powerpoint/2010/main" val="278147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24</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407462" y="480132"/>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966651" y="420270"/>
            <a:ext cx="10387149" cy="64633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676400" y="1809467"/>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3" name="Picture 12">
            <a:extLst>
              <a:ext uri="{FF2B5EF4-FFF2-40B4-BE49-F238E27FC236}">
                <a16:creationId xmlns:a16="http://schemas.microsoft.com/office/drawing/2014/main" id="{F7DD5D33-A73A-4DCC-AAED-277A3EE15C0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8563" y="2047831"/>
            <a:ext cx="2412068" cy="2103094"/>
          </a:xfrm>
          <a:prstGeom prst="ellipse">
            <a:avLst/>
          </a:prstGeom>
          <a:ln w="76200">
            <a:solidFill>
              <a:schemeClr val="bg1"/>
            </a:solidFill>
          </a:ln>
          <a:effectLst>
            <a:softEdge rad="112500"/>
          </a:effectLst>
        </p:spPr>
      </p:pic>
      <p:pic>
        <p:nvPicPr>
          <p:cNvPr id="14" name="Picture 13">
            <a:extLst>
              <a:ext uri="{FF2B5EF4-FFF2-40B4-BE49-F238E27FC236}">
                <a16:creationId xmlns:a16="http://schemas.microsoft.com/office/drawing/2014/main" id="{1DC0F8C3-3ED2-4922-8871-B4A8957F4E6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63839" y="4536132"/>
            <a:ext cx="2336792" cy="2192764"/>
          </a:xfrm>
          <a:prstGeom prst="ellipse">
            <a:avLst/>
          </a:prstGeom>
          <a:ln w="76200">
            <a:solidFill>
              <a:schemeClr val="bg1"/>
            </a:solidFill>
          </a:ln>
          <a:effectLst>
            <a:softEdge rad="112500"/>
          </a:effectLst>
        </p:spPr>
      </p:pic>
      <p:sp>
        <p:nvSpPr>
          <p:cNvPr id="9" name="Rectangle 8">
            <a:extLst>
              <a:ext uri="{FF2B5EF4-FFF2-40B4-BE49-F238E27FC236}">
                <a16:creationId xmlns:a16="http://schemas.microsoft.com/office/drawing/2014/main" id="{D51FA351-4755-4023-8DDD-EBDBB867CC24}"/>
              </a:ext>
            </a:extLst>
          </p:cNvPr>
          <p:cNvSpPr/>
          <p:nvPr/>
        </p:nvSpPr>
        <p:spPr>
          <a:xfrm>
            <a:off x="1663701" y="1112686"/>
            <a:ext cx="8839200" cy="646331"/>
          </a:xfrm>
          <a:prstGeom prst="rect">
            <a:avLst/>
          </a:prstGeom>
        </p:spPr>
        <p:txBody>
          <a:bodyPr wrap="square">
            <a:spAutoFit/>
          </a:bodyPr>
          <a:lstStyle/>
          <a:p>
            <a:r>
              <a:rPr lang="en-US" b="1" dirty="0">
                <a:solidFill>
                  <a:schemeClr val="bg1"/>
                </a:solidFill>
              </a:rPr>
              <a:t>Employees should wait to use common areas until they can maintain a safe distance, at least six feet away, from other individuals. </a:t>
            </a:r>
          </a:p>
        </p:txBody>
      </p:sp>
      <p:sp>
        <p:nvSpPr>
          <p:cNvPr id="15" name="Rectangle 14">
            <a:extLst>
              <a:ext uri="{FF2B5EF4-FFF2-40B4-BE49-F238E27FC236}">
                <a16:creationId xmlns:a16="http://schemas.microsoft.com/office/drawing/2014/main" id="{9C1B70AE-1D7A-47BD-8E60-6F4B9310200B}"/>
              </a:ext>
            </a:extLst>
          </p:cNvPr>
          <p:cNvSpPr/>
          <p:nvPr/>
        </p:nvSpPr>
        <p:spPr>
          <a:xfrm>
            <a:off x="2603113" y="3678857"/>
            <a:ext cx="9493093" cy="2585323"/>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DINING ON CAMPUS </a:t>
            </a:r>
            <a:r>
              <a:rPr lang="en-US" dirty="0">
                <a:solidFill>
                  <a:schemeClr val="bg1"/>
                </a:solidFill>
              </a:rPr>
              <a:t>| Before and after eating, you should </a:t>
            </a:r>
            <a:r>
              <a:rPr lang="en-US" dirty="0">
                <a:solidFill>
                  <a:schemeClr val="bg1"/>
                </a:solidFill>
                <a:hlinkClick r:id="rId9">
                  <a:extLst>
                    <a:ext uri="{A12FA001-AC4F-418D-AE19-62706E023703}">
                      <ahyp:hlinkClr xmlns:ahyp="http://schemas.microsoft.com/office/drawing/2018/hyperlinkcolor" val="tx"/>
                    </a:ext>
                  </a:extLst>
                </a:hlinkClick>
              </a:rPr>
              <a:t>wash your hands</a:t>
            </a:r>
            <a:r>
              <a:rPr lang="en-US" dirty="0">
                <a:solidFill>
                  <a:schemeClr val="bg1"/>
                </a:solidFill>
              </a:rPr>
              <a:t> thoroughly to reduce the </a:t>
            </a:r>
            <a:r>
              <a:rPr lang="en-US" dirty="0">
                <a:solidFill>
                  <a:schemeClr val="bg1"/>
                </a:solidFill>
                <a:hlinkClick r:id="rId10">
                  <a:extLst>
                    <a:ext uri="{A12FA001-AC4F-418D-AE19-62706E023703}">
                      <ahyp:hlinkClr xmlns:ahyp="http://schemas.microsoft.com/office/drawing/2018/hyperlinkcolor" val="tx"/>
                    </a:ext>
                  </a:extLst>
                </a:hlinkClick>
              </a:rPr>
              <a:t>spread or transmission</a:t>
            </a:r>
            <a:r>
              <a:rPr lang="en-US" dirty="0">
                <a:solidFill>
                  <a:schemeClr val="bg1"/>
                </a:solidFill>
              </a:rPr>
              <a:t> of the </a:t>
            </a:r>
            <a:r>
              <a:rPr lang="en-US" dirty="0">
                <a:solidFill>
                  <a:schemeClr val="bg1"/>
                </a:solidFill>
                <a:hlinkClick r:id="rId11">
                  <a:extLst>
                    <a:ext uri="{A12FA001-AC4F-418D-AE19-62706E023703}">
                      <ahyp:hlinkClr xmlns:ahyp="http://schemas.microsoft.com/office/drawing/2018/hyperlinkcolor" val="tx"/>
                    </a:ext>
                  </a:extLst>
                </a:hlinkClick>
              </a:rPr>
              <a:t>virus</a:t>
            </a:r>
            <a:r>
              <a:rPr lang="en-US" dirty="0">
                <a:solidFill>
                  <a:schemeClr val="bg1"/>
                </a:solidFill>
              </a:rPr>
              <a:t>. If eating in common areas, individuals should sit 6 feet apart.  You should wear your </a:t>
            </a:r>
            <a:r>
              <a:rPr lang="en-US" dirty="0">
                <a:solidFill>
                  <a:schemeClr val="bg1"/>
                </a:solidFill>
                <a:hlinkClick r:id="rId12">
                  <a:extLst>
                    <a:ext uri="{A12FA001-AC4F-418D-AE19-62706E023703}">
                      <ahyp:hlinkClr xmlns:ahyp="http://schemas.microsoft.com/office/drawing/2018/hyperlinkcolor" val="tx"/>
                    </a:ext>
                  </a:extLst>
                </a:hlinkClick>
              </a:rPr>
              <a:t>mask or face covering</a:t>
            </a:r>
            <a:r>
              <a:rPr lang="en-US" dirty="0">
                <a:solidFill>
                  <a:schemeClr val="bg1"/>
                </a:solidFill>
              </a:rPr>
              <a:t> until you are ready to eat and then replace it immediately afterward. Staff are encouraged to take food back to their office area or eat outside. If you are eating in your work environment (break room, office, etc.), maintain </a:t>
            </a:r>
            <a:r>
              <a:rPr lang="en-US" dirty="0">
                <a:solidFill>
                  <a:schemeClr val="bg1"/>
                </a:solidFill>
                <a:hlinkClick r:id="rId13">
                  <a:extLst>
                    <a:ext uri="{A12FA001-AC4F-418D-AE19-62706E023703}">
                      <ahyp:hlinkClr xmlns:ahyp="http://schemas.microsoft.com/office/drawing/2018/hyperlinkcolor" val="tx"/>
                    </a:ext>
                  </a:extLst>
                </a:hlinkClick>
              </a:rPr>
              <a:t>6 feet of distance</a:t>
            </a:r>
            <a:r>
              <a:rPr lang="en-US" dirty="0">
                <a:solidFill>
                  <a:schemeClr val="bg1"/>
                </a:solidFill>
              </a:rPr>
              <a:t> between you and others. Departments should remove or rearrange chairs and tables or add visual cue marks in employee break rooms to support </a:t>
            </a:r>
            <a:r>
              <a:rPr lang="en-US" dirty="0">
                <a:solidFill>
                  <a:schemeClr val="bg1"/>
                </a:solidFill>
                <a:hlinkClick r:id="rId13">
                  <a:extLst>
                    <a:ext uri="{A12FA001-AC4F-418D-AE19-62706E023703}">
                      <ahyp:hlinkClr xmlns:ahyp="http://schemas.microsoft.com/office/drawing/2018/hyperlinkcolor" val="tx"/>
                    </a:ext>
                  </a:extLst>
                </a:hlinkClick>
              </a:rPr>
              <a:t>social distancing</a:t>
            </a:r>
            <a:r>
              <a:rPr lang="en-US" dirty="0">
                <a:solidFill>
                  <a:schemeClr val="bg1"/>
                </a:solidFill>
              </a:rPr>
              <a:t> practices between employees. </a:t>
            </a:r>
            <a:r>
              <a:rPr lang="en-US" dirty="0">
                <a:solidFill>
                  <a:schemeClr val="bg1"/>
                </a:solidFill>
                <a:hlinkClick r:id="rId14">
                  <a:extLst>
                    <a:ext uri="{A12FA001-AC4F-418D-AE19-62706E023703}">
                      <ahyp:hlinkClr xmlns:ahyp="http://schemas.microsoft.com/office/drawing/2018/hyperlinkcolor" val="tx"/>
                    </a:ext>
                  </a:extLst>
                </a:hlinkClick>
              </a:rPr>
              <a:t>Wipe and disinfect all surfaces</a:t>
            </a:r>
            <a:r>
              <a:rPr lang="en-US" dirty="0">
                <a:solidFill>
                  <a:schemeClr val="bg1"/>
                </a:solidFill>
              </a:rPr>
              <a:t> such as table, refrigerator handle, coffee machine, etc. after using common areas.</a:t>
            </a:r>
          </a:p>
        </p:txBody>
      </p:sp>
      <p:sp>
        <p:nvSpPr>
          <p:cNvPr id="16" name="Rectangle 15">
            <a:extLst>
              <a:ext uri="{FF2B5EF4-FFF2-40B4-BE49-F238E27FC236}">
                <a16:creationId xmlns:a16="http://schemas.microsoft.com/office/drawing/2014/main" id="{9D1ED590-3158-47B1-BC8E-1048594C3C6F}"/>
              </a:ext>
            </a:extLst>
          </p:cNvPr>
          <p:cNvSpPr/>
          <p:nvPr/>
        </p:nvSpPr>
        <p:spPr>
          <a:xfrm>
            <a:off x="2800631" y="2474222"/>
            <a:ext cx="8460035" cy="646331"/>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RECEIVING/RECEPTION AREAS </a:t>
            </a:r>
            <a:r>
              <a:rPr lang="en-US" dirty="0">
                <a:solidFill>
                  <a:schemeClr val="bg1"/>
                </a:solidFill>
              </a:rPr>
              <a:t>| </a:t>
            </a:r>
            <a:r>
              <a:rPr lang="en-US" dirty="0">
                <a:solidFill>
                  <a:schemeClr val="bg1"/>
                </a:solidFill>
                <a:hlinkClick r:id="rId12">
                  <a:extLst>
                    <a:ext uri="{A12FA001-AC4F-418D-AE19-62706E023703}">
                      <ahyp:hlinkClr xmlns:ahyp="http://schemas.microsoft.com/office/drawing/2018/hyperlinkcolor" val="tx"/>
                    </a:ext>
                  </a:extLst>
                </a:hlinkClick>
              </a:rPr>
              <a:t>Masks or face coverings</a:t>
            </a:r>
            <a:r>
              <a:rPr lang="en-US" dirty="0">
                <a:solidFill>
                  <a:schemeClr val="bg1"/>
                </a:solidFill>
              </a:rPr>
              <a:t> are required to be worn by any staff in a reception or receiving area. </a:t>
            </a:r>
          </a:p>
        </p:txBody>
      </p:sp>
      <p:grpSp>
        <p:nvGrpSpPr>
          <p:cNvPr id="17" name="Group 16">
            <a:extLst>
              <a:ext uri="{FF2B5EF4-FFF2-40B4-BE49-F238E27FC236}">
                <a16:creationId xmlns:a16="http://schemas.microsoft.com/office/drawing/2014/main" id="{F93939A5-45F5-4DDB-8F01-1C208D10F77B}"/>
              </a:ext>
            </a:extLst>
          </p:cNvPr>
          <p:cNvGrpSpPr/>
          <p:nvPr/>
        </p:nvGrpSpPr>
        <p:grpSpPr>
          <a:xfrm>
            <a:off x="1236406" y="3173215"/>
            <a:ext cx="358191" cy="339970"/>
            <a:chOff x="851433" y="4082251"/>
            <a:chExt cx="387432" cy="249713"/>
          </a:xfrm>
        </p:grpSpPr>
        <p:cxnSp>
          <p:nvCxnSpPr>
            <p:cNvPr id="18" name="Straight Connector 17">
              <a:extLst>
                <a:ext uri="{FF2B5EF4-FFF2-40B4-BE49-F238E27FC236}">
                  <a16:creationId xmlns:a16="http://schemas.microsoft.com/office/drawing/2014/main" id="{39068186-AF0D-435A-B3A6-670C83E79FC4}"/>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658CEF-EBB7-4BF2-992C-7CDA274ADB1C}"/>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F909132-399E-4F84-AAE0-31D722811CE4}"/>
              </a:ext>
            </a:extLst>
          </p:cNvPr>
          <p:cNvGrpSpPr/>
          <p:nvPr/>
        </p:nvGrpSpPr>
        <p:grpSpPr>
          <a:xfrm>
            <a:off x="1809638" y="5745314"/>
            <a:ext cx="358191" cy="339970"/>
            <a:chOff x="851433" y="4082251"/>
            <a:chExt cx="387432" cy="249713"/>
          </a:xfrm>
        </p:grpSpPr>
        <p:cxnSp>
          <p:nvCxnSpPr>
            <p:cNvPr id="21" name="Straight Connector 20">
              <a:extLst>
                <a:ext uri="{FF2B5EF4-FFF2-40B4-BE49-F238E27FC236}">
                  <a16:creationId xmlns:a16="http://schemas.microsoft.com/office/drawing/2014/main" id="{853D5BE0-8779-4B9F-A5E1-EBB3D6CCE353}"/>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073EE9-8FEE-4981-B158-5DC8FF69919F}"/>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5883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250"/>
                            </p:stCondLst>
                            <p:childTnLst>
                              <p:par>
                                <p:cTn id="9" presetID="10" presetClass="entr" presetSubtype="0" fill="hold" nodeType="afterEffect">
                                  <p:stCondLst>
                                    <p:cond delay="1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375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4250"/>
                            </p:stCondLst>
                            <p:childTnLst>
                              <p:par>
                                <p:cTn id="17" presetID="10" presetClass="entr" presetSubtype="0"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6" presetClass="entr" presetSubtype="37" fill="hold"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25</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264764"/>
            <a:ext cx="12167094" cy="721845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359832" y="0"/>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2013819" y="33773"/>
            <a:ext cx="871218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663947" y="15925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D51FA351-4755-4023-8DDD-EBDBB867CC24}"/>
              </a:ext>
            </a:extLst>
          </p:cNvPr>
          <p:cNvSpPr/>
          <p:nvPr/>
        </p:nvSpPr>
        <p:spPr>
          <a:xfrm>
            <a:off x="1663947" y="837922"/>
            <a:ext cx="8839200" cy="646331"/>
          </a:xfrm>
          <a:prstGeom prst="rect">
            <a:avLst/>
          </a:prstGeom>
        </p:spPr>
        <p:txBody>
          <a:bodyPr wrap="square">
            <a:spAutoFit/>
          </a:bodyPr>
          <a:lstStyle/>
          <a:p>
            <a:r>
              <a:rPr lang="en-US" b="1" dirty="0">
                <a:solidFill>
                  <a:schemeClr val="bg1"/>
                </a:solidFill>
              </a:rPr>
              <a:t>Employees should wait to use common areas until they can maintain a safe distance, at least six feet away, from other individuals. </a:t>
            </a:r>
          </a:p>
        </p:txBody>
      </p:sp>
      <p:pic>
        <p:nvPicPr>
          <p:cNvPr id="15" name="Picture 14">
            <a:extLst>
              <a:ext uri="{FF2B5EF4-FFF2-40B4-BE49-F238E27FC236}">
                <a16:creationId xmlns:a16="http://schemas.microsoft.com/office/drawing/2014/main" id="{D8881F5D-4456-4D3F-8861-32BC5CFD380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68975" y="1885866"/>
            <a:ext cx="2196198" cy="1963119"/>
          </a:xfrm>
          <a:prstGeom prst="ellipse">
            <a:avLst/>
          </a:prstGeom>
          <a:ln w="76200">
            <a:solidFill>
              <a:schemeClr val="bg1"/>
            </a:solidFill>
          </a:ln>
          <a:effectLst>
            <a:softEdge rad="112500"/>
          </a:effectLst>
        </p:spPr>
      </p:pic>
      <p:sp>
        <p:nvSpPr>
          <p:cNvPr id="2" name="Rectangle 1">
            <a:extLst>
              <a:ext uri="{FF2B5EF4-FFF2-40B4-BE49-F238E27FC236}">
                <a16:creationId xmlns:a16="http://schemas.microsoft.com/office/drawing/2014/main" id="{E6F33DE0-1BD9-4026-A9EA-3CEB38E32583}"/>
              </a:ext>
            </a:extLst>
          </p:cNvPr>
          <p:cNvSpPr/>
          <p:nvPr/>
        </p:nvSpPr>
        <p:spPr>
          <a:xfrm>
            <a:off x="2758560" y="1990262"/>
            <a:ext cx="9064465" cy="1754326"/>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USING ELEVATORS AND STAIRWELLS </a:t>
            </a:r>
            <a:r>
              <a:rPr lang="en-US" dirty="0">
                <a:solidFill>
                  <a:schemeClr val="bg1"/>
                </a:solidFill>
              </a:rPr>
              <a:t>| No more than one person should enter an elevator at a time. Use of the stairs is encouraged whenever possible. If you are using the elevator, wear your mask or face covering and avoid touching the elevator buttons with exposed fingers, if possible. When using the stairs, please be courteous and respectful of others in front, behind, or passing in the opposite direction. Step to the side to offer the appropriate 6 feet distance between individuals. </a:t>
            </a:r>
          </a:p>
        </p:txBody>
      </p:sp>
      <p:pic>
        <p:nvPicPr>
          <p:cNvPr id="16" name="Picture 15">
            <a:extLst>
              <a:ext uri="{FF2B5EF4-FFF2-40B4-BE49-F238E27FC236}">
                <a16:creationId xmlns:a16="http://schemas.microsoft.com/office/drawing/2014/main" id="{1865B619-AC5C-42D9-9298-ED817F06B62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83718" y="4193314"/>
            <a:ext cx="2188607" cy="2069659"/>
          </a:xfrm>
          <a:prstGeom prst="ellipse">
            <a:avLst/>
          </a:prstGeom>
          <a:ln w="76200">
            <a:solidFill>
              <a:schemeClr val="bg1"/>
            </a:solidFill>
          </a:ln>
          <a:effectLst>
            <a:softEdge rad="112500"/>
          </a:effectLst>
        </p:spPr>
      </p:pic>
      <p:sp>
        <p:nvSpPr>
          <p:cNvPr id="11" name="Rectangle 10">
            <a:extLst>
              <a:ext uri="{FF2B5EF4-FFF2-40B4-BE49-F238E27FC236}">
                <a16:creationId xmlns:a16="http://schemas.microsoft.com/office/drawing/2014/main" id="{8176B8D1-E552-4B98-9E3D-2333DEF27495}"/>
              </a:ext>
            </a:extLst>
          </p:cNvPr>
          <p:cNvSpPr/>
          <p:nvPr/>
        </p:nvSpPr>
        <p:spPr>
          <a:xfrm>
            <a:off x="2758560" y="3964099"/>
            <a:ext cx="9165258" cy="2308324"/>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MEETINGS/CONFERENCE ROOMS </a:t>
            </a:r>
            <a:r>
              <a:rPr lang="en-US" dirty="0">
                <a:solidFill>
                  <a:schemeClr val="bg1"/>
                </a:solidFill>
              </a:rPr>
              <a:t>| Convening in groups increases the risk of viral transmission. Where feasible, meetings should be held in whole or part using virtual conferencing services like Microsoft Teams. In-person meetings are limited to the restrictions of local, state, and federal orders and should not </a:t>
            </a:r>
            <a:r>
              <a:rPr lang="en-US" dirty="0">
                <a:solidFill>
                  <a:schemeClr val="bg1"/>
                </a:solidFill>
                <a:hlinkClick r:id="rId9">
                  <a:extLst>
                    <a:ext uri="{A12FA001-AC4F-418D-AE19-62706E023703}">
                      <ahyp:hlinkClr xmlns:ahyp="http://schemas.microsoft.com/office/drawing/2018/hyperlinkcolor" val="tx"/>
                    </a:ext>
                  </a:extLst>
                </a:hlinkClick>
              </a:rPr>
              <a:t>exceed 50%</a:t>
            </a:r>
            <a:r>
              <a:rPr lang="en-US" dirty="0">
                <a:solidFill>
                  <a:schemeClr val="bg1"/>
                </a:solidFill>
              </a:rPr>
              <a:t> of a room’s capacity, assuming individuals can still maintain </a:t>
            </a:r>
            <a:r>
              <a:rPr lang="en-US" dirty="0">
                <a:solidFill>
                  <a:schemeClr val="bg1"/>
                </a:solidFill>
                <a:hlinkClick r:id="rId10">
                  <a:extLst>
                    <a:ext uri="{A12FA001-AC4F-418D-AE19-62706E023703}">
                      <ahyp:hlinkClr xmlns:ahyp="http://schemas.microsoft.com/office/drawing/2018/hyperlinkcolor" val="tx"/>
                    </a:ext>
                  </a:extLst>
                </a:hlinkClick>
              </a:rPr>
              <a:t>6 feet of separation</a:t>
            </a:r>
            <a:r>
              <a:rPr lang="en-US" dirty="0">
                <a:solidFill>
                  <a:schemeClr val="bg1"/>
                </a:solidFill>
              </a:rPr>
              <a:t> for social distancing requirements. Departments should remove or rearrange chairs and tables or add visual cue marks in meeting rooms to support </a:t>
            </a:r>
            <a:r>
              <a:rPr lang="en-US" dirty="0">
                <a:solidFill>
                  <a:schemeClr val="bg1"/>
                </a:solidFill>
                <a:hlinkClick r:id="rId10">
                  <a:extLst>
                    <a:ext uri="{A12FA001-AC4F-418D-AE19-62706E023703}">
                      <ahyp:hlinkClr xmlns:ahyp="http://schemas.microsoft.com/office/drawing/2018/hyperlinkcolor" val="tx"/>
                    </a:ext>
                  </a:extLst>
                </a:hlinkClick>
              </a:rPr>
              <a:t>social distancing</a:t>
            </a:r>
            <a:r>
              <a:rPr lang="en-US" dirty="0">
                <a:solidFill>
                  <a:schemeClr val="bg1"/>
                </a:solidFill>
              </a:rPr>
              <a:t> practices. All attendees must wear </a:t>
            </a:r>
            <a:r>
              <a:rPr lang="en-US" dirty="0">
                <a:solidFill>
                  <a:schemeClr val="bg1"/>
                </a:solidFill>
                <a:latin typeface="Calibri" panose="020F0502020204030204" pitchFamily="34" charset="0"/>
                <a:ea typeface="Calibri" panose="020F0502020204030204" pitchFamily="34" charset="0"/>
              </a:rPr>
              <a:t>a </a:t>
            </a:r>
            <a:r>
              <a:rPr lang="en-US" dirty="0">
                <a:solidFill>
                  <a:schemeClr val="bg1"/>
                </a:solidFill>
                <a:latin typeface="Calibri" panose="020F0502020204030204" pitchFamily="34" charset="0"/>
                <a:ea typeface="Calibri" panose="020F0502020204030204" pitchFamily="34" charset="0"/>
                <a:hlinkClick r:id="rId11">
                  <a:extLst>
                    <a:ext uri="{A12FA001-AC4F-418D-AE19-62706E023703}">
                      <ahyp:hlinkClr xmlns:ahyp="http://schemas.microsoft.com/office/drawing/2018/hyperlinkcolor" val="tx"/>
                    </a:ext>
                  </a:extLst>
                </a:hlinkClick>
              </a:rPr>
              <a:t>mask or face covering</a:t>
            </a:r>
            <a:r>
              <a:rPr lang="en-US" dirty="0">
                <a:solidFill>
                  <a:schemeClr val="bg1"/>
                </a:solidFill>
                <a:latin typeface="Calibri" panose="020F0502020204030204" pitchFamily="34" charset="0"/>
                <a:ea typeface="Calibri" panose="020F0502020204030204" pitchFamily="34" charset="0"/>
              </a:rPr>
              <a:t> while in </a:t>
            </a:r>
            <a:r>
              <a:rPr lang="en-US" dirty="0">
                <a:solidFill>
                  <a:schemeClr val="bg1"/>
                </a:solidFill>
              </a:rPr>
              <a:t>conference and meeting rooms. </a:t>
            </a:r>
          </a:p>
        </p:txBody>
      </p:sp>
      <p:grpSp>
        <p:nvGrpSpPr>
          <p:cNvPr id="13" name="Group 12">
            <a:extLst>
              <a:ext uri="{FF2B5EF4-FFF2-40B4-BE49-F238E27FC236}">
                <a16:creationId xmlns:a16="http://schemas.microsoft.com/office/drawing/2014/main" id="{7DE1BD9D-19E4-4B5B-9389-51E391254544}"/>
              </a:ext>
            </a:extLst>
          </p:cNvPr>
          <p:cNvGrpSpPr/>
          <p:nvPr/>
        </p:nvGrpSpPr>
        <p:grpSpPr>
          <a:xfrm>
            <a:off x="1190916" y="5767911"/>
            <a:ext cx="358191" cy="339970"/>
            <a:chOff x="851433" y="4082251"/>
            <a:chExt cx="387432" cy="249713"/>
          </a:xfrm>
        </p:grpSpPr>
        <p:cxnSp>
          <p:nvCxnSpPr>
            <p:cNvPr id="14" name="Straight Connector 13">
              <a:extLst>
                <a:ext uri="{FF2B5EF4-FFF2-40B4-BE49-F238E27FC236}">
                  <a16:creationId xmlns:a16="http://schemas.microsoft.com/office/drawing/2014/main" id="{0A528E96-8DBD-4E4A-AEA1-4CFB52E7AC09}"/>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F7E43AE-9609-4077-8302-DCC977BE35C9}"/>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0A68B25-B8EA-4125-8E91-7F4A988B1B50}"/>
              </a:ext>
            </a:extLst>
          </p:cNvPr>
          <p:cNvGrpSpPr/>
          <p:nvPr/>
        </p:nvGrpSpPr>
        <p:grpSpPr>
          <a:xfrm>
            <a:off x="1877293" y="5470557"/>
            <a:ext cx="358191" cy="339970"/>
            <a:chOff x="851433" y="4082251"/>
            <a:chExt cx="387432" cy="249713"/>
          </a:xfrm>
        </p:grpSpPr>
        <p:cxnSp>
          <p:nvCxnSpPr>
            <p:cNvPr id="19" name="Straight Connector 18">
              <a:extLst>
                <a:ext uri="{FF2B5EF4-FFF2-40B4-BE49-F238E27FC236}">
                  <a16:creationId xmlns:a16="http://schemas.microsoft.com/office/drawing/2014/main" id="{E226BCEC-5F1B-4069-90AB-7CB07F836B2F}"/>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BFEDE3-B830-4D38-AEA6-084F1276B3DB}"/>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45059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375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425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6" presetClass="entr" presetSubtype="37"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26</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12453" y="-360457"/>
            <a:ext cx="12167094" cy="7218457"/>
          </a:xfrm>
          <a:prstGeom prst="rect">
            <a:avLst/>
          </a:prstGeom>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2013819" y="33773"/>
            <a:ext cx="871218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663947" y="15925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D51FA351-4755-4023-8DDD-EBDBB867CC24}"/>
              </a:ext>
            </a:extLst>
          </p:cNvPr>
          <p:cNvSpPr/>
          <p:nvPr/>
        </p:nvSpPr>
        <p:spPr>
          <a:xfrm>
            <a:off x="1663947" y="837922"/>
            <a:ext cx="8839200" cy="646331"/>
          </a:xfrm>
          <a:prstGeom prst="rect">
            <a:avLst/>
          </a:prstGeom>
        </p:spPr>
        <p:txBody>
          <a:bodyPr wrap="square">
            <a:spAutoFit/>
          </a:bodyPr>
          <a:lstStyle/>
          <a:p>
            <a:r>
              <a:rPr lang="en-US" b="1" dirty="0">
                <a:solidFill>
                  <a:schemeClr val="bg1"/>
                </a:solidFill>
              </a:rPr>
              <a:t>Employees should wait to use common areas until they can maintain a safe distance, at least six feet away, from other individuals. </a:t>
            </a:r>
          </a:p>
        </p:txBody>
      </p:sp>
      <p:sp>
        <p:nvSpPr>
          <p:cNvPr id="2" name="Rectangle 1">
            <a:extLst>
              <a:ext uri="{FF2B5EF4-FFF2-40B4-BE49-F238E27FC236}">
                <a16:creationId xmlns:a16="http://schemas.microsoft.com/office/drawing/2014/main" id="{E6F33DE0-1BD9-4026-A9EA-3CEB38E32583}"/>
              </a:ext>
            </a:extLst>
          </p:cNvPr>
          <p:cNvSpPr/>
          <p:nvPr/>
        </p:nvSpPr>
        <p:spPr>
          <a:xfrm>
            <a:off x="4161154" y="2731433"/>
            <a:ext cx="4793671" cy="1938992"/>
          </a:xfrm>
          <a:prstGeom prst="rect">
            <a:avLst/>
          </a:prstGeom>
        </p:spPr>
        <p:txBody>
          <a:bodyPr wrap="square">
            <a:spAutoFit/>
          </a:bodyPr>
          <a:lstStyle/>
          <a:p>
            <a:r>
              <a:rPr lang="en-US" sz="2000" b="1" dirty="0">
                <a:solidFill>
                  <a:srgbClr val="00B050"/>
                </a:solidFill>
              </a:rPr>
              <a:t>Classrooms/Labs</a:t>
            </a:r>
            <a:r>
              <a:rPr lang="en-US" sz="2000" dirty="0">
                <a:solidFill>
                  <a:schemeClr val="bg1"/>
                </a:solidFill>
              </a:rPr>
              <a:t>| Reduce capacity i.e. remove tables, desks, chairs to allow for </a:t>
            </a:r>
            <a:r>
              <a:rPr lang="en-US" sz="2000" dirty="0">
                <a:solidFill>
                  <a:schemeClr val="bg1"/>
                </a:solidFill>
                <a:hlinkClick r:id="rId4">
                  <a:extLst>
                    <a:ext uri="{A12FA001-AC4F-418D-AE19-62706E023703}">
                      <ahyp:hlinkClr xmlns:ahyp="http://schemas.microsoft.com/office/drawing/2018/hyperlinkcolor" val="tx"/>
                    </a:ext>
                  </a:extLst>
                </a:hlinkClick>
              </a:rPr>
              <a:t>social distancing</a:t>
            </a:r>
            <a:r>
              <a:rPr lang="en-US" sz="2000" dirty="0">
                <a:solidFill>
                  <a:schemeClr val="bg1"/>
                </a:solidFill>
              </a:rPr>
              <a:t> given the square footage. Remove whiteboard pens and erasers and encourage students or attendees to bring and manage their own. </a:t>
            </a:r>
          </a:p>
        </p:txBody>
      </p:sp>
      <p:pic>
        <p:nvPicPr>
          <p:cNvPr id="7" name="Picture 6">
            <a:extLst>
              <a:ext uri="{FF2B5EF4-FFF2-40B4-BE49-F238E27FC236}">
                <a16:creationId xmlns:a16="http://schemas.microsoft.com/office/drawing/2014/main" id="{1EEB5D1B-60E9-40DB-B895-79FF53F9A87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5260" y="1744036"/>
            <a:ext cx="3221100" cy="3206390"/>
          </a:xfrm>
          <a:prstGeom prst="ellipse">
            <a:avLst/>
          </a:prstGeom>
          <a:ln w="76200">
            <a:solidFill>
              <a:schemeClr val="bg1"/>
            </a:solidFill>
          </a:ln>
          <a:effectLst>
            <a:softEdge rad="112500"/>
          </a:effectLst>
        </p:spPr>
      </p:pic>
      <p:grpSp>
        <p:nvGrpSpPr>
          <p:cNvPr id="21" name="Group 20">
            <a:extLst>
              <a:ext uri="{FF2B5EF4-FFF2-40B4-BE49-F238E27FC236}">
                <a16:creationId xmlns:a16="http://schemas.microsoft.com/office/drawing/2014/main" id="{8C6B1D92-A05B-4A78-A4FD-0184C7E601F5}"/>
              </a:ext>
            </a:extLst>
          </p:cNvPr>
          <p:cNvGrpSpPr/>
          <p:nvPr/>
        </p:nvGrpSpPr>
        <p:grpSpPr>
          <a:xfrm>
            <a:off x="2579773" y="3309437"/>
            <a:ext cx="358191" cy="339970"/>
            <a:chOff x="851433" y="4082251"/>
            <a:chExt cx="387432" cy="249713"/>
          </a:xfrm>
        </p:grpSpPr>
        <p:cxnSp>
          <p:nvCxnSpPr>
            <p:cNvPr id="13" name="Straight Connector 12">
              <a:extLst>
                <a:ext uri="{FF2B5EF4-FFF2-40B4-BE49-F238E27FC236}">
                  <a16:creationId xmlns:a16="http://schemas.microsoft.com/office/drawing/2014/main" id="{4B1D1E20-458A-4223-B372-52F8DB3A8F6A}"/>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287D21-D4F7-4A85-B062-D303FA218BD0}"/>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3DABAA68-0329-481C-B0CD-0746AED8B84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30032" y="1856219"/>
            <a:ext cx="3221100" cy="3206390"/>
          </a:xfrm>
          <a:prstGeom prst="ellipse">
            <a:avLst/>
          </a:prstGeom>
          <a:ln w="76200">
            <a:solidFill>
              <a:schemeClr val="bg1"/>
            </a:solidFill>
          </a:ln>
          <a:effectLst>
            <a:softEdge rad="112500"/>
          </a:effectLst>
        </p:spPr>
      </p:pic>
      <p:grpSp>
        <p:nvGrpSpPr>
          <p:cNvPr id="23" name="Group 22">
            <a:extLst>
              <a:ext uri="{FF2B5EF4-FFF2-40B4-BE49-F238E27FC236}">
                <a16:creationId xmlns:a16="http://schemas.microsoft.com/office/drawing/2014/main" id="{678F7E20-EC77-4746-97F6-2ACF4193712C}"/>
              </a:ext>
            </a:extLst>
          </p:cNvPr>
          <p:cNvGrpSpPr/>
          <p:nvPr/>
        </p:nvGrpSpPr>
        <p:grpSpPr>
          <a:xfrm>
            <a:off x="3124949" y="3724409"/>
            <a:ext cx="358191" cy="339970"/>
            <a:chOff x="851433" y="4082251"/>
            <a:chExt cx="387432" cy="249713"/>
          </a:xfrm>
        </p:grpSpPr>
        <p:cxnSp>
          <p:nvCxnSpPr>
            <p:cNvPr id="24" name="Straight Connector 23">
              <a:extLst>
                <a:ext uri="{FF2B5EF4-FFF2-40B4-BE49-F238E27FC236}">
                  <a16:creationId xmlns:a16="http://schemas.microsoft.com/office/drawing/2014/main" id="{4C46EF73-EC9E-41D2-8F86-09E19C7DC3B9}"/>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282BC2-717C-4A0B-A22A-3BC480137D4A}"/>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AF769E4-510B-4533-A314-C2DAD2DFD73F}"/>
              </a:ext>
            </a:extLst>
          </p:cNvPr>
          <p:cNvGrpSpPr/>
          <p:nvPr/>
        </p:nvGrpSpPr>
        <p:grpSpPr>
          <a:xfrm>
            <a:off x="1193799" y="4125621"/>
            <a:ext cx="358191" cy="339970"/>
            <a:chOff x="851433" y="4082251"/>
            <a:chExt cx="387432" cy="249713"/>
          </a:xfrm>
        </p:grpSpPr>
        <p:cxnSp>
          <p:nvCxnSpPr>
            <p:cNvPr id="27" name="Straight Connector 26">
              <a:extLst>
                <a:ext uri="{FF2B5EF4-FFF2-40B4-BE49-F238E27FC236}">
                  <a16:creationId xmlns:a16="http://schemas.microsoft.com/office/drawing/2014/main" id="{7C91018D-E6C1-41E3-A1B7-C19D2EACAC5D}"/>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A25FBA-5767-47E2-A0A8-C26A99060CB7}"/>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FF7454C4-B814-4084-B06D-B2A772D7DAE3}"/>
              </a:ext>
            </a:extLst>
          </p:cNvPr>
          <p:cNvGrpSpPr/>
          <p:nvPr/>
        </p:nvGrpSpPr>
        <p:grpSpPr>
          <a:xfrm>
            <a:off x="1393274" y="3464441"/>
            <a:ext cx="358191" cy="339970"/>
            <a:chOff x="851433" y="4082251"/>
            <a:chExt cx="387432" cy="249713"/>
          </a:xfrm>
        </p:grpSpPr>
        <p:cxnSp>
          <p:nvCxnSpPr>
            <p:cNvPr id="33" name="Straight Connector 32">
              <a:extLst>
                <a:ext uri="{FF2B5EF4-FFF2-40B4-BE49-F238E27FC236}">
                  <a16:creationId xmlns:a16="http://schemas.microsoft.com/office/drawing/2014/main" id="{278166C7-FDF5-4213-8560-D03B0EF85081}"/>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A6FC3B2-A4D3-44A9-A4BC-92016027C7BF}"/>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D3A4122-8980-48B1-B0C2-A5F6A3DC4A6F}"/>
              </a:ext>
            </a:extLst>
          </p:cNvPr>
          <p:cNvGrpSpPr/>
          <p:nvPr/>
        </p:nvGrpSpPr>
        <p:grpSpPr>
          <a:xfrm>
            <a:off x="11118549" y="3918278"/>
            <a:ext cx="358191" cy="339970"/>
            <a:chOff x="851433" y="4082251"/>
            <a:chExt cx="387432" cy="249713"/>
          </a:xfrm>
        </p:grpSpPr>
        <p:cxnSp>
          <p:nvCxnSpPr>
            <p:cNvPr id="36" name="Straight Connector 35">
              <a:extLst>
                <a:ext uri="{FF2B5EF4-FFF2-40B4-BE49-F238E27FC236}">
                  <a16:creationId xmlns:a16="http://schemas.microsoft.com/office/drawing/2014/main" id="{68CC0C85-F750-4920-A3D0-91B7EA46F10A}"/>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3585F6D-D870-4FB0-8682-AE95D7624109}"/>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9A9B6E7-60C3-4FCC-9875-15C140E7B7DF}"/>
              </a:ext>
            </a:extLst>
          </p:cNvPr>
          <p:cNvGrpSpPr/>
          <p:nvPr/>
        </p:nvGrpSpPr>
        <p:grpSpPr>
          <a:xfrm>
            <a:off x="9624009" y="3401911"/>
            <a:ext cx="358191" cy="339970"/>
            <a:chOff x="851433" y="4082251"/>
            <a:chExt cx="387432" cy="249713"/>
          </a:xfrm>
        </p:grpSpPr>
        <p:cxnSp>
          <p:nvCxnSpPr>
            <p:cNvPr id="39" name="Straight Connector 38">
              <a:extLst>
                <a:ext uri="{FF2B5EF4-FFF2-40B4-BE49-F238E27FC236}">
                  <a16:creationId xmlns:a16="http://schemas.microsoft.com/office/drawing/2014/main" id="{6A64705F-5CD5-4470-BE92-0105011EA105}"/>
                </a:ext>
              </a:extLst>
            </p:cNvPr>
            <p:cNvCxnSpPr>
              <a:cxnSpLocks/>
            </p:cNvCxnSpPr>
            <p:nvPr/>
          </p:nvCxnSpPr>
          <p:spPr>
            <a:xfrm>
              <a:off x="895519" y="4082251"/>
              <a:ext cx="343346"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6D02E46-16AF-439F-A1A7-24F99E0A7C5D}"/>
                </a:ext>
              </a:extLst>
            </p:cNvPr>
            <p:cNvCxnSpPr>
              <a:cxnSpLocks/>
            </p:cNvCxnSpPr>
            <p:nvPr/>
          </p:nvCxnSpPr>
          <p:spPr>
            <a:xfrm flipV="1">
              <a:off x="851433" y="4082251"/>
              <a:ext cx="387432" cy="24971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8" name="Picture Placeholder 14">
            <a:extLst>
              <a:ext uri="{FF2B5EF4-FFF2-40B4-BE49-F238E27FC236}">
                <a16:creationId xmlns:a16="http://schemas.microsoft.com/office/drawing/2014/main" id="{278218A2-49A4-417C-8D9C-3238E8FBF32B}"/>
              </a:ext>
            </a:extLst>
          </p:cNvPr>
          <p:cNvPicPr>
            <a:picLocks noChangeAspect="1"/>
          </p:cNvPicPr>
          <p:nvPr/>
        </p:nvPicPr>
        <p:blipFill rotWithShape="1">
          <a:blip r:embed="rId9"/>
          <a:srcRect l="14393" r="28774"/>
          <a:stretch/>
        </p:blipFill>
        <p:spPr>
          <a:xfrm>
            <a:off x="673465" y="5711808"/>
            <a:ext cx="1078000" cy="948376"/>
          </a:xfrm>
          <a:prstGeom prst="ellipse">
            <a:avLst/>
          </a:prstGeom>
          <a:solidFill>
            <a:schemeClr val="bg2"/>
          </a:solidFill>
        </p:spPr>
      </p:pic>
    </p:spTree>
    <p:extLst>
      <p:ext uri="{BB962C8B-B14F-4D97-AF65-F5344CB8AC3E}">
        <p14:creationId xmlns:p14="http://schemas.microsoft.com/office/powerpoint/2010/main" val="1711523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27</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67094" cy="7122764"/>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10415701" y="30932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1863793" y="327847"/>
            <a:ext cx="871218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cxnSp>
        <p:nvCxnSpPr>
          <p:cNvPr id="12" name="Straight Connector 11">
            <a:extLst>
              <a:ext uri="{FF2B5EF4-FFF2-40B4-BE49-F238E27FC236}">
                <a16:creationId xmlns:a16="http://schemas.microsoft.com/office/drawing/2014/main" id="{C56BC73D-99A9-4183-B051-102D15C13847}"/>
              </a:ext>
            </a:extLst>
          </p:cNvPr>
          <p:cNvCxnSpPr>
            <a:cxnSpLocks/>
          </p:cNvCxnSpPr>
          <p:nvPr/>
        </p:nvCxnSpPr>
        <p:spPr>
          <a:xfrm flipV="1">
            <a:off x="1736777" y="1932071"/>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D51FA351-4755-4023-8DDD-EBDBB867CC24}"/>
              </a:ext>
            </a:extLst>
          </p:cNvPr>
          <p:cNvSpPr/>
          <p:nvPr/>
        </p:nvSpPr>
        <p:spPr>
          <a:xfrm>
            <a:off x="1736777" y="1242624"/>
            <a:ext cx="8839200" cy="646331"/>
          </a:xfrm>
          <a:prstGeom prst="rect">
            <a:avLst/>
          </a:prstGeom>
        </p:spPr>
        <p:txBody>
          <a:bodyPr wrap="square">
            <a:spAutoFit/>
          </a:bodyPr>
          <a:lstStyle/>
          <a:p>
            <a:r>
              <a:rPr lang="en-US" b="1" dirty="0">
                <a:solidFill>
                  <a:schemeClr val="bg1"/>
                </a:solidFill>
              </a:rPr>
              <a:t>Employees should wait to use common areas until they can maintain a safe distance, at least six feet away, from other individuals. </a:t>
            </a:r>
          </a:p>
        </p:txBody>
      </p:sp>
      <p:sp>
        <p:nvSpPr>
          <p:cNvPr id="5" name="Rectangle 4">
            <a:extLst>
              <a:ext uri="{FF2B5EF4-FFF2-40B4-BE49-F238E27FC236}">
                <a16:creationId xmlns:a16="http://schemas.microsoft.com/office/drawing/2014/main" id="{8543596D-1580-4CAC-807B-B39E13E7E430}"/>
              </a:ext>
            </a:extLst>
          </p:cNvPr>
          <p:cNvSpPr/>
          <p:nvPr/>
        </p:nvSpPr>
        <p:spPr>
          <a:xfrm>
            <a:off x="3069771" y="2743342"/>
            <a:ext cx="8707118" cy="923330"/>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ENTERING AND EXITING BUILDINGS </a:t>
            </a:r>
            <a:r>
              <a:rPr lang="en-US" dirty="0">
                <a:solidFill>
                  <a:schemeClr val="bg1"/>
                </a:solidFill>
              </a:rPr>
              <a:t>| When entering or exiting buildings, please be courteous and respectful of others in front, behind, or passing in the opposite direction. Step to the side to offer the appropriate </a:t>
            </a:r>
            <a:r>
              <a:rPr lang="en-US" dirty="0">
                <a:solidFill>
                  <a:schemeClr val="bg1"/>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6-feet of distance</a:t>
            </a:r>
            <a:r>
              <a:rPr lang="en-US" dirty="0">
                <a:solidFill>
                  <a:schemeClr val="bg1"/>
                </a:solidFill>
                <a:latin typeface="Calibri" panose="020F0502020204030204" pitchFamily="34" charset="0"/>
                <a:ea typeface="Calibri" panose="020F0502020204030204" pitchFamily="34" charset="0"/>
              </a:rPr>
              <a:t> </a:t>
            </a:r>
            <a:r>
              <a:rPr lang="en-US" dirty="0">
                <a:solidFill>
                  <a:schemeClr val="bg1"/>
                </a:solidFill>
              </a:rPr>
              <a:t>between individuals. </a:t>
            </a:r>
          </a:p>
        </p:txBody>
      </p:sp>
      <p:pic>
        <p:nvPicPr>
          <p:cNvPr id="14" name="Picture 13">
            <a:extLst>
              <a:ext uri="{FF2B5EF4-FFF2-40B4-BE49-F238E27FC236}">
                <a16:creationId xmlns:a16="http://schemas.microsoft.com/office/drawing/2014/main" id="{350D44CA-AA39-48A0-A5BC-75EB06FBB66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5419"/>
          <a:stretch/>
        </p:blipFill>
        <p:spPr>
          <a:xfrm>
            <a:off x="415111" y="2182451"/>
            <a:ext cx="2388163" cy="2131346"/>
          </a:xfrm>
          <a:prstGeom prst="ellipse">
            <a:avLst/>
          </a:prstGeom>
          <a:ln w="76200">
            <a:solidFill>
              <a:schemeClr val="bg1"/>
            </a:solidFill>
          </a:ln>
          <a:effectLst>
            <a:softEdge rad="112500"/>
          </a:effectLst>
        </p:spPr>
      </p:pic>
      <p:sp>
        <p:nvSpPr>
          <p:cNvPr id="7" name="Rectangle 6">
            <a:extLst>
              <a:ext uri="{FF2B5EF4-FFF2-40B4-BE49-F238E27FC236}">
                <a16:creationId xmlns:a16="http://schemas.microsoft.com/office/drawing/2014/main" id="{53EEDD8E-0EC5-43B9-9924-791825CCB518}"/>
              </a:ext>
            </a:extLst>
          </p:cNvPr>
          <p:cNvSpPr/>
          <p:nvPr/>
        </p:nvSpPr>
        <p:spPr>
          <a:xfrm>
            <a:off x="3267522" y="4762375"/>
            <a:ext cx="8571760" cy="923330"/>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00B050"/>
                </a:solidFill>
              </a:rPr>
              <a:t>USING RESTROOMS </a:t>
            </a:r>
            <a:r>
              <a:rPr lang="en-US" dirty="0">
                <a:solidFill>
                  <a:schemeClr val="bg1"/>
                </a:solidFill>
              </a:rPr>
              <a:t>| Use of restrooms should be limited based on size to ensure at least </a:t>
            </a:r>
            <a:r>
              <a:rPr lang="en-US" dirty="0">
                <a:solidFill>
                  <a:schemeClr val="bg1"/>
                </a:solidFill>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6-feet of distance</a:t>
            </a:r>
            <a:r>
              <a:rPr lang="en-US" dirty="0">
                <a:solidFill>
                  <a:schemeClr val="bg1"/>
                </a:solidFill>
                <a:latin typeface="Calibri" panose="020F0502020204030204" pitchFamily="34" charset="0"/>
                <a:ea typeface="Calibri" panose="020F0502020204030204" pitchFamily="34" charset="0"/>
              </a:rPr>
              <a:t> </a:t>
            </a:r>
            <a:r>
              <a:rPr lang="en-US" dirty="0">
                <a:solidFill>
                  <a:schemeClr val="bg1"/>
                </a:solidFill>
              </a:rPr>
              <a:t>between individuals. </a:t>
            </a:r>
            <a:r>
              <a:rPr lang="en-US" u="sng" dirty="0">
                <a:solidFill>
                  <a:schemeClr val="bg1"/>
                </a:solidFill>
                <a:hlinkClick r:id="rId8">
                  <a:extLst>
                    <a:ext uri="{A12FA001-AC4F-418D-AE19-62706E023703}">
                      <ahyp:hlinkClr xmlns:ahyp="http://schemas.microsoft.com/office/drawing/2018/hyperlinkcolor" val="tx"/>
                    </a:ext>
                  </a:extLst>
                </a:hlinkClick>
              </a:rPr>
              <a:t>Wash your hands</a:t>
            </a:r>
            <a:r>
              <a:rPr lang="en-US" dirty="0">
                <a:solidFill>
                  <a:schemeClr val="bg1"/>
                </a:solidFill>
              </a:rPr>
              <a:t> thoroughly afterward to reduce the potential transmission of the virus. </a:t>
            </a:r>
          </a:p>
        </p:txBody>
      </p:sp>
      <p:pic>
        <p:nvPicPr>
          <p:cNvPr id="18" name="Picture 17">
            <a:extLst>
              <a:ext uri="{FF2B5EF4-FFF2-40B4-BE49-F238E27FC236}">
                <a16:creationId xmlns:a16="http://schemas.microsoft.com/office/drawing/2014/main" id="{7F6A0984-DAFA-4CA7-86BE-F9997ECDD9B9}"/>
              </a:ext>
            </a:extLst>
          </p:cNvPr>
          <p:cNvPicPr/>
          <p:nvPr/>
        </p:nvPicPr>
        <p:blipFill rotWithShape="1">
          <a:blip r:embed="rId9"/>
          <a:srcRect l="13690" t="20476" r="61586" b="18404"/>
          <a:stretch/>
        </p:blipFill>
        <p:spPr bwMode="auto">
          <a:xfrm>
            <a:off x="533844" y="4564176"/>
            <a:ext cx="2405867" cy="2208764"/>
          </a:xfrm>
          <a:prstGeom prst="ellipse">
            <a:avLst/>
          </a:prstGeom>
          <a:ln w="76200">
            <a:solidFill>
              <a:schemeClr val="bg1"/>
            </a:solid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6828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1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childTnLst>
                                </p:cTn>
                              </p:par>
                            </p:childTnLst>
                          </p:cTn>
                        </p:par>
                        <p:par>
                          <p:cTn id="12" fill="hold">
                            <p:stCondLst>
                              <p:cond delay="2500"/>
                            </p:stCondLst>
                            <p:childTnLst>
                              <p:par>
                                <p:cTn id="13" presetID="10"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28</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2" name="Rectangle 1">
            <a:extLst>
              <a:ext uri="{FF2B5EF4-FFF2-40B4-BE49-F238E27FC236}">
                <a16:creationId xmlns:a16="http://schemas.microsoft.com/office/drawing/2014/main" id="{F4A519AD-B418-49BC-A97A-E38331741A67}"/>
              </a:ext>
            </a:extLst>
          </p:cNvPr>
          <p:cNvSpPr/>
          <p:nvPr/>
        </p:nvSpPr>
        <p:spPr>
          <a:xfrm>
            <a:off x="1626369" y="2926781"/>
            <a:ext cx="3984153" cy="1723549"/>
          </a:xfrm>
          <a:prstGeom prst="rect">
            <a:avLst/>
          </a:prstGeom>
        </p:spPr>
        <p:txBody>
          <a:bodyPr wrap="square">
            <a:spAutoFit/>
          </a:bodyPr>
          <a:lstStyle/>
          <a:p>
            <a:pPr>
              <a:spcBef>
                <a:spcPts val="600"/>
              </a:spcBef>
              <a:spcAft>
                <a:spcPts val="600"/>
              </a:spcAft>
            </a:pPr>
            <a:r>
              <a:rPr lang="en-US" sz="2400" b="1" cap="all" dirty="0">
                <a:solidFill>
                  <a:schemeClr val="bg1"/>
                </a:solidFill>
              </a:rPr>
              <a:t>PATRICIA CLARK </a:t>
            </a:r>
          </a:p>
          <a:p>
            <a:pPr>
              <a:spcBef>
                <a:spcPts val="600"/>
              </a:spcBef>
              <a:spcAft>
                <a:spcPts val="600"/>
              </a:spcAft>
            </a:pPr>
            <a:r>
              <a:rPr lang="en-US" sz="2400" dirty="0">
                <a:solidFill>
                  <a:schemeClr val="bg1"/>
                </a:solidFill>
              </a:rPr>
              <a:t>Safety/Security | Building - 5</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pclark</a:t>
            </a:r>
            <a:r>
              <a:rPr lang="en-US" sz="2400" u="sng" dirty="0">
                <a:solidFill>
                  <a:schemeClr val="bg1"/>
                </a:solidFill>
                <a:hlinkClick r:id="rId5">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272-3505</a:t>
            </a:r>
          </a:p>
        </p:txBody>
      </p:sp>
      <p:sp>
        <p:nvSpPr>
          <p:cNvPr id="10" name="Rectangle 9">
            <a:extLst>
              <a:ext uri="{FF2B5EF4-FFF2-40B4-BE49-F238E27FC236}">
                <a16:creationId xmlns:a16="http://schemas.microsoft.com/office/drawing/2014/main" id="{0F97D8DA-3C5F-4208-9215-3CBB4A76F2E1}"/>
              </a:ext>
            </a:extLst>
          </p:cNvPr>
          <p:cNvSpPr/>
          <p:nvPr/>
        </p:nvSpPr>
        <p:spPr>
          <a:xfrm>
            <a:off x="6096000" y="2884793"/>
            <a:ext cx="4369569" cy="1723549"/>
          </a:xfrm>
          <a:prstGeom prst="rect">
            <a:avLst/>
          </a:prstGeom>
        </p:spPr>
        <p:txBody>
          <a:bodyPr wrap="square">
            <a:spAutoFit/>
          </a:bodyPr>
          <a:lstStyle/>
          <a:p>
            <a:pPr>
              <a:spcBef>
                <a:spcPts val="600"/>
              </a:spcBef>
              <a:spcAft>
                <a:spcPts val="600"/>
              </a:spcAft>
            </a:pPr>
            <a:r>
              <a:rPr lang="en-US" sz="2400" b="1" cap="all" dirty="0">
                <a:solidFill>
                  <a:schemeClr val="bg1"/>
                </a:solidFill>
              </a:rPr>
              <a:t>SALLY CARR </a:t>
            </a:r>
          </a:p>
          <a:p>
            <a:pPr>
              <a:spcBef>
                <a:spcPts val="600"/>
              </a:spcBef>
              <a:spcAft>
                <a:spcPts val="600"/>
              </a:spcAft>
            </a:pPr>
            <a:r>
              <a:rPr lang="en-US" sz="2400" dirty="0">
                <a:solidFill>
                  <a:schemeClr val="bg1"/>
                </a:solidFill>
              </a:rPr>
              <a:t>Human Resources | Building - 2</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scarr</a:t>
            </a:r>
            <a:r>
              <a:rPr lang="en-US" sz="2400" u="sng" dirty="0">
                <a:solidFill>
                  <a:schemeClr val="bg1"/>
                </a:solidFill>
                <a:hlinkClick r:id="rId6">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272-3537</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1569974" y="1975482"/>
            <a:ext cx="8839201" cy="646331"/>
          </a:xfrm>
          <a:prstGeom prst="rect">
            <a:avLst/>
          </a:prstGeom>
        </p:spPr>
        <p:txBody>
          <a:bodyPr wrap="square">
            <a:spAutoFit/>
          </a:bodyPr>
          <a:lstStyle/>
          <a:p>
            <a:pPr algn="ctr"/>
            <a:r>
              <a:rPr lang="en-US" sz="3600" b="1" dirty="0">
                <a:solidFill>
                  <a:schemeClr val="bg1"/>
                </a:solidFill>
              </a:rPr>
              <a:t>Contact Information</a:t>
            </a:r>
          </a:p>
        </p:txBody>
      </p:sp>
      <p:cxnSp>
        <p:nvCxnSpPr>
          <p:cNvPr id="12" name="Straight Connector 11">
            <a:extLst>
              <a:ext uri="{FF2B5EF4-FFF2-40B4-BE49-F238E27FC236}">
                <a16:creationId xmlns:a16="http://schemas.microsoft.com/office/drawing/2014/main" id="{6171E594-F749-44BF-9A5D-A225445BADE0}"/>
              </a:ext>
            </a:extLst>
          </p:cNvPr>
          <p:cNvCxnSpPr>
            <a:cxnSpLocks/>
          </p:cNvCxnSpPr>
          <p:nvPr/>
        </p:nvCxnSpPr>
        <p:spPr>
          <a:xfrm flipV="1">
            <a:off x="1626369" y="26959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BABCC8D-F0F5-4399-8A1C-06ABDCEB8FE7}"/>
              </a:ext>
            </a:extLst>
          </p:cNvPr>
          <p:cNvCxnSpPr>
            <a:cxnSpLocks/>
          </p:cNvCxnSpPr>
          <p:nvPr/>
        </p:nvCxnSpPr>
        <p:spPr>
          <a:xfrm>
            <a:off x="5733352" y="2971384"/>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8" name="Title 1">
            <a:extLst>
              <a:ext uri="{FF2B5EF4-FFF2-40B4-BE49-F238E27FC236}">
                <a16:creationId xmlns:a16="http://schemas.microsoft.com/office/drawing/2014/main" id="{0A8AF73C-BA6C-45CE-B993-5F33540667F7}"/>
              </a:ext>
            </a:extLst>
          </p:cNvPr>
          <p:cNvSpPr txBox="1">
            <a:spLocks/>
          </p:cNvSpPr>
          <p:nvPr/>
        </p:nvSpPr>
        <p:spPr>
          <a:xfrm>
            <a:off x="1863793" y="327847"/>
            <a:ext cx="871218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Social Distancing at Work</a:t>
            </a:r>
          </a:p>
        </p:txBody>
      </p:sp>
    </p:spTree>
    <p:extLst>
      <p:ext uri="{BB962C8B-B14F-4D97-AF65-F5344CB8AC3E}">
        <p14:creationId xmlns:p14="http://schemas.microsoft.com/office/powerpoint/2010/main" val="3890710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29</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261456" y="325724"/>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434722" y="5156352"/>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85263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Employee Resources</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44129" y="4316721"/>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6058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376383" y="225451"/>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376383" y="509162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79127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Moving Forward with COVID-19</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84769" y="4442918"/>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2586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30</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12453" y="0"/>
            <a:ext cx="12167094" cy="6872067"/>
          </a:xfrm>
          <a:prstGeom prst="rect">
            <a:avLst/>
          </a:prstGeom>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2247788" y="252413"/>
            <a:ext cx="8839200"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Employee Resources </a:t>
            </a:r>
          </a:p>
        </p:txBody>
      </p:sp>
      <p:sp>
        <p:nvSpPr>
          <p:cNvPr id="2" name="Rectangle 1"/>
          <p:cNvSpPr/>
          <p:nvPr/>
        </p:nvSpPr>
        <p:spPr>
          <a:xfrm>
            <a:off x="993227" y="1668949"/>
            <a:ext cx="10785051" cy="4216539"/>
          </a:xfrm>
          <a:prstGeom prst="rect">
            <a:avLst/>
          </a:prstGeom>
        </p:spPr>
        <p:txBody>
          <a:bodyPr wrap="square">
            <a:spAutoFit/>
          </a:bodyPr>
          <a:lstStyle/>
          <a:p>
            <a:r>
              <a:rPr lang="en-US" sz="2000" b="1" dirty="0">
                <a:solidFill>
                  <a:schemeClr val="bg1"/>
                </a:solidFill>
              </a:rPr>
              <a:t>EMPLOYEE ASSISTANCE PROGRAM</a:t>
            </a:r>
            <a:endParaRPr lang="en-US" sz="800" b="1" dirty="0">
              <a:solidFill>
                <a:schemeClr val="bg1"/>
              </a:solidFill>
            </a:endParaRPr>
          </a:p>
          <a:p>
            <a:r>
              <a:rPr lang="en-US" sz="800" b="1" dirty="0">
                <a:solidFill>
                  <a:schemeClr val="bg1"/>
                </a:solidFill>
              </a:rPr>
              <a:t> </a:t>
            </a:r>
          </a:p>
          <a:p>
            <a:r>
              <a:rPr lang="en-US" sz="2000" dirty="0">
                <a:solidFill>
                  <a:schemeClr val="bg1"/>
                </a:solidFill>
              </a:rPr>
              <a:t>This </a:t>
            </a:r>
            <a:r>
              <a:rPr lang="en-US" sz="2000" dirty="0">
                <a:solidFill>
                  <a:srgbClr val="FFFF00"/>
                </a:solidFill>
                <a:hlinkClick r:id="rId4">
                  <a:extLst>
                    <a:ext uri="{A12FA001-AC4F-418D-AE19-62706E023703}">
                      <ahyp:hlinkClr xmlns:ahyp="http://schemas.microsoft.com/office/drawing/2018/hyperlinkcolor" val="tx"/>
                    </a:ext>
                  </a:extLst>
                </a:hlinkClick>
              </a:rPr>
              <a:t>Employee Assistance Program (EAP</a:t>
            </a:r>
            <a:r>
              <a:rPr lang="en-US" sz="2000" dirty="0">
                <a:solidFill>
                  <a:schemeClr val="bg1"/>
                </a:solidFill>
              </a:rPr>
              <a:t>) offers services for personal issues, planning for life events, or simply managing day-to-day tasks that may affect your work life, health, and family. McLaughlin Young Group  provides confidential services at no cost to you as an RCC employee and your immediate family. Your McLaughlin Young  Group program offers someone to talk to and resources to consult whenever and wherever you need them. For more information, please visit </a:t>
            </a:r>
            <a:r>
              <a:rPr lang="en-US" sz="2000" dirty="0">
                <a:solidFill>
                  <a:srgbClr val="FFFF00"/>
                </a:solidFill>
                <a:hlinkClick r:id="rId4">
                  <a:extLst>
                    <a:ext uri="{A12FA001-AC4F-418D-AE19-62706E023703}">
                      <ahyp:hlinkClr xmlns:ahyp="http://schemas.microsoft.com/office/drawing/2018/hyperlinkcolor" val="tx"/>
                    </a:ext>
                  </a:extLst>
                </a:hlinkClick>
              </a:rPr>
              <a:t>mygroup.com/portal/employee</a:t>
            </a:r>
            <a:endParaRPr lang="en-US" sz="2000" dirty="0">
              <a:solidFill>
                <a:srgbClr val="FFFF00"/>
              </a:solidFill>
            </a:endParaRPr>
          </a:p>
          <a:p>
            <a:r>
              <a:rPr lang="en-US" sz="2000" dirty="0">
                <a:solidFill>
                  <a:schemeClr val="bg1"/>
                </a:solidFill>
              </a:rPr>
              <a:t> </a:t>
            </a:r>
            <a:endParaRPr lang="en-US" sz="2000" b="1" dirty="0">
              <a:solidFill>
                <a:schemeClr val="bg1"/>
              </a:solidFill>
            </a:endParaRPr>
          </a:p>
          <a:p>
            <a:r>
              <a:rPr lang="en-US" sz="2000" b="1" dirty="0">
                <a:solidFill>
                  <a:schemeClr val="bg1"/>
                </a:solidFill>
              </a:rPr>
              <a:t>WORK &amp; LEAVE PROVISIONS </a:t>
            </a:r>
          </a:p>
          <a:p>
            <a:r>
              <a:rPr lang="en-US" sz="2000" dirty="0">
                <a:solidFill>
                  <a:schemeClr val="bg1"/>
                </a:solidFill>
              </a:rPr>
              <a:t>Guidance and information on work and leave provisions offered by the Department of Labor can be found at </a:t>
            </a:r>
            <a:r>
              <a:rPr lang="en-US" sz="2000" dirty="0">
                <a:solidFill>
                  <a:srgbClr val="FFFF00"/>
                </a:solidFill>
                <a:hlinkClick r:id="rId5">
                  <a:extLst>
                    <a:ext uri="{A12FA001-AC4F-418D-AE19-62706E023703}">
                      <ahyp:hlinkClr xmlns:ahyp="http://schemas.microsoft.com/office/drawing/2018/hyperlinkcolor" val="tx"/>
                    </a:ext>
                  </a:extLst>
                </a:hlinkClick>
              </a:rPr>
              <a:t>https://www.dol.gov/agencies/whd/pandemic/ffcra-employer-paid-leave</a:t>
            </a:r>
            <a:endParaRPr lang="en-US" sz="2000" dirty="0">
              <a:solidFill>
                <a:srgbClr val="FFFF00"/>
              </a:solidFill>
            </a:endParaRPr>
          </a:p>
          <a:p>
            <a:r>
              <a:rPr lang="en-US" sz="2000" dirty="0">
                <a:solidFill>
                  <a:schemeClr val="bg1"/>
                </a:solidFill>
              </a:rPr>
              <a:t> </a:t>
            </a:r>
            <a:endParaRPr lang="en-US" sz="2000" b="1" dirty="0">
              <a:solidFill>
                <a:schemeClr val="bg1"/>
              </a:solidFill>
            </a:endParaRPr>
          </a:p>
          <a:p>
            <a:r>
              <a:rPr lang="en-US" sz="2000" b="1" dirty="0">
                <a:solidFill>
                  <a:schemeClr val="bg1"/>
                </a:solidFill>
              </a:rPr>
              <a:t>RESOURCE LINKS AND INFORMATION </a:t>
            </a:r>
          </a:p>
          <a:p>
            <a:r>
              <a:rPr lang="en-US" sz="2000" dirty="0">
                <a:solidFill>
                  <a:schemeClr val="bg1"/>
                </a:solidFill>
              </a:rPr>
              <a:t>RCC has established a COVID-19 response web section at </a:t>
            </a:r>
            <a:r>
              <a:rPr lang="en-US" sz="2000" dirty="0">
                <a:solidFill>
                  <a:srgbClr val="FFFF00"/>
                </a:solidFill>
                <a:hlinkClick r:id="rId6">
                  <a:extLst>
                    <a:ext uri="{A12FA001-AC4F-418D-AE19-62706E023703}">
                      <ahyp:hlinkClr xmlns:ahyp="http://schemas.microsoft.com/office/drawing/2018/hyperlinkcolor" val="tx"/>
                    </a:ext>
                  </a:extLst>
                </a:hlinkClick>
              </a:rPr>
              <a:t>https://www.robeson.edu/coronavirus-info/</a:t>
            </a:r>
            <a:endParaRPr lang="en-US" sz="2000" dirty="0">
              <a:solidFill>
                <a:srgbClr val="FFFF00"/>
              </a:solidFill>
            </a:endParaRPr>
          </a:p>
        </p:txBody>
      </p:sp>
      <p:cxnSp>
        <p:nvCxnSpPr>
          <p:cNvPr id="9" name="Straight Connector 8">
            <a:extLst>
              <a:ext uri="{FF2B5EF4-FFF2-40B4-BE49-F238E27FC236}">
                <a16:creationId xmlns:a16="http://schemas.microsoft.com/office/drawing/2014/main" id="{0EC43DBB-EC9E-4697-B2B4-1C43098B8A47}"/>
              </a:ext>
            </a:extLst>
          </p:cNvPr>
          <p:cNvCxnSpPr>
            <a:cxnSpLocks/>
          </p:cNvCxnSpPr>
          <p:nvPr/>
        </p:nvCxnSpPr>
        <p:spPr>
          <a:xfrm flipV="1">
            <a:off x="2247787" y="1258145"/>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2" name="Picture Placeholder 14">
            <a:extLst>
              <a:ext uri="{FF2B5EF4-FFF2-40B4-BE49-F238E27FC236}">
                <a16:creationId xmlns:a16="http://schemas.microsoft.com/office/drawing/2014/main" id="{BD72D932-8488-4A5B-8F28-95D15EE5B435}"/>
              </a:ext>
            </a:extLst>
          </p:cNvPr>
          <p:cNvPicPr>
            <a:picLocks noChangeAspect="1"/>
          </p:cNvPicPr>
          <p:nvPr/>
        </p:nvPicPr>
        <p:blipFill rotWithShape="1">
          <a:blip r:embed="rId7"/>
          <a:srcRect l="14393" r="28774"/>
          <a:stretch/>
        </p:blipFill>
        <p:spPr>
          <a:xfrm>
            <a:off x="464932" y="-33712"/>
            <a:ext cx="1563986" cy="1375924"/>
          </a:xfrm>
          <a:prstGeom prst="ellipse">
            <a:avLst/>
          </a:prstGeom>
          <a:solidFill>
            <a:schemeClr val="bg2"/>
          </a:solidFill>
        </p:spPr>
      </p:pic>
    </p:spTree>
    <p:extLst>
      <p:ext uri="{BB962C8B-B14F-4D97-AF65-F5344CB8AC3E}">
        <p14:creationId xmlns:p14="http://schemas.microsoft.com/office/powerpoint/2010/main" val="1823338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31</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0" y="-7034"/>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376383" y="225451"/>
            <a:ext cx="1205233" cy="1060309"/>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1966790" y="643715"/>
            <a:ext cx="9588044" cy="53939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Federal Emergency Leave Provisions</a:t>
            </a:r>
          </a:p>
        </p:txBody>
      </p:sp>
      <p:sp>
        <p:nvSpPr>
          <p:cNvPr id="2" name="Rectangle 1">
            <a:extLst>
              <a:ext uri="{FF2B5EF4-FFF2-40B4-BE49-F238E27FC236}">
                <a16:creationId xmlns:a16="http://schemas.microsoft.com/office/drawing/2014/main" id="{EFAF36EE-355D-4849-982A-D0D1AA01CD76}"/>
              </a:ext>
            </a:extLst>
          </p:cNvPr>
          <p:cNvSpPr/>
          <p:nvPr/>
        </p:nvSpPr>
        <p:spPr>
          <a:xfrm>
            <a:off x="992777" y="1620217"/>
            <a:ext cx="10985863" cy="1938992"/>
          </a:xfrm>
          <a:prstGeom prst="rect">
            <a:avLst/>
          </a:prstGeom>
        </p:spPr>
        <p:txBody>
          <a:bodyPr wrap="square">
            <a:spAutoFit/>
          </a:bodyPr>
          <a:lstStyle/>
          <a:p>
            <a:r>
              <a:rPr lang="en-US" sz="2000" dirty="0">
                <a:solidFill>
                  <a:schemeClr val="bg1"/>
                </a:solidFill>
                <a:effectLst>
                  <a:outerShdw blurRad="38100" dist="38100" dir="2700000" algn="tl">
                    <a:srgbClr val="000000">
                      <a:alpha val="43137"/>
                    </a:srgbClr>
                  </a:outerShdw>
                </a:effectLst>
              </a:rPr>
              <a:t>The </a:t>
            </a:r>
            <a:r>
              <a:rPr lang="en-US" sz="2000" b="1" dirty="0">
                <a:solidFill>
                  <a:schemeClr val="bg1"/>
                </a:solidFill>
                <a:effectLst>
                  <a:outerShdw blurRad="38100" dist="38100" dir="2700000" algn="tl">
                    <a:srgbClr val="000000">
                      <a:alpha val="43137"/>
                    </a:srgbClr>
                  </a:outerShdw>
                </a:effectLst>
              </a:rPr>
              <a:t>Families First Coronavirus Response Act (FFCRA or Act) </a:t>
            </a:r>
            <a:r>
              <a:rPr lang="en-US" sz="2000" dirty="0">
                <a:solidFill>
                  <a:schemeClr val="bg1"/>
                </a:solidFill>
              </a:rPr>
              <a:t>requires certain employers to provide their employees with paid sick leave and expanded family and medical leave for specified reasons related to COVID-19.</a:t>
            </a:r>
          </a:p>
          <a:p>
            <a:endParaRPr lang="en-US" sz="2000" dirty="0">
              <a:solidFill>
                <a:schemeClr val="bg1"/>
              </a:solidFill>
            </a:endParaRPr>
          </a:p>
          <a:p>
            <a:r>
              <a:rPr lang="en-US" sz="2000" dirty="0">
                <a:solidFill>
                  <a:schemeClr val="bg1"/>
                </a:solidFill>
              </a:rPr>
              <a:t>These provisions will apply from April 1, 2020, through December 31, 2020. Please click the link below for more information.</a:t>
            </a:r>
          </a:p>
        </p:txBody>
      </p:sp>
      <p:sp>
        <p:nvSpPr>
          <p:cNvPr id="12" name="TextBox 11">
            <a:extLst>
              <a:ext uri="{FF2B5EF4-FFF2-40B4-BE49-F238E27FC236}">
                <a16:creationId xmlns:a16="http://schemas.microsoft.com/office/drawing/2014/main" id="{AE0C8B2C-A208-45BB-84F1-54AD1730CEA1}"/>
              </a:ext>
            </a:extLst>
          </p:cNvPr>
          <p:cNvSpPr txBox="1"/>
          <p:nvPr/>
        </p:nvSpPr>
        <p:spPr>
          <a:xfrm>
            <a:off x="3307080" y="5504906"/>
            <a:ext cx="6675120" cy="707886"/>
          </a:xfrm>
          <a:prstGeom prst="rect">
            <a:avLst/>
          </a:prstGeom>
          <a:noFill/>
        </p:spPr>
        <p:txBody>
          <a:bodyPr wrap="square" rtlCol="0">
            <a:spAutoFit/>
          </a:bodyPr>
          <a:lstStyle/>
          <a:p>
            <a:r>
              <a:rPr lang="en-US" sz="2000" dirty="0">
                <a:solidFill>
                  <a:schemeClr val="bg1"/>
                </a:solidFill>
              </a:rPr>
              <a:t>If one of these leave provisions apply to you, please contact Human Resources at 910-272-3537 or scarr@robeson.edu.</a:t>
            </a:r>
          </a:p>
        </p:txBody>
      </p:sp>
      <p:sp>
        <p:nvSpPr>
          <p:cNvPr id="14" name="Rectangle 13">
            <a:extLst>
              <a:ext uri="{FF2B5EF4-FFF2-40B4-BE49-F238E27FC236}">
                <a16:creationId xmlns:a16="http://schemas.microsoft.com/office/drawing/2014/main" id="{F4C53756-3BA0-48D8-B5DF-399CCF35ACD2}"/>
              </a:ext>
            </a:extLst>
          </p:cNvPr>
          <p:cNvSpPr/>
          <p:nvPr/>
        </p:nvSpPr>
        <p:spPr>
          <a:xfrm>
            <a:off x="1158375" y="3708999"/>
            <a:ext cx="9984905" cy="892552"/>
          </a:xfrm>
          <a:prstGeom prst="rect">
            <a:avLst/>
          </a:prstGeom>
        </p:spPr>
        <p:txBody>
          <a:bodyPr wrap="square">
            <a:spAutoFit/>
          </a:bodyPr>
          <a:lstStyle/>
          <a:p>
            <a:pPr algn="ctr"/>
            <a:r>
              <a:rPr lang="en-US" sz="2800" b="1" dirty="0">
                <a:solidFill>
                  <a:schemeClr val="bg1"/>
                </a:solidFill>
              </a:rPr>
              <a:t>For More Information</a:t>
            </a:r>
            <a:endParaRPr lang="en-US" sz="2800" dirty="0">
              <a:solidFill>
                <a:schemeClr val="bg1"/>
              </a:solidFill>
            </a:endParaRPr>
          </a:p>
          <a:p>
            <a:pPr algn="ctr"/>
            <a:r>
              <a:rPr lang="en-US" sz="2400" dirty="0">
                <a:solidFill>
                  <a:srgbClr val="FFFF00"/>
                </a:solidFill>
                <a:hlinkClick r:id="rId4">
                  <a:extLst>
                    <a:ext uri="{A12FA001-AC4F-418D-AE19-62706E023703}">
                      <ahyp:hlinkClr xmlns:ahyp="http://schemas.microsoft.com/office/drawing/2018/hyperlinkcolor" val="tx"/>
                    </a:ext>
                  </a:extLst>
                </a:hlinkClick>
              </a:rPr>
              <a:t>Families First Coronavirus Response Act | Questions and Answers</a:t>
            </a:r>
            <a:endParaRPr lang="en-US" sz="2400" i="0" dirty="0">
              <a:solidFill>
                <a:srgbClr val="FFFF00"/>
              </a:solidFill>
              <a:effectLst/>
            </a:endParaRPr>
          </a:p>
        </p:txBody>
      </p:sp>
      <p:pic>
        <p:nvPicPr>
          <p:cNvPr id="7" name="Picture 6">
            <a:hlinkClick r:id="rId4"/>
            <a:extLst>
              <a:ext uri="{FF2B5EF4-FFF2-40B4-BE49-F238E27FC236}">
                <a16:creationId xmlns:a16="http://schemas.microsoft.com/office/drawing/2014/main" id="{F0D3CAA1-7490-4553-8C20-F8E423652DC2}"/>
              </a:ext>
            </a:extLst>
          </p:cNvPr>
          <p:cNvPicPr>
            <a:picLocks noChangeAspect="1"/>
          </p:cNvPicPr>
          <p:nvPr/>
        </p:nvPicPr>
        <p:blipFill rotWithShape="1">
          <a:blip r:embed="rId5"/>
          <a:srcRect b="3395"/>
          <a:stretch/>
        </p:blipFill>
        <p:spPr>
          <a:xfrm>
            <a:off x="4471987" y="4601551"/>
            <a:ext cx="3248025" cy="892553"/>
          </a:xfrm>
          <a:prstGeom prst="rect">
            <a:avLst/>
          </a:prstGeom>
        </p:spPr>
      </p:pic>
    </p:spTree>
    <p:extLst>
      <p:ext uri="{BB962C8B-B14F-4D97-AF65-F5344CB8AC3E}">
        <p14:creationId xmlns:p14="http://schemas.microsoft.com/office/powerpoint/2010/main" val="211093868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32</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4"/>
          <a:srcRect l="14393" r="28774"/>
          <a:stretch/>
        </p:blipFill>
        <p:spPr>
          <a:xfrm>
            <a:off x="382191" y="199705"/>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382191" y="517349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1946177" y="510507"/>
            <a:ext cx="9863632"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NC Community College System Resources </a:t>
            </a:r>
          </a:p>
        </p:txBody>
      </p:sp>
      <p:pic>
        <p:nvPicPr>
          <p:cNvPr id="16" name="Picture 15">
            <a:hlinkClick r:id="rId5"/>
            <a:extLst>
              <a:ext uri="{FF2B5EF4-FFF2-40B4-BE49-F238E27FC236}">
                <a16:creationId xmlns:a16="http://schemas.microsoft.com/office/drawing/2014/main" id="{B2B24F67-B3E6-44F0-90DD-F87205D9D415}"/>
              </a:ext>
            </a:extLst>
          </p:cNvPr>
          <p:cNvPicPr>
            <a:picLocks noChangeAspect="1"/>
          </p:cNvPicPr>
          <p:nvPr/>
        </p:nvPicPr>
        <p:blipFill rotWithShape="1">
          <a:blip r:embed="rId6"/>
          <a:srcRect r="32981" b="5890"/>
          <a:stretch/>
        </p:blipFill>
        <p:spPr>
          <a:xfrm>
            <a:off x="971678" y="2101245"/>
            <a:ext cx="3824911" cy="2546636"/>
          </a:xfrm>
          <a:prstGeom prst="rect">
            <a:avLst/>
          </a:prstGeom>
        </p:spPr>
      </p:pic>
      <p:sp>
        <p:nvSpPr>
          <p:cNvPr id="17" name="Rectangle 16">
            <a:extLst>
              <a:ext uri="{FF2B5EF4-FFF2-40B4-BE49-F238E27FC236}">
                <a16:creationId xmlns:a16="http://schemas.microsoft.com/office/drawing/2014/main" id="{0C578C5F-58FF-4BBC-865A-5AA7EA54571D}"/>
              </a:ext>
            </a:extLst>
          </p:cNvPr>
          <p:cNvSpPr/>
          <p:nvPr/>
        </p:nvSpPr>
        <p:spPr>
          <a:xfrm>
            <a:off x="4997088" y="1792921"/>
            <a:ext cx="6961077" cy="4278094"/>
          </a:xfrm>
          <a:prstGeom prst="rect">
            <a:avLst/>
          </a:prstGeom>
        </p:spPr>
        <p:txBody>
          <a:bodyPr wrap="square">
            <a:spAutoFit/>
          </a:bodyPr>
          <a:lstStyle/>
          <a:p>
            <a:r>
              <a:rPr lang="en-US" dirty="0">
                <a:solidFill>
                  <a:schemeClr val="bg1"/>
                </a:solidFill>
              </a:rPr>
              <a:t>The 58 colleges of the NC Community College System continue their mission to provide high-quality, accessible educational opportunities for hundreds of thousands of people across the state. </a:t>
            </a:r>
          </a:p>
          <a:p>
            <a:endParaRPr lang="en-US" sz="1000" dirty="0">
              <a:solidFill>
                <a:schemeClr val="bg1"/>
              </a:solidFill>
            </a:endParaRPr>
          </a:p>
          <a:p>
            <a:r>
              <a:rPr lang="en-US" dirty="0">
                <a:solidFill>
                  <a:schemeClr val="bg1"/>
                </a:solidFill>
              </a:rPr>
              <a:t>During the COVID-19 pandemic, the colleges have transitioned to online and alternate delivery of education for the near future. Face-to-face instruction has been paused for all classes except certain public safety and public health programs that are critical to North Carolina's current emergency needs.</a:t>
            </a:r>
          </a:p>
          <a:p>
            <a:endParaRPr lang="en-US" sz="1000" dirty="0">
              <a:solidFill>
                <a:schemeClr val="bg1"/>
              </a:solidFill>
            </a:endParaRPr>
          </a:p>
          <a:p>
            <a:r>
              <a:rPr lang="en-US" dirty="0">
                <a:solidFill>
                  <a:schemeClr val="bg1"/>
                </a:solidFill>
              </a:rPr>
              <a:t>Here, you will find the latest information about the colleges' response to COVID-19, as well as answers to frequently asked questions for faculty, students and colleges. Students will find resources for online learning, free internet services and other support.</a:t>
            </a:r>
          </a:p>
          <a:p>
            <a:pPr algn="ctr"/>
            <a:endParaRPr lang="en-US" b="0" i="0" dirty="0">
              <a:solidFill>
                <a:schemeClr val="bg1"/>
              </a:solidFill>
              <a:effectLst/>
            </a:endParaRPr>
          </a:p>
          <a:p>
            <a:pPr algn="ctr"/>
            <a:r>
              <a:rPr lang="en-US" dirty="0">
                <a:solidFill>
                  <a:schemeClr val="bg1"/>
                </a:solidFill>
                <a:hlinkClick r:id="rId5">
                  <a:extLst>
                    <a:ext uri="{A12FA001-AC4F-418D-AE19-62706E023703}">
                      <ahyp:hlinkClr xmlns:ahyp="http://schemas.microsoft.com/office/drawing/2018/hyperlinkcolor" val="tx"/>
                    </a:ext>
                  </a:extLst>
                </a:hlinkClick>
              </a:rPr>
              <a:t>https://</a:t>
            </a:r>
            <a:r>
              <a:rPr lang="en-US" dirty="0" err="1">
                <a:solidFill>
                  <a:schemeClr val="bg1"/>
                </a:solidFill>
                <a:hlinkClick r:id="rId5">
                  <a:extLst>
                    <a:ext uri="{A12FA001-AC4F-418D-AE19-62706E023703}">
                      <ahyp:hlinkClr xmlns:ahyp="http://schemas.microsoft.com/office/drawing/2018/hyperlinkcolor" val="tx"/>
                    </a:ext>
                  </a:extLst>
                </a:hlinkClick>
              </a:rPr>
              <a:t>www.nccommunitycolleges.edu</a:t>
            </a:r>
            <a:r>
              <a:rPr lang="en-US" dirty="0">
                <a:solidFill>
                  <a:schemeClr val="bg1"/>
                </a:solidFill>
                <a:hlinkClick r:id="rId5">
                  <a:extLst>
                    <a:ext uri="{A12FA001-AC4F-418D-AE19-62706E023703}">
                      <ahyp:hlinkClr xmlns:ahyp="http://schemas.microsoft.com/office/drawing/2018/hyperlinkcolor" val="tx"/>
                    </a:ext>
                  </a:extLst>
                </a:hlinkClick>
              </a:rPr>
              <a:t>/</a:t>
            </a:r>
            <a:r>
              <a:rPr lang="en-US" dirty="0" err="1">
                <a:solidFill>
                  <a:schemeClr val="bg1"/>
                </a:solidFill>
                <a:hlinkClick r:id="rId5">
                  <a:extLst>
                    <a:ext uri="{A12FA001-AC4F-418D-AE19-62706E023703}">
                      <ahyp:hlinkClr xmlns:ahyp="http://schemas.microsoft.com/office/drawing/2018/hyperlinkcolor" val="tx"/>
                    </a:ext>
                  </a:extLst>
                </a:hlinkClick>
              </a:rPr>
              <a:t>covid</a:t>
            </a:r>
            <a:r>
              <a:rPr lang="en-US" dirty="0">
                <a:solidFill>
                  <a:schemeClr val="bg1"/>
                </a:solidFill>
                <a:hlinkClick r:id="rId5">
                  <a:extLst>
                    <a:ext uri="{A12FA001-AC4F-418D-AE19-62706E023703}">
                      <ahyp:hlinkClr xmlns:ahyp="http://schemas.microsoft.com/office/drawing/2018/hyperlinkcolor" val="tx"/>
                    </a:ext>
                  </a:extLst>
                </a:hlinkClick>
              </a:rPr>
              <a:t>-19-response</a:t>
            </a:r>
            <a:endParaRPr lang="en-US" b="0" i="0" dirty="0">
              <a:solidFill>
                <a:schemeClr val="bg1"/>
              </a:solidFill>
              <a:effectLst/>
            </a:endParaRPr>
          </a:p>
        </p:txBody>
      </p:sp>
    </p:spTree>
    <p:extLst>
      <p:ext uri="{BB962C8B-B14F-4D97-AF65-F5344CB8AC3E}">
        <p14:creationId xmlns:p14="http://schemas.microsoft.com/office/powerpoint/2010/main" val="360480760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33</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10" name="Rectangle 9">
            <a:extLst>
              <a:ext uri="{FF2B5EF4-FFF2-40B4-BE49-F238E27FC236}">
                <a16:creationId xmlns:a16="http://schemas.microsoft.com/office/drawing/2014/main" id="{0F97D8DA-3C5F-4208-9215-3CBB4A76F2E1}"/>
              </a:ext>
            </a:extLst>
          </p:cNvPr>
          <p:cNvSpPr/>
          <p:nvPr/>
        </p:nvSpPr>
        <p:spPr>
          <a:xfrm>
            <a:off x="4035100" y="2849503"/>
            <a:ext cx="4369569" cy="1723549"/>
          </a:xfrm>
          <a:prstGeom prst="rect">
            <a:avLst/>
          </a:prstGeom>
        </p:spPr>
        <p:txBody>
          <a:bodyPr wrap="square">
            <a:spAutoFit/>
          </a:bodyPr>
          <a:lstStyle/>
          <a:p>
            <a:pPr>
              <a:spcBef>
                <a:spcPts val="600"/>
              </a:spcBef>
              <a:spcAft>
                <a:spcPts val="600"/>
              </a:spcAft>
            </a:pPr>
            <a:r>
              <a:rPr lang="en-US" sz="2400" b="1" cap="all" dirty="0">
                <a:solidFill>
                  <a:schemeClr val="bg1"/>
                </a:solidFill>
              </a:rPr>
              <a:t>SALLY CARR </a:t>
            </a:r>
          </a:p>
          <a:p>
            <a:pPr>
              <a:spcBef>
                <a:spcPts val="600"/>
              </a:spcBef>
              <a:spcAft>
                <a:spcPts val="600"/>
              </a:spcAft>
            </a:pPr>
            <a:r>
              <a:rPr lang="en-US" sz="2400" dirty="0">
                <a:solidFill>
                  <a:schemeClr val="bg1"/>
                </a:solidFill>
              </a:rPr>
              <a:t>Human Resources | Building - 2</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scarr</a:t>
            </a:r>
            <a:r>
              <a:rPr lang="en-US" sz="2400" u="sng" dirty="0">
                <a:solidFill>
                  <a:schemeClr val="bg1"/>
                </a:solidFill>
                <a:hlinkClick r:id="rId5">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272-3537</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1569974" y="1975482"/>
            <a:ext cx="8839201" cy="646331"/>
          </a:xfrm>
          <a:prstGeom prst="rect">
            <a:avLst/>
          </a:prstGeom>
        </p:spPr>
        <p:txBody>
          <a:bodyPr wrap="square">
            <a:spAutoFit/>
          </a:bodyPr>
          <a:lstStyle/>
          <a:p>
            <a:pPr algn="ctr"/>
            <a:r>
              <a:rPr lang="en-US" sz="3600" b="1" dirty="0">
                <a:solidFill>
                  <a:schemeClr val="bg1"/>
                </a:solidFill>
              </a:rPr>
              <a:t>Contact Information</a:t>
            </a:r>
          </a:p>
        </p:txBody>
      </p:sp>
      <p:cxnSp>
        <p:nvCxnSpPr>
          <p:cNvPr id="12" name="Straight Connector 11">
            <a:extLst>
              <a:ext uri="{FF2B5EF4-FFF2-40B4-BE49-F238E27FC236}">
                <a16:creationId xmlns:a16="http://schemas.microsoft.com/office/drawing/2014/main" id="{6171E594-F749-44BF-9A5D-A225445BADE0}"/>
              </a:ext>
            </a:extLst>
          </p:cNvPr>
          <p:cNvCxnSpPr>
            <a:cxnSpLocks/>
          </p:cNvCxnSpPr>
          <p:nvPr/>
        </p:nvCxnSpPr>
        <p:spPr>
          <a:xfrm flipV="1">
            <a:off x="1626369" y="26959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BABCC8D-F0F5-4399-8A1C-06ABDCEB8FE7}"/>
              </a:ext>
            </a:extLst>
          </p:cNvPr>
          <p:cNvCxnSpPr>
            <a:cxnSpLocks/>
          </p:cNvCxnSpPr>
          <p:nvPr/>
        </p:nvCxnSpPr>
        <p:spPr>
          <a:xfrm>
            <a:off x="3346143" y="2936094"/>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9" name="Title 1">
            <a:extLst>
              <a:ext uri="{FF2B5EF4-FFF2-40B4-BE49-F238E27FC236}">
                <a16:creationId xmlns:a16="http://schemas.microsoft.com/office/drawing/2014/main" id="{61D869F5-AB5D-4E8E-927F-1905E36DBC7A}"/>
              </a:ext>
            </a:extLst>
          </p:cNvPr>
          <p:cNvSpPr txBox="1">
            <a:spLocks/>
          </p:cNvSpPr>
          <p:nvPr/>
        </p:nvSpPr>
        <p:spPr>
          <a:xfrm>
            <a:off x="955343" y="612850"/>
            <a:ext cx="9976514"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Employee Resources </a:t>
            </a:r>
          </a:p>
        </p:txBody>
      </p:sp>
    </p:spTree>
    <p:extLst>
      <p:ext uri="{BB962C8B-B14F-4D97-AF65-F5344CB8AC3E}">
        <p14:creationId xmlns:p14="http://schemas.microsoft.com/office/powerpoint/2010/main" val="2710772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34</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507115" y="167344"/>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507115" y="517349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85263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Educational Resources</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44129" y="4316721"/>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2124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35</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67094" cy="7380654"/>
          </a:xfrm>
          <a:prstGeom prst="rect">
            <a:avLst/>
          </a:prstGeom>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2143010" y="65430"/>
            <a:ext cx="8114871"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Educational Resources</a:t>
            </a:r>
          </a:p>
        </p:txBody>
      </p:sp>
      <p:cxnSp>
        <p:nvCxnSpPr>
          <p:cNvPr id="8" name="Straight Connector 7">
            <a:extLst>
              <a:ext uri="{FF2B5EF4-FFF2-40B4-BE49-F238E27FC236}">
                <a16:creationId xmlns:a16="http://schemas.microsoft.com/office/drawing/2014/main" id="{A12A6572-32F8-4EBF-B1C4-E57EAF27EC94}"/>
              </a:ext>
            </a:extLst>
          </p:cNvPr>
          <p:cNvCxnSpPr>
            <a:cxnSpLocks/>
          </p:cNvCxnSpPr>
          <p:nvPr/>
        </p:nvCxnSpPr>
        <p:spPr>
          <a:xfrm flipV="1">
            <a:off x="1676400" y="1001144"/>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83B441E1-BDBD-4431-B3DA-AB782A5AC25E}"/>
              </a:ext>
            </a:extLst>
          </p:cNvPr>
          <p:cNvSpPr txBox="1"/>
          <p:nvPr/>
        </p:nvSpPr>
        <p:spPr>
          <a:xfrm>
            <a:off x="3522378" y="1155633"/>
            <a:ext cx="6365370" cy="707886"/>
          </a:xfrm>
          <a:prstGeom prst="rect">
            <a:avLst/>
          </a:prstGeom>
          <a:noFill/>
        </p:spPr>
        <p:txBody>
          <a:bodyPr wrap="square" rtlCol="0">
            <a:spAutoFit/>
          </a:bodyPr>
          <a:lstStyle/>
          <a:p>
            <a:r>
              <a:rPr lang="en-US" sz="4000" dirty="0">
                <a:solidFill>
                  <a:schemeClr val="bg1"/>
                </a:solidFill>
                <a:hlinkClick r:id="rId4">
                  <a:extLst>
                    <a:ext uri="{A12FA001-AC4F-418D-AE19-62706E023703}">
                      <ahyp:hlinkClr xmlns:ahyp="http://schemas.microsoft.com/office/drawing/2018/hyperlinkcolor" val="tx"/>
                    </a:ext>
                  </a:extLst>
                </a:hlinkClick>
              </a:rPr>
              <a:t>COVID-19 Videos </a:t>
            </a:r>
            <a:r>
              <a:rPr lang="en-US" sz="4000" dirty="0">
                <a:solidFill>
                  <a:schemeClr val="bg1"/>
                </a:solidFill>
              </a:rPr>
              <a:t>(CDC.gov)</a:t>
            </a:r>
          </a:p>
        </p:txBody>
      </p:sp>
      <p:pic>
        <p:nvPicPr>
          <p:cNvPr id="12" name="Picture 11">
            <a:hlinkClick r:id="rId5"/>
            <a:extLst>
              <a:ext uri="{FF2B5EF4-FFF2-40B4-BE49-F238E27FC236}">
                <a16:creationId xmlns:a16="http://schemas.microsoft.com/office/drawing/2014/main" id="{9DC3E4B4-A1A0-4086-A56F-164219537336}"/>
              </a:ext>
            </a:extLst>
          </p:cNvPr>
          <p:cNvPicPr/>
          <p:nvPr/>
        </p:nvPicPr>
        <p:blipFill rotWithShape="1">
          <a:blip r:embed="rId6"/>
          <a:srcRect l="16495" t="38930" r="76998" b="38070"/>
          <a:stretch/>
        </p:blipFill>
        <p:spPr bwMode="auto">
          <a:xfrm>
            <a:off x="1179706" y="1984887"/>
            <a:ext cx="1327149" cy="107632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D59CAC4A-07EA-4B2A-B8FF-1FD34A6D659C}"/>
              </a:ext>
            </a:extLst>
          </p:cNvPr>
          <p:cNvSpPr/>
          <p:nvPr/>
        </p:nvSpPr>
        <p:spPr>
          <a:xfrm>
            <a:off x="2458296" y="2209377"/>
            <a:ext cx="3324446" cy="923330"/>
          </a:xfrm>
          <a:prstGeom prst="rect">
            <a:avLst/>
          </a:prstGeom>
        </p:spPr>
        <p:txBody>
          <a:bodyPr wrap="square">
            <a:spAutoFit/>
          </a:bodyPr>
          <a:lstStyle/>
          <a:p>
            <a:r>
              <a:rPr lang="en-US" dirty="0">
                <a:solidFill>
                  <a:schemeClr val="bg1"/>
                </a:solidFill>
                <a:latin typeface="Open Sans"/>
              </a:rPr>
              <a:t>I Had COVID-19, But No Symptoms. When Can I Be with Others?</a:t>
            </a:r>
            <a:endParaRPr lang="en-US" dirty="0">
              <a:solidFill>
                <a:schemeClr val="bg1"/>
              </a:solidFill>
            </a:endParaRPr>
          </a:p>
        </p:txBody>
      </p:sp>
      <p:pic>
        <p:nvPicPr>
          <p:cNvPr id="13" name="Picture 12">
            <a:hlinkClick r:id="rId7"/>
            <a:extLst>
              <a:ext uri="{FF2B5EF4-FFF2-40B4-BE49-F238E27FC236}">
                <a16:creationId xmlns:a16="http://schemas.microsoft.com/office/drawing/2014/main" id="{8B2302E5-3CC1-44C7-977B-6920CAD70801}"/>
              </a:ext>
            </a:extLst>
          </p:cNvPr>
          <p:cNvPicPr/>
          <p:nvPr/>
        </p:nvPicPr>
        <p:blipFill rotWithShape="1">
          <a:blip r:embed="rId8"/>
          <a:srcRect l="16520" t="34605" r="76955" b="42502"/>
          <a:stretch/>
        </p:blipFill>
        <p:spPr bwMode="auto">
          <a:xfrm>
            <a:off x="1179706" y="3409896"/>
            <a:ext cx="1327150" cy="1076320"/>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D2FF8129-FEB4-4795-BC09-51E609C0683A}"/>
              </a:ext>
            </a:extLst>
          </p:cNvPr>
          <p:cNvSpPr/>
          <p:nvPr/>
        </p:nvSpPr>
        <p:spPr>
          <a:xfrm>
            <a:off x="2532682" y="3648840"/>
            <a:ext cx="3884428" cy="923330"/>
          </a:xfrm>
          <a:prstGeom prst="rect">
            <a:avLst/>
          </a:prstGeom>
        </p:spPr>
        <p:txBody>
          <a:bodyPr wrap="square">
            <a:spAutoFit/>
          </a:bodyPr>
          <a:lstStyle/>
          <a:p>
            <a:r>
              <a:rPr lang="en-US" dirty="0">
                <a:solidFill>
                  <a:schemeClr val="bg1"/>
                </a:solidFill>
                <a:latin typeface="Open Sans"/>
              </a:rPr>
              <a:t>I Think or Know I had COVID-19, and I had Symptoms. When Can I Be With Others?</a:t>
            </a:r>
            <a:endParaRPr lang="en-US" dirty="0">
              <a:solidFill>
                <a:schemeClr val="bg1"/>
              </a:solidFill>
            </a:endParaRPr>
          </a:p>
        </p:txBody>
      </p:sp>
      <p:pic>
        <p:nvPicPr>
          <p:cNvPr id="15" name="Picture 14">
            <a:hlinkClick r:id="rId9"/>
            <a:extLst>
              <a:ext uri="{FF2B5EF4-FFF2-40B4-BE49-F238E27FC236}">
                <a16:creationId xmlns:a16="http://schemas.microsoft.com/office/drawing/2014/main" id="{3F95BFB1-5EC1-457D-A204-BD71C6803737}"/>
              </a:ext>
            </a:extLst>
          </p:cNvPr>
          <p:cNvPicPr/>
          <p:nvPr/>
        </p:nvPicPr>
        <p:blipFill rotWithShape="1">
          <a:blip r:embed="rId10"/>
          <a:srcRect l="16458" t="41575" r="77010" b="45056"/>
          <a:stretch/>
        </p:blipFill>
        <p:spPr bwMode="auto">
          <a:xfrm>
            <a:off x="1206005" y="4746914"/>
            <a:ext cx="1327150" cy="1076320"/>
          </a:xfrm>
          <a:prstGeom prst="rect">
            <a:avLst/>
          </a:prstGeom>
          <a:ln>
            <a:no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5C0AC428-284D-47D7-8286-B93831E56853}"/>
              </a:ext>
            </a:extLst>
          </p:cNvPr>
          <p:cNvSpPr/>
          <p:nvPr/>
        </p:nvSpPr>
        <p:spPr>
          <a:xfrm>
            <a:off x="2458296" y="5210525"/>
            <a:ext cx="3651100" cy="646331"/>
          </a:xfrm>
          <a:prstGeom prst="rect">
            <a:avLst/>
          </a:prstGeom>
        </p:spPr>
        <p:txBody>
          <a:bodyPr wrap="square">
            <a:spAutoFit/>
          </a:bodyPr>
          <a:lstStyle/>
          <a:p>
            <a:r>
              <a:rPr lang="en-US" dirty="0">
                <a:solidFill>
                  <a:schemeClr val="bg1"/>
                </a:solidFill>
                <a:latin typeface="Open Sans"/>
              </a:rPr>
              <a:t>How to Clean and Disinfect Your Home if Someone has COVID-19</a:t>
            </a:r>
            <a:endParaRPr lang="en-US" dirty="0">
              <a:solidFill>
                <a:schemeClr val="bg1"/>
              </a:solidFill>
            </a:endParaRPr>
          </a:p>
        </p:txBody>
      </p:sp>
      <p:pic>
        <p:nvPicPr>
          <p:cNvPr id="18" name="Picture 17">
            <a:hlinkClick r:id="rId11"/>
            <a:extLst>
              <a:ext uri="{FF2B5EF4-FFF2-40B4-BE49-F238E27FC236}">
                <a16:creationId xmlns:a16="http://schemas.microsoft.com/office/drawing/2014/main" id="{AC7560D5-0CD9-46D9-AD50-5A7D2379451A}"/>
              </a:ext>
            </a:extLst>
          </p:cNvPr>
          <p:cNvPicPr/>
          <p:nvPr/>
        </p:nvPicPr>
        <p:blipFill rotWithShape="1">
          <a:blip r:embed="rId12"/>
          <a:srcRect l="16399" t="22427" r="76996" b="64735"/>
          <a:stretch/>
        </p:blipFill>
        <p:spPr bwMode="auto">
          <a:xfrm>
            <a:off x="7406882" y="2327240"/>
            <a:ext cx="1585578" cy="923329"/>
          </a:xfrm>
          <a:prstGeom prst="rect">
            <a:avLst/>
          </a:prstGeom>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0DD38B54-B815-457C-BB26-B7C445607AB5}"/>
              </a:ext>
            </a:extLst>
          </p:cNvPr>
          <p:cNvSpPr/>
          <p:nvPr/>
        </p:nvSpPr>
        <p:spPr>
          <a:xfrm>
            <a:off x="9171521" y="2637007"/>
            <a:ext cx="1912703" cy="369332"/>
          </a:xfrm>
          <a:prstGeom prst="rect">
            <a:avLst/>
          </a:prstGeom>
        </p:spPr>
        <p:txBody>
          <a:bodyPr wrap="none">
            <a:spAutoFit/>
          </a:bodyPr>
          <a:lstStyle/>
          <a:p>
            <a:r>
              <a:rPr lang="en-US" dirty="0">
                <a:solidFill>
                  <a:schemeClr val="bg1"/>
                </a:solidFill>
                <a:latin typeface="Open Sans"/>
              </a:rPr>
              <a:t>Social Distancing</a:t>
            </a:r>
            <a:endParaRPr lang="en-US" dirty="0">
              <a:solidFill>
                <a:schemeClr val="bg1"/>
              </a:solidFill>
            </a:endParaRPr>
          </a:p>
        </p:txBody>
      </p:sp>
      <p:pic>
        <p:nvPicPr>
          <p:cNvPr id="20" name="Picture 19">
            <a:hlinkClick r:id="rId13"/>
            <a:extLst>
              <a:ext uri="{FF2B5EF4-FFF2-40B4-BE49-F238E27FC236}">
                <a16:creationId xmlns:a16="http://schemas.microsoft.com/office/drawing/2014/main" id="{BE7F87F9-969D-482C-A74E-59733E3C378E}"/>
              </a:ext>
            </a:extLst>
          </p:cNvPr>
          <p:cNvPicPr/>
          <p:nvPr/>
        </p:nvPicPr>
        <p:blipFill rotWithShape="1">
          <a:blip r:embed="rId14"/>
          <a:srcRect l="16453" t="43912" r="76969" b="43488"/>
          <a:stretch/>
        </p:blipFill>
        <p:spPr bwMode="auto">
          <a:xfrm>
            <a:off x="7406882" y="3590494"/>
            <a:ext cx="1585578" cy="1076320"/>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599CAD37-F376-471C-AD3E-D70590440E38}"/>
              </a:ext>
            </a:extLst>
          </p:cNvPr>
          <p:cNvSpPr/>
          <p:nvPr/>
        </p:nvSpPr>
        <p:spPr>
          <a:xfrm>
            <a:off x="9223924" y="3865407"/>
            <a:ext cx="2425534" cy="646331"/>
          </a:xfrm>
          <a:prstGeom prst="rect">
            <a:avLst/>
          </a:prstGeom>
        </p:spPr>
        <p:txBody>
          <a:bodyPr wrap="square">
            <a:spAutoFit/>
          </a:bodyPr>
          <a:lstStyle/>
          <a:p>
            <a:r>
              <a:rPr lang="en-US" dirty="0">
                <a:solidFill>
                  <a:schemeClr val="bg1"/>
                </a:solidFill>
                <a:latin typeface="Open Sans"/>
              </a:rPr>
              <a:t>Cloth Face Covering Do’s and Don’ts</a:t>
            </a:r>
            <a:endParaRPr lang="en-US" dirty="0">
              <a:solidFill>
                <a:schemeClr val="bg1"/>
              </a:solidFill>
            </a:endParaRPr>
          </a:p>
        </p:txBody>
      </p:sp>
      <p:pic>
        <p:nvPicPr>
          <p:cNvPr id="22" name="Picture 21">
            <a:hlinkClick r:id="rId15"/>
            <a:extLst>
              <a:ext uri="{FF2B5EF4-FFF2-40B4-BE49-F238E27FC236}">
                <a16:creationId xmlns:a16="http://schemas.microsoft.com/office/drawing/2014/main" id="{DFCEAAED-D6A6-4C7E-88A3-645BF90D9538}"/>
              </a:ext>
            </a:extLst>
          </p:cNvPr>
          <p:cNvPicPr/>
          <p:nvPr/>
        </p:nvPicPr>
        <p:blipFill rotWithShape="1">
          <a:blip r:embed="rId16"/>
          <a:srcRect l="16428" t="57912" r="76943" b="29184"/>
          <a:stretch/>
        </p:blipFill>
        <p:spPr bwMode="auto">
          <a:xfrm>
            <a:off x="7415368" y="5006739"/>
            <a:ext cx="1577092" cy="1076320"/>
          </a:xfrm>
          <a:prstGeom prst="rect">
            <a:avLst/>
          </a:prstGeom>
          <a:ln>
            <a:no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FF2D13FD-D690-4836-869B-BCA89061DD6E}"/>
              </a:ext>
            </a:extLst>
          </p:cNvPr>
          <p:cNvSpPr/>
          <p:nvPr/>
        </p:nvSpPr>
        <p:spPr>
          <a:xfrm>
            <a:off x="9171521" y="5221733"/>
            <a:ext cx="2425535" cy="646331"/>
          </a:xfrm>
          <a:prstGeom prst="rect">
            <a:avLst/>
          </a:prstGeom>
        </p:spPr>
        <p:txBody>
          <a:bodyPr wrap="square">
            <a:spAutoFit/>
          </a:bodyPr>
          <a:lstStyle/>
          <a:p>
            <a:r>
              <a:rPr lang="en-US" dirty="0">
                <a:solidFill>
                  <a:schemeClr val="bg1"/>
                </a:solidFill>
                <a:latin typeface="Open Sans"/>
              </a:rPr>
              <a:t>COVID-19 Stop the Spread of Germs</a:t>
            </a:r>
            <a:endParaRPr lang="en-US" dirty="0">
              <a:solidFill>
                <a:schemeClr val="bg1"/>
              </a:solidFill>
            </a:endParaRPr>
          </a:p>
        </p:txBody>
      </p:sp>
      <p:pic>
        <p:nvPicPr>
          <p:cNvPr id="24" name="Picture Placeholder 14">
            <a:extLst>
              <a:ext uri="{FF2B5EF4-FFF2-40B4-BE49-F238E27FC236}">
                <a16:creationId xmlns:a16="http://schemas.microsoft.com/office/drawing/2014/main" id="{B58C2DD3-46CC-433A-8782-803165006B43}"/>
              </a:ext>
            </a:extLst>
          </p:cNvPr>
          <p:cNvPicPr>
            <a:picLocks noChangeAspect="1"/>
          </p:cNvPicPr>
          <p:nvPr/>
        </p:nvPicPr>
        <p:blipFill rotWithShape="1">
          <a:blip r:embed="rId17"/>
          <a:srcRect l="14393" r="28774"/>
          <a:stretch/>
        </p:blipFill>
        <p:spPr>
          <a:xfrm>
            <a:off x="10257881" y="127591"/>
            <a:ext cx="1563986" cy="1375924"/>
          </a:xfrm>
          <a:prstGeom prst="ellipse">
            <a:avLst/>
          </a:prstGeom>
          <a:solidFill>
            <a:schemeClr val="bg2"/>
          </a:solidFill>
        </p:spPr>
      </p:pic>
    </p:spTree>
    <p:extLst>
      <p:ext uri="{BB962C8B-B14F-4D97-AF65-F5344CB8AC3E}">
        <p14:creationId xmlns:p14="http://schemas.microsoft.com/office/powerpoint/2010/main" val="103755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36</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194174" y="-522654"/>
            <a:ext cx="12386174" cy="7380654"/>
          </a:xfrm>
          <a:prstGeom prst="rect">
            <a:avLst/>
          </a:prstGeom>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1676400" y="61905"/>
            <a:ext cx="8839199" cy="69738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Educational Resources</a:t>
            </a:r>
          </a:p>
        </p:txBody>
      </p:sp>
      <p:cxnSp>
        <p:nvCxnSpPr>
          <p:cNvPr id="8" name="Straight Connector 7">
            <a:extLst>
              <a:ext uri="{FF2B5EF4-FFF2-40B4-BE49-F238E27FC236}">
                <a16:creationId xmlns:a16="http://schemas.microsoft.com/office/drawing/2014/main" id="{A12A6572-32F8-4EBF-B1C4-E57EAF27EC94}"/>
              </a:ext>
            </a:extLst>
          </p:cNvPr>
          <p:cNvCxnSpPr>
            <a:cxnSpLocks/>
          </p:cNvCxnSpPr>
          <p:nvPr/>
        </p:nvCxnSpPr>
        <p:spPr>
          <a:xfrm flipV="1">
            <a:off x="1676400" y="1089554"/>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0C55D692-F28F-4D00-9BFA-857FC41E6B7B}"/>
              </a:ext>
            </a:extLst>
          </p:cNvPr>
          <p:cNvSpPr/>
          <p:nvPr/>
        </p:nvSpPr>
        <p:spPr>
          <a:xfrm>
            <a:off x="898634" y="1333232"/>
            <a:ext cx="10973175" cy="954107"/>
          </a:xfrm>
          <a:prstGeom prst="rect">
            <a:avLst/>
          </a:prstGeom>
        </p:spPr>
        <p:txBody>
          <a:bodyPr wrap="square">
            <a:spAutoFit/>
          </a:bodyPr>
          <a:lstStyle/>
          <a:p>
            <a:pPr algn="ctr"/>
            <a:r>
              <a:rPr lang="en-US" sz="2800" dirty="0">
                <a:solidFill>
                  <a:schemeClr val="bg1"/>
                </a:solidFill>
              </a:rPr>
              <a:t>For more information about how you can protect yourself and others from COVID-19, review </a:t>
            </a:r>
            <a:r>
              <a:rPr lang="en-US" sz="2800" dirty="0">
                <a:solidFill>
                  <a:schemeClr val="bg1"/>
                </a:solidFill>
                <a:hlinkClick r:id="rId4">
                  <a:extLst>
                    <a:ext uri="{A12FA001-AC4F-418D-AE19-62706E023703}">
                      <ahyp:hlinkClr xmlns:ahyp="http://schemas.microsoft.com/office/drawing/2018/hyperlinkcolor" val="tx"/>
                    </a:ext>
                  </a:extLst>
                </a:hlinkClick>
              </a:rPr>
              <a:t>online print</a:t>
            </a:r>
            <a:r>
              <a:rPr lang="en-US" sz="2800" dirty="0">
                <a:solidFill>
                  <a:schemeClr val="bg1"/>
                </a:solidFill>
              </a:rPr>
              <a:t> resources or visit the following.</a:t>
            </a:r>
          </a:p>
        </p:txBody>
      </p:sp>
      <p:pic>
        <p:nvPicPr>
          <p:cNvPr id="2" name="Picture 1">
            <a:hlinkClick r:id="rId5"/>
            <a:extLst>
              <a:ext uri="{FF2B5EF4-FFF2-40B4-BE49-F238E27FC236}">
                <a16:creationId xmlns:a16="http://schemas.microsoft.com/office/drawing/2014/main" id="{D319EC98-A34A-4F82-944F-5D25843488EC}"/>
              </a:ext>
            </a:extLst>
          </p:cNvPr>
          <p:cNvPicPr>
            <a:picLocks noChangeAspect="1"/>
          </p:cNvPicPr>
          <p:nvPr/>
        </p:nvPicPr>
        <p:blipFill rotWithShape="1">
          <a:blip r:embed="rId6"/>
          <a:srcRect r="23463" b="6472"/>
          <a:stretch/>
        </p:blipFill>
        <p:spPr>
          <a:xfrm>
            <a:off x="1160226" y="4469098"/>
            <a:ext cx="2106833" cy="596872"/>
          </a:xfrm>
          <a:prstGeom prst="rect">
            <a:avLst/>
          </a:prstGeom>
        </p:spPr>
      </p:pic>
      <p:pic>
        <p:nvPicPr>
          <p:cNvPr id="11" name="Picture Placeholder 14">
            <a:extLst>
              <a:ext uri="{FF2B5EF4-FFF2-40B4-BE49-F238E27FC236}">
                <a16:creationId xmlns:a16="http://schemas.microsoft.com/office/drawing/2014/main" id="{CB3A7397-8C88-4CEE-BAA1-F1D6A39EE02C}"/>
              </a:ext>
            </a:extLst>
          </p:cNvPr>
          <p:cNvPicPr>
            <a:picLocks noChangeAspect="1"/>
          </p:cNvPicPr>
          <p:nvPr/>
        </p:nvPicPr>
        <p:blipFill rotWithShape="1">
          <a:blip r:embed="rId7"/>
          <a:srcRect l="14393" r="28774"/>
          <a:stretch/>
        </p:blipFill>
        <p:spPr>
          <a:xfrm>
            <a:off x="10103463" y="-315317"/>
            <a:ext cx="1768346" cy="1555711"/>
          </a:xfrm>
          <a:prstGeom prst="ellipse">
            <a:avLst/>
          </a:prstGeom>
          <a:solidFill>
            <a:schemeClr val="bg2"/>
          </a:solidFill>
        </p:spPr>
      </p:pic>
      <p:pic>
        <p:nvPicPr>
          <p:cNvPr id="12" name="Picture 11">
            <a:hlinkClick r:id="rId8"/>
            <a:extLst>
              <a:ext uri="{FF2B5EF4-FFF2-40B4-BE49-F238E27FC236}">
                <a16:creationId xmlns:a16="http://schemas.microsoft.com/office/drawing/2014/main" id="{87AD758B-ED91-4723-9F50-D6252616F254}"/>
              </a:ext>
            </a:extLst>
          </p:cNvPr>
          <p:cNvPicPr>
            <a:picLocks noChangeAspect="1"/>
          </p:cNvPicPr>
          <p:nvPr/>
        </p:nvPicPr>
        <p:blipFill rotWithShape="1">
          <a:blip r:embed="rId9"/>
          <a:srcRect r="76964" b="3776"/>
          <a:stretch/>
        </p:blipFill>
        <p:spPr>
          <a:xfrm>
            <a:off x="2160138" y="3622752"/>
            <a:ext cx="1106921" cy="655637"/>
          </a:xfrm>
          <a:prstGeom prst="rect">
            <a:avLst/>
          </a:prstGeom>
        </p:spPr>
      </p:pic>
      <p:sp>
        <p:nvSpPr>
          <p:cNvPr id="14" name="Rectangle 13">
            <a:extLst>
              <a:ext uri="{FF2B5EF4-FFF2-40B4-BE49-F238E27FC236}">
                <a16:creationId xmlns:a16="http://schemas.microsoft.com/office/drawing/2014/main" id="{80B3C860-79C2-4911-AAC5-E6D91A5D9E03}"/>
              </a:ext>
            </a:extLst>
          </p:cNvPr>
          <p:cNvSpPr/>
          <p:nvPr/>
        </p:nvSpPr>
        <p:spPr>
          <a:xfrm>
            <a:off x="3331115" y="2851665"/>
            <a:ext cx="7343613" cy="3247043"/>
          </a:xfrm>
          <a:prstGeom prst="rect">
            <a:avLst/>
          </a:prstGeom>
        </p:spPr>
        <p:txBody>
          <a:bodyPr wrap="none">
            <a:spAutoFit/>
          </a:bodyPr>
          <a:lstStyle/>
          <a:p>
            <a:r>
              <a:rPr lang="en-US" sz="2800" dirty="0">
                <a:solidFill>
                  <a:schemeClr val="bg1"/>
                </a:solidFill>
              </a:rPr>
              <a:t>American College Health Association (ACHA) </a:t>
            </a:r>
          </a:p>
          <a:p>
            <a:endParaRPr lang="en-US" sz="2800" dirty="0">
              <a:solidFill>
                <a:schemeClr val="bg1"/>
              </a:solidFill>
            </a:endParaRPr>
          </a:p>
          <a:p>
            <a:r>
              <a:rPr lang="en-US" sz="2800" dirty="0">
                <a:solidFill>
                  <a:schemeClr val="bg1"/>
                </a:solidFill>
              </a:rPr>
              <a:t>Centers for Disease Control and Prevention (CDC)</a:t>
            </a:r>
          </a:p>
          <a:p>
            <a:endParaRPr lang="en-US" sz="2800" dirty="0">
              <a:solidFill>
                <a:schemeClr val="bg1"/>
              </a:solidFill>
            </a:endParaRPr>
          </a:p>
          <a:p>
            <a:r>
              <a:rPr lang="en-US" sz="2800" dirty="0">
                <a:solidFill>
                  <a:schemeClr val="bg1"/>
                </a:solidFill>
              </a:rPr>
              <a:t>NC Department of Health and Human Services</a:t>
            </a:r>
          </a:p>
          <a:p>
            <a:endParaRPr lang="en-US" sz="800" dirty="0">
              <a:solidFill>
                <a:schemeClr val="bg1"/>
              </a:solidFill>
            </a:endParaRPr>
          </a:p>
          <a:p>
            <a:endParaRPr lang="en-US" sz="600" dirty="0">
              <a:solidFill>
                <a:schemeClr val="bg1"/>
              </a:solidFill>
            </a:endParaRPr>
          </a:p>
          <a:p>
            <a:endParaRPr lang="en-US" sz="800" dirty="0">
              <a:solidFill>
                <a:schemeClr val="bg1"/>
              </a:solidFill>
            </a:endParaRPr>
          </a:p>
          <a:p>
            <a:endParaRPr lang="en-US" sz="800" dirty="0">
              <a:solidFill>
                <a:schemeClr val="bg1"/>
              </a:solidFill>
            </a:endParaRPr>
          </a:p>
          <a:p>
            <a:endParaRPr lang="en-US" sz="700" dirty="0">
              <a:solidFill>
                <a:schemeClr val="bg1"/>
              </a:solidFill>
            </a:endParaRPr>
          </a:p>
          <a:p>
            <a:r>
              <a:rPr lang="en-US" sz="2800" dirty="0">
                <a:solidFill>
                  <a:schemeClr val="bg1"/>
                </a:solidFill>
              </a:rPr>
              <a:t>Occupational Safety and Health Administration</a:t>
            </a:r>
          </a:p>
        </p:txBody>
      </p:sp>
      <p:pic>
        <p:nvPicPr>
          <p:cNvPr id="15" name="Picture 14">
            <a:hlinkClick r:id="rId10"/>
            <a:extLst>
              <a:ext uri="{FF2B5EF4-FFF2-40B4-BE49-F238E27FC236}">
                <a16:creationId xmlns:a16="http://schemas.microsoft.com/office/drawing/2014/main" id="{F58CF76D-135F-413D-8888-30C517360438}"/>
              </a:ext>
            </a:extLst>
          </p:cNvPr>
          <p:cNvPicPr>
            <a:picLocks noChangeAspect="1"/>
          </p:cNvPicPr>
          <p:nvPr/>
        </p:nvPicPr>
        <p:blipFill>
          <a:blip r:embed="rId11"/>
          <a:stretch>
            <a:fillRect/>
          </a:stretch>
        </p:blipFill>
        <p:spPr>
          <a:xfrm>
            <a:off x="1823816" y="2772001"/>
            <a:ext cx="1443243" cy="656999"/>
          </a:xfrm>
          <a:prstGeom prst="rect">
            <a:avLst/>
          </a:prstGeom>
        </p:spPr>
      </p:pic>
      <p:pic>
        <p:nvPicPr>
          <p:cNvPr id="1028" name="Picture 4" descr="OSHA-logo – BERT – Developing the OSHA Culture of Safety">
            <a:extLst>
              <a:ext uri="{FF2B5EF4-FFF2-40B4-BE49-F238E27FC236}">
                <a16:creationId xmlns:a16="http://schemas.microsoft.com/office/drawing/2014/main" id="{457F130A-E4C2-403B-AA6D-C81ABD0089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5123"/>
          <a:stretch/>
        </p:blipFill>
        <p:spPr bwMode="auto">
          <a:xfrm>
            <a:off x="2062700" y="5256679"/>
            <a:ext cx="1204359" cy="79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255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37</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2" name="Rectangle 1">
            <a:extLst>
              <a:ext uri="{FF2B5EF4-FFF2-40B4-BE49-F238E27FC236}">
                <a16:creationId xmlns:a16="http://schemas.microsoft.com/office/drawing/2014/main" id="{F4A519AD-B418-49BC-A97A-E38331741A67}"/>
              </a:ext>
            </a:extLst>
          </p:cNvPr>
          <p:cNvSpPr/>
          <p:nvPr/>
        </p:nvSpPr>
        <p:spPr>
          <a:xfrm>
            <a:off x="3997497" y="2905646"/>
            <a:ext cx="3984153" cy="1723549"/>
          </a:xfrm>
          <a:prstGeom prst="rect">
            <a:avLst/>
          </a:prstGeom>
        </p:spPr>
        <p:txBody>
          <a:bodyPr wrap="square">
            <a:spAutoFit/>
          </a:bodyPr>
          <a:lstStyle/>
          <a:p>
            <a:pPr>
              <a:spcBef>
                <a:spcPts val="600"/>
              </a:spcBef>
              <a:spcAft>
                <a:spcPts val="600"/>
              </a:spcAft>
            </a:pPr>
            <a:r>
              <a:rPr lang="en-US" sz="2400" b="1" cap="all" dirty="0">
                <a:solidFill>
                  <a:schemeClr val="bg1"/>
                </a:solidFill>
              </a:rPr>
              <a:t>PATRICIA CLARK </a:t>
            </a:r>
          </a:p>
          <a:p>
            <a:pPr>
              <a:spcBef>
                <a:spcPts val="600"/>
              </a:spcBef>
              <a:spcAft>
                <a:spcPts val="600"/>
              </a:spcAft>
            </a:pPr>
            <a:r>
              <a:rPr lang="en-US" sz="2400" dirty="0">
                <a:solidFill>
                  <a:schemeClr val="bg1"/>
                </a:solidFill>
              </a:rPr>
              <a:t>Safety/Security | Building - 5</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pclark</a:t>
            </a:r>
            <a:r>
              <a:rPr lang="en-US" sz="2400" u="sng" dirty="0">
                <a:solidFill>
                  <a:schemeClr val="bg1"/>
                </a:solidFill>
                <a:hlinkClick r:id="rId5">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272-3505</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1569974" y="1975482"/>
            <a:ext cx="8839201" cy="646331"/>
          </a:xfrm>
          <a:prstGeom prst="rect">
            <a:avLst/>
          </a:prstGeom>
        </p:spPr>
        <p:txBody>
          <a:bodyPr wrap="square">
            <a:spAutoFit/>
          </a:bodyPr>
          <a:lstStyle/>
          <a:p>
            <a:pPr algn="ctr"/>
            <a:r>
              <a:rPr lang="en-US" sz="3600" b="1" dirty="0">
                <a:solidFill>
                  <a:schemeClr val="bg1"/>
                </a:solidFill>
              </a:rPr>
              <a:t>Contact Information</a:t>
            </a:r>
          </a:p>
        </p:txBody>
      </p:sp>
      <p:cxnSp>
        <p:nvCxnSpPr>
          <p:cNvPr id="12" name="Straight Connector 11">
            <a:extLst>
              <a:ext uri="{FF2B5EF4-FFF2-40B4-BE49-F238E27FC236}">
                <a16:creationId xmlns:a16="http://schemas.microsoft.com/office/drawing/2014/main" id="{6171E594-F749-44BF-9A5D-A225445BADE0}"/>
              </a:ext>
            </a:extLst>
          </p:cNvPr>
          <p:cNvCxnSpPr>
            <a:cxnSpLocks/>
          </p:cNvCxnSpPr>
          <p:nvPr/>
        </p:nvCxnSpPr>
        <p:spPr>
          <a:xfrm flipV="1">
            <a:off x="1626369" y="26959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BABCC8D-F0F5-4399-8A1C-06ABDCEB8FE7}"/>
              </a:ext>
            </a:extLst>
          </p:cNvPr>
          <p:cNvCxnSpPr>
            <a:cxnSpLocks/>
          </p:cNvCxnSpPr>
          <p:nvPr/>
        </p:nvCxnSpPr>
        <p:spPr>
          <a:xfrm>
            <a:off x="9254474" y="2926781"/>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5" name="Title 1">
            <a:extLst>
              <a:ext uri="{FF2B5EF4-FFF2-40B4-BE49-F238E27FC236}">
                <a16:creationId xmlns:a16="http://schemas.microsoft.com/office/drawing/2014/main" id="{5DAEF4B1-AFCE-4E48-94B8-FAF6C4F2EB4C}"/>
              </a:ext>
            </a:extLst>
          </p:cNvPr>
          <p:cNvSpPr txBox="1">
            <a:spLocks/>
          </p:cNvSpPr>
          <p:nvPr/>
        </p:nvSpPr>
        <p:spPr>
          <a:xfrm>
            <a:off x="982640" y="561783"/>
            <a:ext cx="9482488" cy="69738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Educational Resources</a:t>
            </a:r>
          </a:p>
        </p:txBody>
      </p:sp>
    </p:spTree>
    <p:extLst>
      <p:ext uri="{BB962C8B-B14F-4D97-AF65-F5344CB8AC3E}">
        <p14:creationId xmlns:p14="http://schemas.microsoft.com/office/powerpoint/2010/main" val="3938453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38</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10" name="Picture Placeholder 14">
            <a:extLst>
              <a:ext uri="{FF2B5EF4-FFF2-40B4-BE49-F238E27FC236}">
                <a16:creationId xmlns:a16="http://schemas.microsoft.com/office/drawing/2014/main" id="{072910E0-17D2-4D41-ADFF-7495DA31C46D}"/>
              </a:ext>
            </a:extLst>
          </p:cNvPr>
          <p:cNvPicPr>
            <a:picLocks noChangeAspect="1"/>
          </p:cNvPicPr>
          <p:nvPr/>
        </p:nvPicPr>
        <p:blipFill rotWithShape="1">
          <a:blip r:embed="rId4"/>
          <a:srcRect l="14393" r="28774"/>
          <a:stretch/>
        </p:blipFill>
        <p:spPr>
          <a:xfrm>
            <a:off x="436971" y="169817"/>
            <a:ext cx="1579173" cy="1389285"/>
          </a:xfrm>
          <a:prstGeom prst="ellipse">
            <a:avLst/>
          </a:prstGeom>
          <a:solidFill>
            <a:schemeClr val="bg2"/>
          </a:solidFill>
        </p:spPr>
      </p:pic>
      <p:sp>
        <p:nvSpPr>
          <p:cNvPr id="5" name="TextBox 4">
            <a:extLst>
              <a:ext uri="{FF2B5EF4-FFF2-40B4-BE49-F238E27FC236}">
                <a16:creationId xmlns:a16="http://schemas.microsoft.com/office/drawing/2014/main" id="{26F75504-9E9D-44DD-BD7A-7F47DA336095}"/>
              </a:ext>
            </a:extLst>
          </p:cNvPr>
          <p:cNvSpPr txBox="1"/>
          <p:nvPr/>
        </p:nvSpPr>
        <p:spPr>
          <a:xfrm>
            <a:off x="1797993" y="265682"/>
            <a:ext cx="8839200" cy="1138773"/>
          </a:xfrm>
          <a:prstGeom prst="rect">
            <a:avLst/>
          </a:prstGeom>
          <a:noFill/>
        </p:spPr>
        <p:txBody>
          <a:bodyPr wrap="square" rtlCol="0">
            <a:spAutoFit/>
          </a:bodyPr>
          <a:lstStyle/>
          <a:p>
            <a:pPr algn="ctr"/>
            <a:r>
              <a:rPr lang="en-US" sz="4000" dirty="0">
                <a:solidFill>
                  <a:schemeClr val="bg1"/>
                </a:solidFill>
              </a:rPr>
              <a:t>COVID-19 </a:t>
            </a:r>
            <a:endParaRPr lang="en-US" sz="2800" dirty="0">
              <a:solidFill>
                <a:schemeClr val="bg1"/>
              </a:solidFill>
            </a:endParaRPr>
          </a:p>
          <a:p>
            <a:pPr algn="ctr"/>
            <a:r>
              <a:rPr lang="en-US" sz="2800" dirty="0">
                <a:solidFill>
                  <a:schemeClr val="bg1"/>
                </a:solidFill>
              </a:rPr>
              <a:t>Frequently Asked Questions</a:t>
            </a:r>
          </a:p>
        </p:txBody>
      </p:sp>
      <p:cxnSp>
        <p:nvCxnSpPr>
          <p:cNvPr id="8" name="Straight Connector 7">
            <a:extLst>
              <a:ext uri="{FF2B5EF4-FFF2-40B4-BE49-F238E27FC236}">
                <a16:creationId xmlns:a16="http://schemas.microsoft.com/office/drawing/2014/main" id="{506C6200-919E-42AD-81BD-938CC32CD6F0}"/>
              </a:ext>
            </a:extLst>
          </p:cNvPr>
          <p:cNvCxnSpPr>
            <a:cxnSpLocks/>
          </p:cNvCxnSpPr>
          <p:nvPr/>
        </p:nvCxnSpPr>
        <p:spPr>
          <a:xfrm flipV="1">
            <a:off x="1797993" y="1517751"/>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18D16B3C-AA13-4928-BEDA-B809AA1058C9}"/>
              </a:ext>
            </a:extLst>
          </p:cNvPr>
          <p:cNvSpPr/>
          <p:nvPr/>
        </p:nvSpPr>
        <p:spPr>
          <a:xfrm>
            <a:off x="1038659" y="1915560"/>
            <a:ext cx="5036456" cy="4164217"/>
          </a:xfrm>
          <a:prstGeom prst="rect">
            <a:avLst/>
          </a:prstGeom>
        </p:spPr>
        <p:txBody>
          <a:bodyPr wrap="square">
            <a:spAutoFit/>
          </a:bodyPr>
          <a:lstStyle/>
          <a:p>
            <a:pPr>
              <a:lnSpc>
                <a:spcPct val="90000"/>
              </a:lnSpc>
            </a:pPr>
            <a:r>
              <a:rPr lang="en-US" sz="2000" dirty="0">
                <a:solidFill>
                  <a:schemeClr val="bg1"/>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Basics</a:t>
            </a:r>
            <a:r>
              <a:rPr lang="en-US" sz="2000" dirty="0">
                <a:solidFill>
                  <a:schemeClr val="bg1"/>
                </a:solidFill>
                <a:effectLst>
                  <a:outerShdw blurRad="38100" dist="38100" dir="2700000" algn="tl">
                    <a:srgbClr val="000000">
                      <a:alpha val="43137"/>
                    </a:srgbClr>
                  </a:outerShdw>
                </a:effectLst>
              </a:rPr>
              <a:t> </a:t>
            </a:r>
          </a:p>
          <a:p>
            <a:pPr marL="285750" indent="-285750">
              <a:lnSpc>
                <a:spcPct val="90000"/>
              </a:lnSpc>
              <a:buSzPct val="75000"/>
              <a:buFont typeface="Wingdings" panose="05000000000000000000" pitchFamily="2" charset="2"/>
              <a:buChar char="q"/>
            </a:pPr>
            <a:r>
              <a:rPr lang="en-US" dirty="0">
                <a:solidFill>
                  <a:schemeClr val="bg1"/>
                </a:solidFill>
              </a:rPr>
              <a:t>Why is the disease being called coronavirus disease 2019 or COVID-19?</a:t>
            </a:r>
            <a:endParaRPr lang="en-US" sz="800" dirty="0">
              <a:solidFill>
                <a:schemeClr val="bg1"/>
              </a:solidFill>
            </a:endParaRPr>
          </a:p>
          <a:p>
            <a:pPr lvl="1">
              <a:lnSpc>
                <a:spcPct val="90000"/>
              </a:lnSpc>
            </a:pPr>
            <a:endParaRPr lang="en-US" sz="400" dirty="0">
              <a:solidFill>
                <a:schemeClr val="bg1"/>
              </a:solidFill>
            </a:endParaRPr>
          </a:p>
          <a:p>
            <a:pPr>
              <a:lnSpc>
                <a:spcPct val="90000"/>
              </a:lnSpc>
            </a:pPr>
            <a:r>
              <a:rPr lang="en-US" sz="2000" dirty="0">
                <a:solidFill>
                  <a:schemeClr val="bg1"/>
                </a:solidFill>
                <a:effectLst>
                  <a:outerShdw blurRad="38100" dist="38100" dir="2700000" algn="tl">
                    <a:srgbClr val="000000">
                      <a:alpha val="43137"/>
                    </a:srgbClr>
                  </a:outerShdw>
                </a:effectLst>
                <a:hlinkClick r:id="rId6">
                  <a:extLst>
                    <a:ext uri="{A12FA001-AC4F-418D-AE19-62706E023703}">
                      <ahyp:hlinkClr xmlns:ahyp="http://schemas.microsoft.com/office/drawing/2018/hyperlinkcolor" val="tx"/>
                    </a:ext>
                  </a:extLst>
                </a:hlinkClick>
              </a:rPr>
              <a:t>Cleaning and Disinfection</a:t>
            </a:r>
            <a:endParaRPr lang="en-US" sz="2000" dirty="0">
              <a:solidFill>
                <a:schemeClr val="bg1"/>
              </a:solidFill>
              <a:effectLst>
                <a:outerShdw blurRad="38100" dist="38100" dir="2700000" algn="tl">
                  <a:srgbClr val="000000">
                    <a:alpha val="43137"/>
                  </a:srgbClr>
                </a:outerShdw>
              </a:effectLst>
            </a:endParaRPr>
          </a:p>
          <a:p>
            <a:pPr marL="285750" indent="-285750">
              <a:lnSpc>
                <a:spcPct val="90000"/>
              </a:lnSpc>
              <a:buSzPct val="75000"/>
              <a:buFont typeface="Wingdings" panose="05000000000000000000" pitchFamily="2" charset="2"/>
              <a:buChar char="q"/>
            </a:pPr>
            <a:r>
              <a:rPr lang="en-US" dirty="0">
                <a:solidFill>
                  <a:schemeClr val="bg1"/>
                </a:solidFill>
              </a:rPr>
              <a:t>What is the difference between cleaning and disinfecting? </a:t>
            </a:r>
            <a:endParaRPr lang="en-US" sz="800" dirty="0">
              <a:solidFill>
                <a:schemeClr val="bg1"/>
              </a:solidFill>
            </a:endParaRPr>
          </a:p>
          <a:p>
            <a:pPr lvl="1">
              <a:lnSpc>
                <a:spcPct val="90000"/>
              </a:lnSpc>
            </a:pPr>
            <a:endParaRPr lang="en-US" sz="400" dirty="0">
              <a:solidFill>
                <a:schemeClr val="bg1"/>
              </a:solidFill>
            </a:endParaRPr>
          </a:p>
          <a:p>
            <a:pPr>
              <a:lnSpc>
                <a:spcPct val="90000"/>
              </a:lnSpc>
            </a:pPr>
            <a:r>
              <a:rPr lang="en-US" sz="2000" dirty="0">
                <a:solidFill>
                  <a:schemeClr val="bg1"/>
                </a:solidFill>
                <a:effectLst>
                  <a:outerShdw blurRad="38100" dist="38100" dir="2700000" algn="tl">
                    <a:srgbClr val="000000">
                      <a:alpha val="43137"/>
                    </a:srgbClr>
                  </a:outerShdw>
                </a:effectLst>
                <a:hlinkClick r:id="rId7">
                  <a:extLst>
                    <a:ext uri="{A12FA001-AC4F-418D-AE19-62706E023703}">
                      <ahyp:hlinkClr xmlns:ahyp="http://schemas.microsoft.com/office/drawing/2018/hyperlinkcolor" val="tx"/>
                    </a:ext>
                  </a:extLst>
                </a:hlinkClick>
              </a:rPr>
              <a:t>Prevention</a:t>
            </a:r>
            <a:endParaRPr lang="en-US" sz="2000" dirty="0">
              <a:solidFill>
                <a:schemeClr val="bg1"/>
              </a:solidFill>
              <a:effectLst>
                <a:outerShdw blurRad="38100" dist="38100" dir="2700000" algn="tl">
                  <a:srgbClr val="000000">
                    <a:alpha val="43137"/>
                  </a:srgbClr>
                </a:outerShdw>
              </a:effectLst>
            </a:endParaRPr>
          </a:p>
          <a:p>
            <a:pPr marL="285750" indent="-285750">
              <a:lnSpc>
                <a:spcPct val="90000"/>
              </a:lnSpc>
              <a:buSzPct val="75000"/>
              <a:buFont typeface="Wingdings" panose="05000000000000000000" pitchFamily="2" charset="2"/>
              <a:buChar char="q"/>
            </a:pPr>
            <a:r>
              <a:rPr lang="en-US" dirty="0">
                <a:solidFill>
                  <a:schemeClr val="bg1"/>
                </a:solidFill>
              </a:rPr>
              <a:t>How can I protect myself?</a:t>
            </a:r>
          </a:p>
          <a:p>
            <a:pPr marL="285750" indent="-285750">
              <a:lnSpc>
                <a:spcPct val="90000"/>
              </a:lnSpc>
              <a:buSzPct val="75000"/>
              <a:buFont typeface="Wingdings" panose="05000000000000000000" pitchFamily="2" charset="2"/>
              <a:buChar char="q"/>
            </a:pPr>
            <a:r>
              <a:rPr lang="en-US" dirty="0">
                <a:solidFill>
                  <a:schemeClr val="bg1"/>
                </a:solidFill>
              </a:rPr>
              <a:t>Am I at risk for COVID-19 from mail, packages etc.? </a:t>
            </a:r>
          </a:p>
          <a:p>
            <a:pPr marL="285750" indent="-285750">
              <a:lnSpc>
                <a:spcPct val="90000"/>
              </a:lnSpc>
              <a:buSzPct val="75000"/>
              <a:buFont typeface="Wingdings" panose="05000000000000000000" pitchFamily="2" charset="2"/>
              <a:buChar char="q"/>
            </a:pPr>
            <a:r>
              <a:rPr lang="en-US" dirty="0">
                <a:solidFill>
                  <a:schemeClr val="bg1"/>
                </a:solidFill>
              </a:rPr>
              <a:t>Should I use soap and water or hand sanitizer? </a:t>
            </a:r>
            <a:endParaRPr lang="en-US" sz="800" dirty="0">
              <a:solidFill>
                <a:schemeClr val="bg1"/>
              </a:solidFill>
            </a:endParaRPr>
          </a:p>
          <a:p>
            <a:pPr lvl="1">
              <a:lnSpc>
                <a:spcPct val="90000"/>
              </a:lnSpc>
            </a:pPr>
            <a:endParaRPr lang="en-US" sz="400" dirty="0">
              <a:solidFill>
                <a:schemeClr val="bg1"/>
              </a:solidFill>
            </a:endParaRPr>
          </a:p>
          <a:p>
            <a:pPr>
              <a:lnSpc>
                <a:spcPct val="90000"/>
              </a:lnSpc>
            </a:pPr>
            <a:r>
              <a:rPr lang="en-US" sz="2000" dirty="0">
                <a:solidFill>
                  <a:schemeClr val="bg1"/>
                </a:solidFill>
                <a:effectLst>
                  <a:outerShdw blurRad="38100" dist="38100" dir="2700000" algn="tl">
                    <a:srgbClr val="000000">
                      <a:alpha val="43137"/>
                    </a:srgbClr>
                  </a:outerShdw>
                </a:effectLst>
                <a:hlinkClick r:id="rId8">
                  <a:extLst>
                    <a:ext uri="{A12FA001-AC4F-418D-AE19-62706E023703}">
                      <ahyp:hlinkClr xmlns:ahyp="http://schemas.microsoft.com/office/drawing/2018/hyperlinkcolor" val="tx"/>
                    </a:ext>
                  </a:extLst>
                </a:hlinkClick>
              </a:rPr>
              <a:t>Spread</a:t>
            </a:r>
            <a:endParaRPr lang="en-US" sz="2000" dirty="0">
              <a:solidFill>
                <a:schemeClr val="bg1"/>
              </a:solidFill>
              <a:effectLst>
                <a:outerShdw blurRad="38100" dist="38100" dir="2700000" algn="tl">
                  <a:srgbClr val="000000">
                    <a:alpha val="43137"/>
                  </a:srgbClr>
                </a:outerShdw>
              </a:effectLst>
            </a:endParaRPr>
          </a:p>
          <a:p>
            <a:pPr marL="285750" indent="-285750">
              <a:lnSpc>
                <a:spcPct val="90000"/>
              </a:lnSpc>
              <a:buSzPct val="75000"/>
              <a:buFont typeface="Wingdings" panose="05000000000000000000" pitchFamily="2" charset="2"/>
              <a:buChar char="q"/>
            </a:pPr>
            <a:r>
              <a:rPr lang="en-US" dirty="0">
                <a:solidFill>
                  <a:schemeClr val="bg1"/>
                </a:solidFill>
              </a:rPr>
              <a:t>How does the virus spread? </a:t>
            </a:r>
          </a:p>
          <a:p>
            <a:pPr lvl="1">
              <a:lnSpc>
                <a:spcPct val="90000"/>
              </a:lnSpc>
            </a:pPr>
            <a:endParaRPr lang="en-US" sz="400" dirty="0">
              <a:solidFill>
                <a:schemeClr val="bg1"/>
              </a:solidFill>
            </a:endParaRPr>
          </a:p>
          <a:p>
            <a:pPr>
              <a:lnSpc>
                <a:spcPct val="90000"/>
              </a:lnSpc>
            </a:pPr>
            <a:r>
              <a:rPr lang="en-US" sz="2000" dirty="0">
                <a:solidFill>
                  <a:schemeClr val="bg1"/>
                </a:solidFill>
                <a:effectLst>
                  <a:outerShdw blurRad="38100" dist="38100" dir="2700000" algn="tl">
                    <a:srgbClr val="000000">
                      <a:alpha val="43137"/>
                    </a:srgbClr>
                  </a:outerShdw>
                </a:effectLst>
                <a:hlinkClick r:id="rId9">
                  <a:extLst>
                    <a:ext uri="{A12FA001-AC4F-418D-AE19-62706E023703}">
                      <ahyp:hlinkClr xmlns:ahyp="http://schemas.microsoft.com/office/drawing/2018/hyperlinkcolor" val="tx"/>
                    </a:ext>
                  </a:extLst>
                </a:hlinkClick>
              </a:rPr>
              <a:t>Travel</a:t>
            </a:r>
            <a:endParaRPr lang="en-US" sz="2000" dirty="0">
              <a:solidFill>
                <a:schemeClr val="bg1"/>
              </a:solidFill>
              <a:effectLst>
                <a:outerShdw blurRad="38100" dist="38100" dir="2700000" algn="tl">
                  <a:srgbClr val="000000">
                    <a:alpha val="43137"/>
                  </a:srgbClr>
                </a:outerShdw>
              </a:effectLst>
            </a:endParaRPr>
          </a:p>
          <a:p>
            <a:pPr marL="285750" indent="-285750">
              <a:lnSpc>
                <a:spcPct val="90000"/>
              </a:lnSpc>
              <a:buSzPct val="75000"/>
              <a:buFont typeface="Wingdings" panose="05000000000000000000" pitchFamily="2" charset="2"/>
              <a:buChar char="q"/>
            </a:pPr>
            <a:r>
              <a:rPr lang="en-US" dirty="0">
                <a:solidFill>
                  <a:schemeClr val="bg1"/>
                </a:solidFill>
              </a:rPr>
              <a:t>What if I recently traveled and get sick? </a:t>
            </a:r>
            <a:endParaRPr lang="en-US" sz="1600" dirty="0">
              <a:solidFill>
                <a:schemeClr val="bg1"/>
              </a:solidFill>
            </a:endParaRPr>
          </a:p>
        </p:txBody>
      </p:sp>
      <p:sp>
        <p:nvSpPr>
          <p:cNvPr id="14" name="Rectangle 13">
            <a:extLst>
              <a:ext uri="{FF2B5EF4-FFF2-40B4-BE49-F238E27FC236}">
                <a16:creationId xmlns:a16="http://schemas.microsoft.com/office/drawing/2014/main" id="{2C6DF5F2-AC40-4058-9E23-76EA969DE578}"/>
              </a:ext>
            </a:extLst>
          </p:cNvPr>
          <p:cNvSpPr/>
          <p:nvPr/>
        </p:nvSpPr>
        <p:spPr>
          <a:xfrm>
            <a:off x="6400352" y="2513814"/>
            <a:ext cx="5433075" cy="3323987"/>
          </a:xfrm>
          <a:prstGeom prst="rect">
            <a:avLst/>
          </a:prstGeom>
          <a:ln w="28575">
            <a:solidFill>
              <a:srgbClr val="FFFF00"/>
            </a:solidFill>
          </a:ln>
        </p:spPr>
        <p:txBody>
          <a:bodyPr wrap="square">
            <a:spAutoFit/>
          </a:bodyPr>
          <a:lstStyle/>
          <a:p>
            <a:pPr marL="285750" indent="-285750">
              <a:buSzPct val="75000"/>
              <a:buFont typeface="Wingdings" panose="05000000000000000000" pitchFamily="2" charset="2"/>
              <a:buChar char="q"/>
            </a:pPr>
            <a:r>
              <a:rPr lang="en-US" dirty="0">
                <a:solidFill>
                  <a:schemeClr val="bg1"/>
                </a:solidFill>
                <a:hlinkClick r:id="rId10">
                  <a:extLst>
                    <a:ext uri="{A12FA001-AC4F-418D-AE19-62706E023703}">
                      <ahyp:hlinkClr xmlns:ahyp="http://schemas.microsoft.com/office/drawing/2018/hyperlinkcolor" val="tx"/>
                    </a:ext>
                  </a:extLst>
                </a:hlinkClick>
              </a:rPr>
              <a:t>What should I do if I get sick or someone in my house gets sick? </a:t>
            </a:r>
            <a:endParaRPr lang="en-US" dirty="0">
              <a:solidFill>
                <a:schemeClr val="bg1"/>
              </a:solidFill>
            </a:endParaRPr>
          </a:p>
          <a:p>
            <a:pPr marL="285750" indent="-285750">
              <a:buSzPct val="75000"/>
              <a:buFont typeface="Wingdings" panose="05000000000000000000" pitchFamily="2" charset="2"/>
              <a:buChar char="q"/>
            </a:pPr>
            <a:r>
              <a:rPr lang="en-US" dirty="0">
                <a:solidFill>
                  <a:schemeClr val="bg1"/>
                </a:solidFill>
                <a:hlinkClick r:id="rId10">
                  <a:extLst>
                    <a:ext uri="{A12FA001-AC4F-418D-AE19-62706E023703}">
                      <ahyp:hlinkClr xmlns:ahyp="http://schemas.microsoft.com/office/drawing/2018/hyperlinkcolor" val="tx"/>
                    </a:ext>
                  </a:extLst>
                </a:hlinkClick>
              </a:rPr>
              <a:t>What should I do if I have had close contact with someone who has COVID-19?</a:t>
            </a:r>
            <a:endParaRPr lang="en-US" sz="800" dirty="0">
              <a:solidFill>
                <a:schemeClr val="bg1"/>
              </a:solidFill>
            </a:endParaRPr>
          </a:p>
          <a:p>
            <a:pPr marL="285750" indent="-285750">
              <a:buSzPct val="75000"/>
              <a:buFont typeface="Wingdings" panose="05000000000000000000" pitchFamily="2" charset="2"/>
              <a:buChar char="q"/>
            </a:pPr>
            <a:r>
              <a:rPr lang="en-US" dirty="0">
                <a:solidFill>
                  <a:schemeClr val="bg1"/>
                </a:solidFill>
              </a:rPr>
              <a:t>What if I have traveled or been </a:t>
            </a:r>
            <a:r>
              <a:rPr lang="en-US" dirty="0">
                <a:solidFill>
                  <a:schemeClr val="bg1"/>
                </a:solidFill>
                <a:hlinkClick r:id="rId11">
                  <a:extLst>
                    <a:ext uri="{A12FA001-AC4F-418D-AE19-62706E023703}">
                      <ahyp:hlinkClr xmlns:ahyp="http://schemas.microsoft.com/office/drawing/2018/hyperlinkcolor" val="tx"/>
                    </a:ext>
                  </a:extLst>
                </a:hlinkClick>
              </a:rPr>
              <a:t>exposed to coronavirus, should I self-quarantine</a:t>
            </a:r>
            <a:r>
              <a:rPr lang="en-US" dirty="0">
                <a:solidFill>
                  <a:schemeClr val="bg1"/>
                </a:solidFill>
              </a:rPr>
              <a:t> and notify my supervisor for further instructions? </a:t>
            </a:r>
            <a:endParaRPr lang="en-US" sz="800" dirty="0">
              <a:solidFill>
                <a:schemeClr val="bg1"/>
              </a:solidFill>
            </a:endParaRPr>
          </a:p>
          <a:p>
            <a:pPr marL="742950" lvl="1" indent="-285750">
              <a:buSzPct val="75000"/>
              <a:buFont typeface="Wingdings" panose="05000000000000000000" pitchFamily="2" charset="2"/>
              <a:buChar char="q"/>
            </a:pPr>
            <a:r>
              <a:rPr lang="en-US" sz="1600" u="sng" dirty="0">
                <a:solidFill>
                  <a:srgbClr val="FFFF00"/>
                </a:solidFill>
                <a:effectLst>
                  <a:outerShdw blurRad="38100" dist="38100" dir="2700000" algn="tl">
                    <a:srgbClr val="000000">
                      <a:alpha val="43137"/>
                    </a:srgbClr>
                  </a:outerShdw>
                </a:effectLst>
              </a:rPr>
              <a:t>D</a:t>
            </a:r>
            <a:r>
              <a:rPr lang="en-US" sz="1600" u="sng" dirty="0">
                <a:solidFill>
                  <a:srgbClr val="FFFF00"/>
                </a:solidFill>
                <a:effectLst>
                  <a:outerShdw blurRad="38100" dist="38100" dir="2700000" algn="tl">
                    <a:srgbClr val="000000">
                      <a:alpha val="43137"/>
                    </a:srgbClr>
                  </a:outerShdw>
                </a:effectLst>
                <a:hlinkClick r:id="rId12">
                  <a:extLst>
                    <a:ext uri="{A12FA001-AC4F-418D-AE19-62706E023703}">
                      <ahyp:hlinkClr xmlns:ahyp="http://schemas.microsoft.com/office/drawing/2018/hyperlinkcolor" val="tx"/>
                    </a:ext>
                  </a:extLst>
                </a:hlinkClick>
              </a:rPr>
              <a:t>o Not Report to Work</a:t>
            </a:r>
            <a:r>
              <a:rPr lang="en-US" sz="1600" dirty="0">
                <a:solidFill>
                  <a:schemeClr val="bg1"/>
                </a:solidFill>
                <a:effectLst>
                  <a:outerShdw blurRad="38100" dist="38100" dir="2700000" algn="tl">
                    <a:srgbClr val="000000">
                      <a:alpha val="43137"/>
                    </a:srgbClr>
                  </a:outerShdw>
                </a:effectLst>
              </a:rPr>
              <a:t>.</a:t>
            </a:r>
          </a:p>
          <a:p>
            <a:pPr marL="742950" lvl="1" indent="-285750">
              <a:buSzPct val="75000"/>
              <a:buFont typeface="Wingdings" panose="05000000000000000000" pitchFamily="2" charset="2"/>
              <a:buChar char="q"/>
            </a:pPr>
            <a:r>
              <a:rPr lang="en-US" sz="1600" dirty="0">
                <a:solidFill>
                  <a:schemeClr val="bg1"/>
                </a:solidFill>
              </a:rPr>
              <a:t>Contact your health care provider and then your supervisor for additional instructions </a:t>
            </a:r>
          </a:p>
          <a:p>
            <a:pPr marL="742950" lvl="1" indent="-285750">
              <a:buSzPct val="75000"/>
              <a:buFont typeface="Wingdings" panose="05000000000000000000" pitchFamily="2" charset="2"/>
              <a:buChar char="q"/>
            </a:pPr>
            <a:r>
              <a:rPr lang="en-US" sz="1600" dirty="0">
                <a:solidFill>
                  <a:schemeClr val="bg1"/>
                </a:solidFill>
              </a:rPr>
              <a:t>Refer to the </a:t>
            </a:r>
            <a:r>
              <a:rPr lang="en-US" sz="1600" dirty="0">
                <a:solidFill>
                  <a:schemeClr val="bg1"/>
                </a:solidFill>
                <a:hlinkClick r:id="rId13" action="ppaction://hlinksldjump">
                  <a:extLst>
                    <a:ext uri="{A12FA001-AC4F-418D-AE19-62706E023703}">
                      <ahyp:hlinkClr xmlns:ahyp="http://schemas.microsoft.com/office/drawing/2018/hyperlinkcolor" val="tx"/>
                    </a:ext>
                  </a:extLst>
                </a:hlinkClick>
              </a:rPr>
              <a:t>Employee Resources section</a:t>
            </a:r>
            <a:r>
              <a:rPr lang="en-US" sz="1600" dirty="0">
                <a:solidFill>
                  <a:schemeClr val="bg1"/>
                </a:solidFill>
              </a:rPr>
              <a:t> of this document.</a:t>
            </a:r>
          </a:p>
        </p:txBody>
      </p:sp>
      <p:sp>
        <p:nvSpPr>
          <p:cNvPr id="15" name="Rectangle 14">
            <a:extLst>
              <a:ext uri="{FF2B5EF4-FFF2-40B4-BE49-F238E27FC236}">
                <a16:creationId xmlns:a16="http://schemas.microsoft.com/office/drawing/2014/main" id="{D3E56BB0-F40A-4DB9-97CA-77B16DDBF26D}"/>
              </a:ext>
            </a:extLst>
          </p:cNvPr>
          <p:cNvSpPr/>
          <p:nvPr/>
        </p:nvSpPr>
        <p:spPr>
          <a:xfrm>
            <a:off x="6400352" y="1929039"/>
            <a:ext cx="5433075" cy="584775"/>
          </a:xfrm>
          <a:prstGeom prst="rect">
            <a:avLst/>
          </a:prstGeom>
          <a:ln w="28575">
            <a:solidFill>
              <a:srgbClr val="FFFF00"/>
            </a:solidFill>
          </a:ln>
        </p:spPr>
        <p:txBody>
          <a:bodyPr wrap="square">
            <a:spAutoFit/>
          </a:bodyPr>
          <a:lstStyle/>
          <a:p>
            <a:pPr algn="ctr"/>
            <a:r>
              <a:rPr lang="en-US" sz="3200" dirty="0">
                <a:solidFill>
                  <a:schemeClr val="bg1"/>
                </a:solidFill>
              </a:rPr>
              <a:t>For RCC Faculty and Staff</a:t>
            </a:r>
          </a:p>
        </p:txBody>
      </p:sp>
    </p:spTree>
    <p:extLst>
      <p:ext uri="{BB962C8B-B14F-4D97-AF65-F5344CB8AC3E}">
        <p14:creationId xmlns:p14="http://schemas.microsoft.com/office/powerpoint/2010/main" val="11996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39</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2" name="Rectangle 1">
            <a:extLst>
              <a:ext uri="{FF2B5EF4-FFF2-40B4-BE49-F238E27FC236}">
                <a16:creationId xmlns:a16="http://schemas.microsoft.com/office/drawing/2014/main" id="{F4A519AD-B418-49BC-A97A-E38331741A67}"/>
              </a:ext>
            </a:extLst>
          </p:cNvPr>
          <p:cNvSpPr/>
          <p:nvPr/>
        </p:nvSpPr>
        <p:spPr>
          <a:xfrm>
            <a:off x="1090569" y="2154323"/>
            <a:ext cx="9667046" cy="646331"/>
          </a:xfrm>
          <a:prstGeom prst="rect">
            <a:avLst/>
          </a:prstGeom>
        </p:spPr>
        <p:txBody>
          <a:bodyPr wrap="square">
            <a:spAutoFit/>
          </a:bodyPr>
          <a:lstStyle/>
          <a:p>
            <a:r>
              <a:rPr lang="en-US" dirty="0">
                <a:solidFill>
                  <a:schemeClr val="bg1"/>
                </a:solidFill>
              </a:rPr>
              <a:t>I acknowledge and pledge to abide by the following community standards because I am committed to ensuring the health and safety of our campus community: </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2514599" y="1306489"/>
            <a:ext cx="8839201" cy="769441"/>
          </a:xfrm>
          <a:prstGeom prst="rect">
            <a:avLst/>
          </a:prstGeom>
        </p:spPr>
        <p:txBody>
          <a:bodyPr wrap="square">
            <a:spAutoFit/>
          </a:bodyPr>
          <a:lstStyle/>
          <a:p>
            <a:r>
              <a:rPr lang="en-US" sz="2200" dirty="0">
                <a:solidFill>
                  <a:schemeClr val="bg1"/>
                </a:solidFill>
              </a:rPr>
              <a:t>All faculty, staff and students will acknowledge the following </a:t>
            </a:r>
          </a:p>
          <a:p>
            <a:r>
              <a:rPr lang="en-US" sz="2200" dirty="0">
                <a:solidFill>
                  <a:schemeClr val="bg1"/>
                </a:solidFill>
              </a:rPr>
              <a:t>community commitment prior to the start of the semester.</a:t>
            </a:r>
          </a:p>
        </p:txBody>
      </p: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5" name="Title 1">
            <a:extLst>
              <a:ext uri="{FF2B5EF4-FFF2-40B4-BE49-F238E27FC236}">
                <a16:creationId xmlns:a16="http://schemas.microsoft.com/office/drawing/2014/main" id="{5DAEF4B1-AFCE-4E48-94B8-FAF6C4F2EB4C}"/>
              </a:ext>
            </a:extLst>
          </p:cNvPr>
          <p:cNvSpPr txBox="1">
            <a:spLocks/>
          </p:cNvSpPr>
          <p:nvPr/>
        </p:nvSpPr>
        <p:spPr>
          <a:xfrm>
            <a:off x="982640" y="561783"/>
            <a:ext cx="9482488" cy="69738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4400" cap="none" dirty="0">
                <a:solidFill>
                  <a:schemeClr val="bg1"/>
                </a:solidFill>
              </a:rPr>
              <a:t>RCC Healthy Pledge</a:t>
            </a:r>
          </a:p>
        </p:txBody>
      </p:sp>
      <p:sp>
        <p:nvSpPr>
          <p:cNvPr id="5" name="TextBox 4">
            <a:extLst>
              <a:ext uri="{FF2B5EF4-FFF2-40B4-BE49-F238E27FC236}">
                <a16:creationId xmlns:a16="http://schemas.microsoft.com/office/drawing/2014/main" id="{362D4460-2175-40F5-8499-2BAB9182505E}"/>
              </a:ext>
            </a:extLst>
          </p:cNvPr>
          <p:cNvSpPr txBox="1"/>
          <p:nvPr/>
        </p:nvSpPr>
        <p:spPr>
          <a:xfrm>
            <a:off x="1183971" y="2940305"/>
            <a:ext cx="8590327" cy="2039020"/>
          </a:xfrm>
          <a:prstGeom prst="rect">
            <a:avLst/>
          </a:prstGeom>
          <a:noFill/>
        </p:spPr>
        <p:txBody>
          <a:bodyPr wrap="square" rtlCol="0">
            <a:spAutoFit/>
          </a:bodyPr>
          <a:lstStyle/>
          <a:p>
            <a:pPr marL="285750" lvl="0" indent="-285750">
              <a:spcAft>
                <a:spcPts val="300"/>
              </a:spcAft>
              <a:buFont typeface="Arial" panose="020B0604020202020204" pitchFamily="34" charset="0"/>
              <a:buChar char="•"/>
            </a:pPr>
            <a:r>
              <a:rPr lang="en-US" sz="1600" dirty="0">
                <a:solidFill>
                  <a:schemeClr val="bg1"/>
                </a:solidFill>
              </a:rPr>
              <a:t>I will properly wear </a:t>
            </a:r>
            <a:r>
              <a:rPr lang="en-US" sz="1600">
                <a:solidFill>
                  <a:schemeClr val="bg1"/>
                </a:solidFill>
              </a:rPr>
              <a:t>a face covering </a:t>
            </a:r>
            <a:r>
              <a:rPr lang="en-US" sz="1600" dirty="0">
                <a:solidFill>
                  <a:schemeClr val="bg1"/>
                </a:solidFill>
              </a:rPr>
              <a:t>in all in-person classes and in all campus facilities and locations. </a:t>
            </a:r>
          </a:p>
          <a:p>
            <a:pPr marL="285750" lvl="0" indent="-285750">
              <a:spcAft>
                <a:spcPts val="300"/>
              </a:spcAft>
              <a:buFont typeface="Arial" panose="020B0604020202020204" pitchFamily="34" charset="0"/>
              <a:buChar char="•"/>
            </a:pPr>
            <a:r>
              <a:rPr lang="en-US" sz="1600" dirty="0">
                <a:solidFill>
                  <a:schemeClr val="bg1"/>
                </a:solidFill>
              </a:rPr>
              <a:t>I will stand, sit, and wait a minimum of 6 feet from other individuals. </a:t>
            </a:r>
          </a:p>
          <a:p>
            <a:pPr marL="285750" lvl="0" indent="-285750">
              <a:spcAft>
                <a:spcPts val="300"/>
              </a:spcAft>
              <a:buFont typeface="Arial" panose="020B0604020202020204" pitchFamily="34" charset="0"/>
              <a:buChar char="•"/>
            </a:pPr>
            <a:r>
              <a:rPr lang="en-US" sz="1600" dirty="0">
                <a:solidFill>
                  <a:schemeClr val="bg1"/>
                </a:solidFill>
              </a:rPr>
              <a:t>I will not get into an elevator with more than 1 other individual and we will both wear masks. </a:t>
            </a:r>
          </a:p>
          <a:p>
            <a:pPr marL="285750" lvl="0" indent="-285750">
              <a:spcAft>
                <a:spcPts val="300"/>
              </a:spcAft>
              <a:buFont typeface="Arial" panose="020B0604020202020204" pitchFamily="34" charset="0"/>
              <a:buChar char="•"/>
            </a:pPr>
            <a:r>
              <a:rPr lang="en-US" sz="1600" dirty="0">
                <a:solidFill>
                  <a:schemeClr val="bg1"/>
                </a:solidFill>
              </a:rPr>
              <a:t>I will abide by all posted health and safety guidelines throughout campus. </a:t>
            </a:r>
          </a:p>
          <a:p>
            <a:pPr marL="285750" lvl="0" indent="-285750">
              <a:spcAft>
                <a:spcPts val="300"/>
              </a:spcAft>
              <a:buFont typeface="Arial" panose="020B0604020202020204" pitchFamily="34" charset="0"/>
              <a:buChar char="•"/>
            </a:pPr>
            <a:r>
              <a:rPr lang="en-US" sz="1600" dirty="0">
                <a:solidFill>
                  <a:schemeClr val="bg1"/>
                </a:solidFill>
              </a:rPr>
              <a:t>I will actively self-monitor my own personal health and remain home when I am sick. </a:t>
            </a:r>
          </a:p>
          <a:p>
            <a:endParaRPr lang="en-US" dirty="0"/>
          </a:p>
        </p:txBody>
      </p:sp>
      <p:sp>
        <p:nvSpPr>
          <p:cNvPr id="6" name="TextBox 5">
            <a:extLst>
              <a:ext uri="{FF2B5EF4-FFF2-40B4-BE49-F238E27FC236}">
                <a16:creationId xmlns:a16="http://schemas.microsoft.com/office/drawing/2014/main" id="{F73D2314-9918-4F6C-9B58-29FD496A0511}"/>
              </a:ext>
            </a:extLst>
          </p:cNvPr>
          <p:cNvSpPr txBox="1"/>
          <p:nvPr/>
        </p:nvSpPr>
        <p:spPr>
          <a:xfrm>
            <a:off x="1483590" y="4621396"/>
            <a:ext cx="8738255" cy="923330"/>
          </a:xfrm>
          <a:prstGeom prst="rect">
            <a:avLst/>
          </a:prstGeom>
          <a:noFill/>
        </p:spPr>
        <p:txBody>
          <a:bodyPr wrap="square" rtlCol="0">
            <a:spAutoFit/>
          </a:bodyPr>
          <a:lstStyle/>
          <a:p>
            <a:r>
              <a:rPr lang="en-US" dirty="0">
                <a:solidFill>
                  <a:schemeClr val="bg1"/>
                </a:solidFill>
              </a:rPr>
              <a:t>I understand these health standards are in place to not only protect my own personal health but that of my peers, faculty and staff I interact with while on campus. </a:t>
            </a:r>
          </a:p>
          <a:p>
            <a:endParaRPr lang="en-US" dirty="0"/>
          </a:p>
        </p:txBody>
      </p:sp>
    </p:spTree>
    <p:extLst>
      <p:ext uri="{BB962C8B-B14F-4D97-AF65-F5344CB8AC3E}">
        <p14:creationId xmlns:p14="http://schemas.microsoft.com/office/powerpoint/2010/main" val="395413209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4</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pic>
        <p:nvPicPr>
          <p:cNvPr id="5" name="Picture 4">
            <a:extLst>
              <a:ext uri="{FF2B5EF4-FFF2-40B4-BE49-F238E27FC236}">
                <a16:creationId xmlns:a16="http://schemas.microsoft.com/office/drawing/2014/main" id="{B51799F0-4A59-4E43-B02F-A881CBDB0E66}"/>
              </a:ext>
            </a:extLst>
          </p:cNvPr>
          <p:cNvPicPr>
            <a:picLocks noChangeAspect="1"/>
          </p:cNvPicPr>
          <p:nvPr/>
        </p:nvPicPr>
        <p:blipFill>
          <a:blip r:embed="rId4"/>
          <a:stretch>
            <a:fillRect/>
          </a:stretch>
        </p:blipFill>
        <p:spPr>
          <a:xfrm>
            <a:off x="9744576" y="334203"/>
            <a:ext cx="2208648" cy="1145225"/>
          </a:xfrm>
          <a:prstGeom prst="rect">
            <a:avLst/>
          </a:prstGeom>
        </p:spPr>
      </p:pic>
      <p:sp>
        <p:nvSpPr>
          <p:cNvPr id="9" name="Rectangle 8">
            <a:extLst>
              <a:ext uri="{FF2B5EF4-FFF2-40B4-BE49-F238E27FC236}">
                <a16:creationId xmlns:a16="http://schemas.microsoft.com/office/drawing/2014/main" id="{E8D693CB-686C-453B-B848-B67111B43D8E}"/>
              </a:ext>
            </a:extLst>
          </p:cNvPr>
          <p:cNvSpPr/>
          <p:nvPr/>
        </p:nvSpPr>
        <p:spPr>
          <a:xfrm>
            <a:off x="939610" y="1141446"/>
            <a:ext cx="11148380" cy="4047262"/>
          </a:xfrm>
          <a:prstGeom prst="rect">
            <a:avLst/>
          </a:prstGeom>
        </p:spPr>
        <p:txBody>
          <a:bodyPr wrap="square">
            <a:spAutoFit/>
          </a:bodyPr>
          <a:lstStyle/>
          <a:p>
            <a:pPr lvl="0">
              <a:defRPr/>
            </a:pPr>
            <a:r>
              <a:rPr lang="en-US" sz="2200" dirty="0">
                <a:solidFill>
                  <a:schemeClr val="bg1"/>
                </a:solidFill>
                <a:cs typeface="Times New Roman" panose="02020603050405020304" pitchFamily="18" charset="0"/>
              </a:rPr>
              <a:t>Our response to the </a:t>
            </a:r>
            <a:r>
              <a:rPr lang="en-US" sz="2200" b="1" dirty="0">
                <a:solidFill>
                  <a:schemeClr val="bg1"/>
                </a:solidFill>
                <a:cs typeface="Times New Roman" panose="02020603050405020304" pitchFamily="18" charset="0"/>
                <a:hlinkClick r:id="rId5">
                  <a:extLst>
                    <a:ext uri="{A12FA001-AC4F-418D-AE19-62706E023703}">
                      <ahyp:hlinkClr xmlns:ahyp="http://schemas.microsoft.com/office/drawing/2018/hyperlinkcolor" val="tx"/>
                    </a:ext>
                  </a:extLst>
                </a:hlinkClick>
              </a:rPr>
              <a:t>COVID-19 Pandemic</a:t>
            </a:r>
            <a:r>
              <a:rPr lang="en-US" sz="2200" b="1" dirty="0">
                <a:solidFill>
                  <a:schemeClr val="bg1"/>
                </a:solidFill>
                <a:cs typeface="Times New Roman" panose="02020603050405020304" pitchFamily="18" charset="0"/>
              </a:rPr>
              <a:t> </a:t>
            </a:r>
            <a:r>
              <a:rPr lang="en-US" sz="2200" dirty="0">
                <a:solidFill>
                  <a:schemeClr val="bg1"/>
                </a:solidFill>
                <a:cs typeface="Times New Roman" panose="02020603050405020304" pitchFamily="18" charset="0"/>
              </a:rPr>
              <a:t>from the beginning has centered on the continued health and safety of our students, faculty, staff, and community. As we prepare to welcome our faculty, staff, and students back to campus, your health and safety will remain at the forefront.</a:t>
            </a:r>
          </a:p>
          <a:p>
            <a:pPr lvl="0">
              <a:defRPr/>
            </a:pPr>
            <a:endParaRPr lang="en-US" sz="600" dirty="0">
              <a:solidFill>
                <a:schemeClr val="bg1"/>
              </a:solidFill>
              <a:cs typeface="Times New Roman" panose="02020603050405020304" pitchFamily="18" charset="0"/>
            </a:endParaRPr>
          </a:p>
          <a:p>
            <a:pPr marL="342900" indent="-342900">
              <a:buFont typeface="Arial" panose="020B0604020202020204" pitchFamily="34" charset="0"/>
              <a:buChar char="•"/>
              <a:defRPr/>
            </a:pPr>
            <a:r>
              <a:rPr lang="en-US" sz="1900" dirty="0">
                <a:solidFill>
                  <a:schemeClr val="bg1"/>
                </a:solidFill>
                <a:cs typeface="Times New Roman" panose="02020603050405020304" pitchFamily="18" charset="0"/>
              </a:rPr>
              <a:t>The primary goals moving forward will be to continue providing an uncompromisingly exceptional educational experience to the students we serve, to protect the health of </a:t>
            </a:r>
            <a:r>
              <a:rPr lang="en-US" sz="1900" dirty="0">
                <a:solidFill>
                  <a:schemeClr val="bg1"/>
                </a:solidFill>
                <a:cs typeface="Times New Roman" panose="02020603050405020304" pitchFamily="18" charset="0"/>
                <a:hlinkClick r:id="rId6">
                  <a:extLst>
                    <a:ext uri="{A12FA001-AC4F-418D-AE19-62706E023703}">
                      <ahyp:hlinkClr xmlns:ahyp="http://schemas.microsoft.com/office/drawing/2018/hyperlinkcolor" val="tx"/>
                    </a:ext>
                  </a:extLst>
                </a:hlinkClick>
              </a:rPr>
              <a:t>Robeson Community College </a:t>
            </a:r>
            <a:r>
              <a:rPr lang="en-US" sz="1900" dirty="0">
                <a:solidFill>
                  <a:schemeClr val="bg1"/>
                </a:solidFill>
                <a:cs typeface="Times New Roman" panose="02020603050405020304" pitchFamily="18" charset="0"/>
              </a:rPr>
              <a:t>(RCC), and to be an educational resource while navigating the short- and long-term effects of the pandemic.</a:t>
            </a:r>
          </a:p>
          <a:p>
            <a:pPr>
              <a:defRPr/>
            </a:pPr>
            <a:endParaRPr lang="en-US" sz="400" dirty="0">
              <a:solidFill>
                <a:schemeClr val="bg1"/>
              </a:solidFill>
              <a:cs typeface="Times New Roman" panose="02020603050405020304" pitchFamily="18" charset="0"/>
            </a:endParaRPr>
          </a:p>
          <a:p>
            <a:pPr marL="342900" indent="-342900">
              <a:buFont typeface="Arial" panose="020B0604020202020204" pitchFamily="34" charset="0"/>
              <a:buChar char="•"/>
              <a:defRPr/>
            </a:pPr>
            <a:r>
              <a:rPr lang="en-US" sz="1900" dirty="0">
                <a:solidFill>
                  <a:schemeClr val="bg1"/>
                </a:solidFill>
                <a:cs typeface="Times New Roman" panose="02020603050405020304" pitchFamily="18" charset="0"/>
              </a:rPr>
              <a:t>To that end, RCC’s operations will follow all </a:t>
            </a:r>
            <a:r>
              <a:rPr lang="en-US" sz="1900" u="sng" dirty="0">
                <a:solidFill>
                  <a:schemeClr val="bg1"/>
                </a:solidFill>
                <a:cs typeface="Times New Roman" panose="02020603050405020304" pitchFamily="18" charset="0"/>
                <a:hlinkClick r:id="rId7">
                  <a:extLst>
                    <a:ext uri="{A12FA001-AC4F-418D-AE19-62706E023703}">
                      <ahyp:hlinkClr xmlns:ahyp="http://schemas.microsoft.com/office/drawing/2018/hyperlinkcolor" val="tx"/>
                    </a:ext>
                  </a:extLst>
                </a:hlinkClick>
              </a:rPr>
              <a:t>NC Community College </a:t>
            </a:r>
            <a:r>
              <a:rPr lang="en-US" sz="1900" u="sng" dirty="0">
                <a:solidFill>
                  <a:schemeClr val="bg1"/>
                </a:solidFill>
                <a:cs typeface="Times New Roman" panose="02020603050405020304" pitchFamily="18" charset="0"/>
              </a:rPr>
              <a:t>System</a:t>
            </a:r>
            <a:r>
              <a:rPr lang="en-US" sz="1900" dirty="0">
                <a:solidFill>
                  <a:schemeClr val="bg1"/>
                </a:solidFill>
                <a:cs typeface="Times New Roman" panose="02020603050405020304" pitchFamily="18" charset="0"/>
              </a:rPr>
              <a:t>  guidance, directives given by the </a:t>
            </a:r>
            <a:r>
              <a:rPr lang="en-US" sz="1900" dirty="0">
                <a:solidFill>
                  <a:schemeClr val="bg1"/>
                </a:solidFill>
                <a:cs typeface="Times New Roman" panose="02020603050405020304" pitchFamily="18" charset="0"/>
                <a:hlinkClick r:id="rId8">
                  <a:extLst>
                    <a:ext uri="{A12FA001-AC4F-418D-AE19-62706E023703}">
                      <ahyp:hlinkClr xmlns:ahyp="http://schemas.microsoft.com/office/drawing/2018/hyperlinkcolor" val="tx"/>
                    </a:ext>
                  </a:extLst>
                </a:hlinkClick>
              </a:rPr>
              <a:t>Governor</a:t>
            </a:r>
            <a:r>
              <a:rPr lang="en-US" sz="1900" dirty="0">
                <a:solidFill>
                  <a:schemeClr val="bg1"/>
                </a:solidFill>
                <a:cs typeface="Times New Roman" panose="02020603050405020304" pitchFamily="18" charset="0"/>
              </a:rPr>
              <a:t>, as well as local orders and ordinances of the </a:t>
            </a:r>
            <a:r>
              <a:rPr lang="en-US" sz="1900" dirty="0">
                <a:solidFill>
                  <a:schemeClr val="bg1"/>
                </a:solidFill>
                <a:cs typeface="Times New Roman" panose="02020603050405020304" pitchFamily="18" charset="0"/>
                <a:hlinkClick r:id="rId9">
                  <a:extLst>
                    <a:ext uri="{A12FA001-AC4F-418D-AE19-62706E023703}">
                      <ahyp:hlinkClr xmlns:ahyp="http://schemas.microsoft.com/office/drawing/2018/hyperlinkcolor" val="tx"/>
                    </a:ext>
                  </a:extLst>
                </a:hlinkClick>
              </a:rPr>
              <a:t>Robeson County Health Department</a:t>
            </a:r>
            <a:r>
              <a:rPr lang="en-US" sz="1900" dirty="0">
                <a:solidFill>
                  <a:schemeClr val="bg1"/>
                </a:solidFill>
                <a:cs typeface="Times New Roman" panose="02020603050405020304" pitchFamily="18" charset="0"/>
              </a:rPr>
              <a:t>. College  administrators will remain in close contact with officials from all of the above-mentioned organizations weekly, and in some cases daily.</a:t>
            </a:r>
          </a:p>
          <a:p>
            <a:pPr lvl="0">
              <a:defRPr/>
            </a:pPr>
            <a:endParaRPr lang="en-US" sz="400" b="1" dirty="0">
              <a:solidFill>
                <a:schemeClr val="bg1"/>
              </a:solidFill>
            </a:endParaRPr>
          </a:p>
          <a:p>
            <a:pPr lvl="0">
              <a:defRPr/>
            </a:pPr>
            <a:r>
              <a:rPr lang="en-US" sz="2200" dirty="0">
                <a:solidFill>
                  <a:schemeClr val="bg1"/>
                </a:solidFill>
              </a:rPr>
              <a:t>As our public health officials’ knowledge and understanding of the COVID-19 virus continues to evolve, RCC’s policies and procedures may be updated as necessary.</a:t>
            </a:r>
          </a:p>
        </p:txBody>
      </p:sp>
      <p:pic>
        <p:nvPicPr>
          <p:cNvPr id="11" name="Picture Placeholder 14">
            <a:extLst>
              <a:ext uri="{FF2B5EF4-FFF2-40B4-BE49-F238E27FC236}">
                <a16:creationId xmlns:a16="http://schemas.microsoft.com/office/drawing/2014/main" id="{4E844AC9-82B3-4913-8688-923F4D82EFFC}"/>
              </a:ext>
            </a:extLst>
          </p:cNvPr>
          <p:cNvPicPr>
            <a:picLocks noChangeAspect="1"/>
          </p:cNvPicPr>
          <p:nvPr/>
        </p:nvPicPr>
        <p:blipFill rotWithShape="1">
          <a:blip r:embed="rId10"/>
          <a:srcRect l="14393" r="28774"/>
          <a:stretch/>
        </p:blipFill>
        <p:spPr>
          <a:xfrm>
            <a:off x="533844" y="5481096"/>
            <a:ext cx="1356344" cy="1193249"/>
          </a:xfrm>
          <a:prstGeom prst="ellipse">
            <a:avLst/>
          </a:prstGeom>
          <a:solidFill>
            <a:schemeClr val="bg2"/>
          </a:solidFill>
        </p:spPr>
      </p:pic>
      <p:pic>
        <p:nvPicPr>
          <p:cNvPr id="13" name="Picture Placeholder 14">
            <a:extLst>
              <a:ext uri="{FF2B5EF4-FFF2-40B4-BE49-F238E27FC236}">
                <a16:creationId xmlns:a16="http://schemas.microsoft.com/office/drawing/2014/main" id="{1B23FB2A-C3D7-4FCD-8A04-E2E86D4163AE}"/>
              </a:ext>
            </a:extLst>
          </p:cNvPr>
          <p:cNvPicPr>
            <a:picLocks noChangeAspect="1"/>
          </p:cNvPicPr>
          <p:nvPr/>
        </p:nvPicPr>
        <p:blipFill rotWithShape="1">
          <a:blip r:embed="rId10"/>
          <a:srcRect l="14393" r="28774"/>
          <a:stretch/>
        </p:blipFill>
        <p:spPr>
          <a:xfrm>
            <a:off x="549769" y="199790"/>
            <a:ext cx="861605" cy="758001"/>
          </a:xfrm>
          <a:prstGeom prst="ellipse">
            <a:avLst/>
          </a:prstGeom>
          <a:solidFill>
            <a:schemeClr val="bg2"/>
          </a:solidFill>
        </p:spPr>
      </p:pic>
      <p:sp>
        <p:nvSpPr>
          <p:cNvPr id="14" name="Title 1">
            <a:extLst>
              <a:ext uri="{FF2B5EF4-FFF2-40B4-BE49-F238E27FC236}">
                <a16:creationId xmlns:a16="http://schemas.microsoft.com/office/drawing/2014/main" id="{CD9397F4-3103-4F7D-94AB-6225166AA88B}"/>
              </a:ext>
            </a:extLst>
          </p:cNvPr>
          <p:cNvSpPr txBox="1">
            <a:spLocks/>
          </p:cNvSpPr>
          <p:nvPr/>
        </p:nvSpPr>
        <p:spPr>
          <a:xfrm>
            <a:off x="2228992" y="343205"/>
            <a:ext cx="8475812" cy="79824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400" cap="none" dirty="0"/>
              <a:t>Moving Forward with COVID-19</a:t>
            </a:r>
          </a:p>
        </p:txBody>
      </p:sp>
      <p:pic>
        <p:nvPicPr>
          <p:cNvPr id="16" name="Picture 15">
            <a:extLst>
              <a:ext uri="{FF2B5EF4-FFF2-40B4-BE49-F238E27FC236}">
                <a16:creationId xmlns:a16="http://schemas.microsoft.com/office/drawing/2014/main" id="{B96E7DD6-1642-4258-8376-583CFCAF9BCA}"/>
              </a:ext>
            </a:extLst>
          </p:cNvPr>
          <p:cNvPicPr>
            <a:picLocks noChangeAspect="1"/>
          </p:cNvPicPr>
          <p:nvPr/>
        </p:nvPicPr>
        <p:blipFill rotWithShape="1">
          <a:blip r:embed="rId11"/>
          <a:srcRect b="7569"/>
          <a:stretch/>
        </p:blipFill>
        <p:spPr>
          <a:xfrm>
            <a:off x="7950631" y="5220616"/>
            <a:ext cx="4241369" cy="1574697"/>
          </a:xfrm>
          <a:prstGeom prst="rect">
            <a:avLst/>
          </a:prstGeom>
        </p:spPr>
      </p:pic>
    </p:spTree>
    <p:extLst>
      <p:ext uri="{BB962C8B-B14F-4D97-AF65-F5344CB8AC3E}">
        <p14:creationId xmlns:p14="http://schemas.microsoft.com/office/powerpoint/2010/main" val="1366633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
                                            <p:txEl>
                                              <p:pRg st="4" end="4"/>
                                            </p:txEl>
                                          </p:spTgt>
                                        </p:tgtEl>
                                        <p:attrNameLst>
                                          <p:attrName>style.visibility</p:attrName>
                                        </p:attrNameLst>
                                      </p:cBhvr>
                                      <p:to>
                                        <p:strVal val="visible"/>
                                      </p:to>
                                    </p:set>
                                    <p:animEffect transition="in" filter="fade">
                                      <p:cBhvr>
                                        <p:cTn id="11" dur="500"/>
                                        <p:tgtEl>
                                          <p:spTgt spid="9">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9">
                                            <p:txEl>
                                              <p:pRg st="6" end="6"/>
                                            </p:txEl>
                                          </p:spTgt>
                                        </p:tgtEl>
                                        <p:attrNameLst>
                                          <p:attrName>style.visibility</p:attrName>
                                        </p:attrNameLst>
                                      </p:cBhvr>
                                      <p:to>
                                        <p:strVal val="visible"/>
                                      </p:to>
                                    </p:set>
                                    <p:animEffect transition="in" filter="fade">
                                      <p:cBhvr>
                                        <p:cTn id="15" dur="500"/>
                                        <p:tgtEl>
                                          <p:spTgt spid="9">
                                            <p:txEl>
                                              <p:pRg st="6" end="6"/>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C1191-7540-447A-B2E6-3267AADC9144}"/>
              </a:ext>
            </a:extLst>
          </p:cNvPr>
          <p:cNvPicPr>
            <a:picLocks noChangeAspect="1"/>
          </p:cNvPicPr>
          <p:nvPr/>
        </p:nvPicPr>
        <p:blipFill>
          <a:blip r:embed="rId3"/>
          <a:stretch>
            <a:fillRect/>
          </a:stretch>
        </p:blipFill>
        <p:spPr>
          <a:xfrm>
            <a:off x="22041" y="0"/>
            <a:ext cx="12147917" cy="6858000"/>
          </a:xfrm>
          <a:prstGeom prst="rect">
            <a:avLst/>
          </a:prstGeom>
        </p:spPr>
      </p:pic>
      <p:pic>
        <p:nvPicPr>
          <p:cNvPr id="7" name="Picture 6">
            <a:extLst>
              <a:ext uri="{FF2B5EF4-FFF2-40B4-BE49-F238E27FC236}">
                <a16:creationId xmlns:a16="http://schemas.microsoft.com/office/drawing/2014/main" id="{ACBDB96C-C42E-4170-A1F5-7991ED9C3334}"/>
              </a:ext>
            </a:extLst>
          </p:cNvPr>
          <p:cNvPicPr>
            <a:picLocks noChangeAspect="1"/>
          </p:cNvPicPr>
          <p:nvPr/>
        </p:nvPicPr>
        <p:blipFill>
          <a:blip r:embed="rId4"/>
          <a:stretch>
            <a:fillRect/>
          </a:stretch>
        </p:blipFill>
        <p:spPr>
          <a:xfrm>
            <a:off x="9744576" y="334203"/>
            <a:ext cx="2208648" cy="1145225"/>
          </a:xfrm>
          <a:prstGeom prst="rect">
            <a:avLst/>
          </a:prstGeom>
        </p:spPr>
      </p:pic>
      <p:sp>
        <p:nvSpPr>
          <p:cNvPr id="11" name="Title 1">
            <a:extLst>
              <a:ext uri="{FF2B5EF4-FFF2-40B4-BE49-F238E27FC236}">
                <a16:creationId xmlns:a16="http://schemas.microsoft.com/office/drawing/2014/main" id="{BE97F9D5-C558-4BE6-89C3-4E50ED2D3A90}"/>
              </a:ext>
            </a:extLst>
          </p:cNvPr>
          <p:cNvSpPr txBox="1">
            <a:spLocks/>
          </p:cNvSpPr>
          <p:nvPr/>
        </p:nvSpPr>
        <p:spPr>
          <a:xfrm>
            <a:off x="5350401" y="2852382"/>
            <a:ext cx="6300975" cy="295238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lnSpc>
                <a:spcPct val="100000"/>
              </a:lnSpc>
              <a:spcBef>
                <a:spcPts val="600"/>
              </a:spcBef>
              <a:spcAft>
                <a:spcPts val="600"/>
              </a:spcAft>
            </a:pPr>
            <a:r>
              <a:rPr lang="en-US" sz="5400" cap="none" dirty="0">
                <a:solidFill>
                  <a:schemeClr val="bg1"/>
                </a:solidFill>
                <a:latin typeface="Book Antiqua" panose="02040602050305030304" pitchFamily="18" charset="0"/>
              </a:rPr>
              <a:t>Thank You, RCC  </a:t>
            </a:r>
          </a:p>
          <a:p>
            <a:pPr algn="ctr">
              <a:lnSpc>
                <a:spcPct val="100000"/>
              </a:lnSpc>
              <a:spcBef>
                <a:spcPts val="600"/>
              </a:spcBef>
              <a:spcAft>
                <a:spcPts val="600"/>
              </a:spcAft>
            </a:pPr>
            <a:endParaRPr lang="en-US" sz="5400" cap="none" dirty="0">
              <a:solidFill>
                <a:schemeClr val="bg1"/>
              </a:solidFill>
              <a:latin typeface="Book Antiqua" panose="02040602050305030304" pitchFamily="18" charset="0"/>
            </a:endParaRPr>
          </a:p>
          <a:p>
            <a:pPr algn="ctr">
              <a:lnSpc>
                <a:spcPct val="100000"/>
              </a:lnSpc>
              <a:spcBef>
                <a:spcPts val="600"/>
              </a:spcBef>
              <a:spcAft>
                <a:spcPts val="600"/>
              </a:spcAft>
            </a:pPr>
            <a:r>
              <a:rPr lang="en-US" cap="none" dirty="0">
                <a:solidFill>
                  <a:schemeClr val="bg1"/>
                </a:solidFill>
                <a:effectLst>
                  <a:outerShdw blurRad="38100" dist="38100" dir="2700000" algn="tl">
                    <a:srgbClr val="000000">
                      <a:alpha val="43137"/>
                    </a:srgbClr>
                  </a:outerShdw>
                </a:effectLst>
                <a:latin typeface="Book Antiqua" panose="02040602050305030304" pitchFamily="18" charset="0"/>
              </a:rPr>
              <a:t>We're in this together!</a:t>
            </a:r>
          </a:p>
        </p:txBody>
      </p:sp>
      <p:pic>
        <p:nvPicPr>
          <p:cNvPr id="13" name="Picture Placeholder 6">
            <a:hlinkClick r:id="rId5"/>
            <a:extLst>
              <a:ext uri="{FF2B5EF4-FFF2-40B4-BE49-F238E27FC236}">
                <a16:creationId xmlns:a16="http://schemas.microsoft.com/office/drawing/2014/main" id="{9D1679D7-D825-467A-936F-03D835852D64}"/>
              </a:ext>
            </a:extLst>
          </p:cNvPr>
          <p:cNvPicPr>
            <a:picLocks noChangeAspect="1"/>
          </p:cNvPicPr>
          <p:nvPr/>
        </p:nvPicPr>
        <p:blipFill rotWithShape="1">
          <a:blip r:embed="rId6"/>
          <a:srcRect l="17293" t="558" r="35087" b="20236"/>
          <a:stretch/>
        </p:blipFill>
        <p:spPr>
          <a:xfrm>
            <a:off x="738889" y="1053236"/>
            <a:ext cx="4611512" cy="4381841"/>
          </a:xfrm>
          <a:prstGeom prst="ellipse">
            <a:avLst/>
          </a:prstGeom>
        </p:spPr>
      </p:pic>
      <p:pic>
        <p:nvPicPr>
          <p:cNvPr id="12" name="Picture 2" descr="Robeson Community College">
            <a:extLst>
              <a:ext uri="{FF2B5EF4-FFF2-40B4-BE49-F238E27FC236}">
                <a16:creationId xmlns:a16="http://schemas.microsoft.com/office/drawing/2014/main" id="{5C54A8BF-E3A5-496A-A462-CBAD097456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840" y="1302513"/>
            <a:ext cx="3722501" cy="993264"/>
          </a:xfrm>
          <a:prstGeom prst="rect">
            <a:avLst/>
          </a:prstGeom>
          <a:solidFill>
            <a:schemeClr val="bg1"/>
          </a:solidFill>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26471696-790A-4D20-B85A-4D497E986E29}"/>
              </a:ext>
            </a:extLst>
          </p:cNvPr>
          <p:cNvSpPr/>
          <p:nvPr/>
        </p:nvSpPr>
        <p:spPr>
          <a:xfrm>
            <a:off x="6179889" y="4432370"/>
            <a:ext cx="4498872" cy="986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1839155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376383" y="215273"/>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533844" y="5213466"/>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79127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Returning to Work </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84769" y="4442918"/>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7616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67094" cy="6872067"/>
          </a:xfrm>
          <a:prstGeom prst="rect">
            <a:avLst/>
          </a:prstGeom>
        </p:spPr>
      </p:pic>
      <p:sp>
        <p:nvSpPr>
          <p:cNvPr id="5" name="Title 1">
            <a:extLst>
              <a:ext uri="{FF2B5EF4-FFF2-40B4-BE49-F238E27FC236}">
                <a16:creationId xmlns:a16="http://schemas.microsoft.com/office/drawing/2014/main" id="{413E8BB5-23F2-4693-809B-BC87EF954B45}"/>
              </a:ext>
            </a:extLst>
          </p:cNvPr>
          <p:cNvSpPr txBox="1">
            <a:spLocks/>
          </p:cNvSpPr>
          <p:nvPr/>
        </p:nvSpPr>
        <p:spPr>
          <a:xfrm>
            <a:off x="1569974" y="265640"/>
            <a:ext cx="9292441" cy="7253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400" cap="none" dirty="0"/>
              <a:t>Returning to Work</a:t>
            </a:r>
          </a:p>
        </p:txBody>
      </p:sp>
      <p:sp>
        <p:nvSpPr>
          <p:cNvPr id="6" name="Rectangle 5">
            <a:extLst>
              <a:ext uri="{FF2B5EF4-FFF2-40B4-BE49-F238E27FC236}">
                <a16:creationId xmlns:a16="http://schemas.microsoft.com/office/drawing/2014/main" id="{488BC7C3-1F08-435D-BD71-3A800BFB81F0}"/>
              </a:ext>
            </a:extLst>
          </p:cNvPr>
          <p:cNvSpPr/>
          <p:nvPr/>
        </p:nvSpPr>
        <p:spPr>
          <a:xfrm>
            <a:off x="1002047" y="1032943"/>
            <a:ext cx="10996913" cy="4052391"/>
          </a:xfrm>
          <a:prstGeom prst="rect">
            <a:avLst/>
          </a:prstGeom>
        </p:spPr>
        <p:txBody>
          <a:bodyPr wrap="square">
            <a:spAutoFit/>
          </a:bodyPr>
          <a:lstStyle/>
          <a:p>
            <a:pPr>
              <a:spcBef>
                <a:spcPts val="200"/>
              </a:spcBef>
              <a:spcAft>
                <a:spcPts val="200"/>
              </a:spcAft>
            </a:pPr>
            <a:r>
              <a:rPr lang="en-US" sz="2400" dirty="0">
                <a:solidFill>
                  <a:schemeClr val="bg1"/>
                </a:solidFill>
              </a:rPr>
              <a:t>As RCC employees return to campus, we need to ensure appropriate physical distancing, cleaning and sanitizing of work surfaces, and the availability and use of personal protective equipment (PPE). In preparation of resuming in-person instruction this fall, administrators and supervisors will determine which employees will return to campus. </a:t>
            </a:r>
            <a:r>
              <a:rPr lang="en-US" sz="400" dirty="0">
                <a:solidFill>
                  <a:schemeClr val="bg1"/>
                </a:solidFill>
              </a:rPr>
              <a:t>. ..</a:t>
            </a:r>
          </a:p>
          <a:p>
            <a:pPr>
              <a:spcBef>
                <a:spcPts val="200"/>
              </a:spcBef>
              <a:spcAft>
                <a:spcPts val="200"/>
              </a:spcAft>
            </a:pPr>
            <a:endParaRPr lang="en-US" sz="400" dirty="0">
              <a:solidFill>
                <a:schemeClr val="bg1"/>
              </a:solidFill>
            </a:endParaRPr>
          </a:p>
          <a:p>
            <a:pPr marL="342900" indent="-342900">
              <a:spcBef>
                <a:spcPts val="200"/>
              </a:spcBef>
              <a:spcAft>
                <a:spcPts val="200"/>
              </a:spcAft>
              <a:buFont typeface="Arial" panose="020B0604020202020204" pitchFamily="34" charset="0"/>
              <a:buChar char="•"/>
            </a:pPr>
            <a:r>
              <a:rPr lang="en-US" sz="2000" dirty="0">
                <a:solidFill>
                  <a:schemeClr val="bg1"/>
                </a:solidFill>
              </a:rPr>
              <a:t>The information in this guide should serve as a resource for leaders to implement health and safety measures in their offices and work areas. </a:t>
            </a:r>
          </a:p>
          <a:p>
            <a:pPr marL="342900" indent="-342900">
              <a:spcBef>
                <a:spcPts val="200"/>
              </a:spcBef>
              <a:spcAft>
                <a:spcPts val="200"/>
              </a:spcAft>
              <a:buFont typeface="Arial" panose="020B0604020202020204" pitchFamily="34" charset="0"/>
              <a:buChar char="•"/>
            </a:pPr>
            <a:r>
              <a:rPr lang="en-US" sz="2000" dirty="0">
                <a:solidFill>
                  <a:schemeClr val="bg1"/>
                </a:solidFill>
              </a:rPr>
              <a:t>The guide will also provide information and resources for individual employees to practice self-care measures for their own personal safety.  </a:t>
            </a:r>
          </a:p>
          <a:p>
            <a:pPr marL="342900" indent="-342900">
              <a:spcBef>
                <a:spcPts val="200"/>
              </a:spcBef>
              <a:spcAft>
                <a:spcPts val="200"/>
              </a:spcAft>
              <a:buFont typeface="Arial" panose="020B0604020202020204" pitchFamily="34" charset="0"/>
              <a:buChar char="•"/>
            </a:pPr>
            <a:r>
              <a:rPr lang="en-US" sz="2000" dirty="0">
                <a:solidFill>
                  <a:schemeClr val="bg1"/>
                </a:solidFill>
              </a:rPr>
              <a:t>For </a:t>
            </a:r>
            <a:r>
              <a:rPr lang="en-US" sz="2000" dirty="0">
                <a:solidFill>
                  <a:schemeClr val="bg1"/>
                </a:solidFill>
                <a:hlinkClick r:id="rId4">
                  <a:extLst>
                    <a:ext uri="{A12FA001-AC4F-418D-AE19-62706E023703}">
                      <ahyp:hlinkClr xmlns:ahyp="http://schemas.microsoft.com/office/drawing/2018/hyperlinkcolor" val="tx"/>
                    </a:ext>
                  </a:extLst>
                </a:hlinkClick>
              </a:rPr>
              <a:t>printable resources</a:t>
            </a:r>
            <a:r>
              <a:rPr lang="en-US" sz="2000" dirty="0">
                <a:solidFill>
                  <a:schemeClr val="bg1"/>
                </a:solidFill>
              </a:rPr>
              <a:t> to display in office and common areas, refer to the online links or the  </a:t>
            </a:r>
            <a:r>
              <a:rPr lang="en-US" sz="2000" dirty="0">
                <a:solidFill>
                  <a:schemeClr val="bg1"/>
                </a:solidFill>
                <a:hlinkClick r:id="rId5" action="ppaction://hlinksldjump">
                  <a:extLst>
                    <a:ext uri="{A12FA001-AC4F-418D-AE19-62706E023703}">
                      <ahyp:hlinkClr xmlns:ahyp="http://schemas.microsoft.com/office/drawing/2018/hyperlinkcolor" val="tx"/>
                    </a:ext>
                  </a:extLst>
                </a:hlinkClick>
              </a:rPr>
              <a:t>Educational Resources Section of this document</a:t>
            </a:r>
            <a:r>
              <a:rPr lang="en-US" sz="2000" dirty="0">
                <a:solidFill>
                  <a:schemeClr val="bg1"/>
                </a:solidFill>
              </a:rPr>
              <a:t>.   </a:t>
            </a:r>
          </a:p>
        </p:txBody>
      </p:sp>
      <p:pic>
        <p:nvPicPr>
          <p:cNvPr id="8" name="Picture Placeholder 14">
            <a:extLst>
              <a:ext uri="{FF2B5EF4-FFF2-40B4-BE49-F238E27FC236}">
                <a16:creationId xmlns:a16="http://schemas.microsoft.com/office/drawing/2014/main" id="{AA953B73-F595-4186-96D0-E072F488DF12}"/>
              </a:ext>
            </a:extLst>
          </p:cNvPr>
          <p:cNvPicPr>
            <a:picLocks noChangeAspect="1"/>
          </p:cNvPicPr>
          <p:nvPr/>
        </p:nvPicPr>
        <p:blipFill rotWithShape="1">
          <a:blip r:embed="rId6"/>
          <a:srcRect l="14393" r="28774"/>
          <a:stretch/>
        </p:blipFill>
        <p:spPr>
          <a:xfrm>
            <a:off x="434121" y="82749"/>
            <a:ext cx="1135853" cy="999272"/>
          </a:xfrm>
          <a:prstGeom prst="ellipse">
            <a:avLst/>
          </a:prstGeom>
          <a:solidFill>
            <a:schemeClr val="bg2"/>
          </a:solidFill>
        </p:spPr>
      </p:pic>
      <p:pic>
        <p:nvPicPr>
          <p:cNvPr id="9" name="Picture Placeholder 14">
            <a:extLst>
              <a:ext uri="{FF2B5EF4-FFF2-40B4-BE49-F238E27FC236}">
                <a16:creationId xmlns:a16="http://schemas.microsoft.com/office/drawing/2014/main" id="{C0B89DFC-C406-4C94-9D41-894DE4C3AA59}"/>
              </a:ext>
            </a:extLst>
          </p:cNvPr>
          <p:cNvPicPr>
            <a:picLocks noChangeAspect="1"/>
          </p:cNvPicPr>
          <p:nvPr/>
        </p:nvPicPr>
        <p:blipFill rotWithShape="1">
          <a:blip r:embed="rId6"/>
          <a:srcRect l="14393" r="28774"/>
          <a:stretch/>
        </p:blipFill>
        <p:spPr>
          <a:xfrm>
            <a:off x="434121" y="5268817"/>
            <a:ext cx="1455639" cy="1280605"/>
          </a:xfrm>
          <a:prstGeom prst="ellipse">
            <a:avLst/>
          </a:prstGeom>
          <a:solidFill>
            <a:schemeClr val="bg2"/>
          </a:solidFill>
        </p:spPr>
      </p:pic>
      <p:pic>
        <p:nvPicPr>
          <p:cNvPr id="2" name="Picture 1">
            <a:extLst>
              <a:ext uri="{FF2B5EF4-FFF2-40B4-BE49-F238E27FC236}">
                <a16:creationId xmlns:a16="http://schemas.microsoft.com/office/drawing/2014/main" id="{34C88A85-3514-4742-98C0-3308A72FE20E}"/>
              </a:ext>
            </a:extLst>
          </p:cNvPr>
          <p:cNvPicPr>
            <a:picLocks noChangeAspect="1"/>
          </p:cNvPicPr>
          <p:nvPr/>
        </p:nvPicPr>
        <p:blipFill>
          <a:blip r:embed="rId7"/>
          <a:stretch>
            <a:fillRect/>
          </a:stretch>
        </p:blipFill>
        <p:spPr>
          <a:xfrm>
            <a:off x="7509753" y="4679024"/>
            <a:ext cx="4489206" cy="2050275"/>
          </a:xfrm>
          <a:prstGeom prst="rect">
            <a:avLst/>
          </a:prstGeom>
        </p:spPr>
      </p:pic>
    </p:spTree>
    <p:extLst>
      <p:ext uri="{BB962C8B-B14F-4D97-AF65-F5344CB8AC3E}">
        <p14:creationId xmlns:p14="http://schemas.microsoft.com/office/powerpoint/2010/main" val="2968757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500"/>
                                        <p:tgtEl>
                                          <p:spTgt spid="6">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8430" y="-14067"/>
            <a:ext cx="12167094" cy="6872067"/>
          </a:xfrm>
          <a:prstGeom prst="rect">
            <a:avLst/>
          </a:prstGeom>
        </p:spPr>
      </p:pic>
      <p:sp>
        <p:nvSpPr>
          <p:cNvPr id="5" name="Title 1">
            <a:extLst>
              <a:ext uri="{FF2B5EF4-FFF2-40B4-BE49-F238E27FC236}">
                <a16:creationId xmlns:a16="http://schemas.microsoft.com/office/drawing/2014/main" id="{413E8BB5-23F2-4693-809B-BC87EF954B45}"/>
              </a:ext>
            </a:extLst>
          </p:cNvPr>
          <p:cNvSpPr txBox="1">
            <a:spLocks/>
          </p:cNvSpPr>
          <p:nvPr/>
        </p:nvSpPr>
        <p:spPr>
          <a:xfrm>
            <a:off x="1046481" y="338095"/>
            <a:ext cx="10464446" cy="5289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000" cap="none" dirty="0"/>
              <a:t>Returning to Work</a:t>
            </a:r>
          </a:p>
        </p:txBody>
      </p:sp>
      <p:sp>
        <p:nvSpPr>
          <p:cNvPr id="6" name="Rectangle 5">
            <a:extLst>
              <a:ext uri="{FF2B5EF4-FFF2-40B4-BE49-F238E27FC236}">
                <a16:creationId xmlns:a16="http://schemas.microsoft.com/office/drawing/2014/main" id="{488BC7C3-1F08-435D-BD71-3A800BFB81F0}"/>
              </a:ext>
            </a:extLst>
          </p:cNvPr>
          <p:cNvSpPr/>
          <p:nvPr/>
        </p:nvSpPr>
        <p:spPr>
          <a:xfrm>
            <a:off x="975360" y="781871"/>
            <a:ext cx="10977864" cy="707886"/>
          </a:xfrm>
          <a:prstGeom prst="rect">
            <a:avLst/>
          </a:prstGeom>
        </p:spPr>
        <p:txBody>
          <a:bodyPr wrap="square">
            <a:spAutoFit/>
          </a:bodyPr>
          <a:lstStyle/>
          <a:p>
            <a:r>
              <a:rPr lang="en-US" sz="2000" dirty="0">
                <a:solidFill>
                  <a:schemeClr val="bg1"/>
                </a:solidFill>
              </a:rPr>
              <a:t>In resuming operations safely, supervisors should actively work to encourage safe workspaces. Below are guidelines for consideration in </a:t>
            </a:r>
            <a:r>
              <a:rPr lang="en-US" sz="2000" dirty="0">
                <a:solidFill>
                  <a:schemeClr val="bg1"/>
                </a:solidFill>
                <a:hlinkClick r:id="rId4">
                  <a:extLst>
                    <a:ext uri="{A12FA001-AC4F-418D-AE19-62706E023703}">
                      <ahyp:hlinkClr xmlns:ahyp="http://schemas.microsoft.com/office/drawing/2018/hyperlinkcolor" val="tx"/>
                    </a:ext>
                  </a:extLst>
                </a:hlinkClick>
              </a:rPr>
              <a:t>returning to work</a:t>
            </a:r>
            <a:r>
              <a:rPr lang="en-US" sz="2000" dirty="0">
                <a:solidFill>
                  <a:schemeClr val="bg1"/>
                </a:solidFill>
              </a:rPr>
              <a:t> and/or </a:t>
            </a:r>
            <a:r>
              <a:rPr lang="en-US" sz="2000" dirty="0">
                <a:solidFill>
                  <a:schemeClr val="bg1"/>
                </a:solidFill>
                <a:hlinkClick r:id="rId5">
                  <a:extLst>
                    <a:ext uri="{A12FA001-AC4F-418D-AE19-62706E023703}">
                      <ahyp:hlinkClr xmlns:ahyp="http://schemas.microsoft.com/office/drawing/2018/hyperlinkcolor" val="tx"/>
                    </a:ext>
                  </a:extLst>
                </a:hlinkClick>
              </a:rPr>
              <a:t>campus</a:t>
            </a:r>
            <a:r>
              <a:rPr lang="en-US" sz="2000" dirty="0">
                <a:solidFill>
                  <a:schemeClr val="bg1"/>
                </a:solidFill>
              </a:rPr>
              <a:t>. </a:t>
            </a:r>
          </a:p>
        </p:txBody>
      </p:sp>
      <p:pic>
        <p:nvPicPr>
          <p:cNvPr id="8" name="Picture 7">
            <a:extLst>
              <a:ext uri="{FF2B5EF4-FFF2-40B4-BE49-F238E27FC236}">
                <a16:creationId xmlns:a16="http://schemas.microsoft.com/office/drawing/2014/main" id="{2DAEBEA4-396B-4DA9-AA37-4E8AA30224A6}"/>
              </a:ext>
            </a:extLst>
          </p:cNvPr>
          <p:cNvPicPr>
            <a:picLocks noChangeAspect="1"/>
          </p:cNvPicPr>
          <p:nvPr/>
        </p:nvPicPr>
        <p:blipFill>
          <a:blip r:embed="rId6"/>
          <a:stretch>
            <a:fillRect/>
          </a:stretch>
        </p:blipFill>
        <p:spPr>
          <a:xfrm>
            <a:off x="9320697" y="2340947"/>
            <a:ext cx="2770338" cy="2711260"/>
          </a:xfrm>
          <a:prstGeom prst="ellipse">
            <a:avLst/>
          </a:prstGeom>
          <a:ln>
            <a:noFill/>
          </a:ln>
          <a:effectLst>
            <a:softEdge rad="112500"/>
          </a:effectLst>
        </p:spPr>
      </p:pic>
      <p:sp>
        <p:nvSpPr>
          <p:cNvPr id="9" name="Rectangle 8">
            <a:extLst>
              <a:ext uri="{FF2B5EF4-FFF2-40B4-BE49-F238E27FC236}">
                <a16:creationId xmlns:a16="http://schemas.microsoft.com/office/drawing/2014/main" id="{366E8050-7038-4D1C-AB17-8C829AAF0586}"/>
              </a:ext>
            </a:extLst>
          </p:cNvPr>
          <p:cNvSpPr/>
          <p:nvPr/>
        </p:nvSpPr>
        <p:spPr>
          <a:xfrm>
            <a:off x="975359" y="1663114"/>
            <a:ext cx="11115675" cy="954107"/>
          </a:xfrm>
          <a:prstGeom prst="rect">
            <a:avLst/>
          </a:prstGeom>
        </p:spPr>
        <p:txBody>
          <a:bodyPr wrap="square">
            <a:spAutoFit/>
          </a:bodyPr>
          <a:lstStyle/>
          <a:p>
            <a:r>
              <a:rPr lang="en-US" sz="1600" b="1" u="sng" dirty="0">
                <a:solidFill>
                  <a:schemeClr val="bg1"/>
                </a:solidFill>
              </a:rPr>
              <a:t>CONTINUING REMOTE WORK</a:t>
            </a:r>
            <a:r>
              <a:rPr lang="en-US" sz="1600" u="sng" dirty="0">
                <a:solidFill>
                  <a:schemeClr val="bg1"/>
                </a:solidFill>
              </a:rPr>
              <a:t> </a:t>
            </a:r>
            <a:r>
              <a:rPr lang="en-US" sz="1600" dirty="0">
                <a:solidFill>
                  <a:schemeClr val="bg1"/>
                </a:solidFill>
              </a:rPr>
              <a:t>| In some cases, employees may be asked to continue  teleworking at least part of the work week. </a:t>
            </a:r>
          </a:p>
          <a:p>
            <a:endParaRPr lang="en-US" sz="100" b="1" u="sng" dirty="0">
              <a:solidFill>
                <a:schemeClr val="bg1"/>
              </a:solidFill>
            </a:endParaRPr>
          </a:p>
          <a:p>
            <a:endParaRPr lang="en-US" sz="700" b="1" u="sng" dirty="0">
              <a:solidFill>
                <a:schemeClr val="bg1"/>
              </a:solidFill>
            </a:endParaRPr>
          </a:p>
          <a:p>
            <a:r>
              <a:rPr lang="en-US" sz="1600" b="1" u="sng" dirty="0">
                <a:solidFill>
                  <a:schemeClr val="bg1"/>
                </a:solidFill>
              </a:rPr>
              <a:t>ALTERNATING SCHEDULES</a:t>
            </a:r>
            <a:r>
              <a:rPr lang="en-US" sz="1600" u="sng" dirty="0">
                <a:solidFill>
                  <a:schemeClr val="bg1"/>
                </a:solidFill>
              </a:rPr>
              <a:t> </a:t>
            </a:r>
            <a:r>
              <a:rPr lang="en-US" sz="1600" dirty="0">
                <a:solidFill>
                  <a:schemeClr val="bg1"/>
                </a:solidFill>
              </a:rPr>
              <a:t>| Supervisors may consider scheduling staff on alternating days  to limit numbers of people in any given space. When not on site, employees may be required to work remotely.</a:t>
            </a:r>
          </a:p>
        </p:txBody>
      </p:sp>
      <p:sp>
        <p:nvSpPr>
          <p:cNvPr id="10" name="Rectangle 9">
            <a:extLst>
              <a:ext uri="{FF2B5EF4-FFF2-40B4-BE49-F238E27FC236}">
                <a16:creationId xmlns:a16="http://schemas.microsoft.com/office/drawing/2014/main" id="{C13538ED-2EC2-482B-8B6B-AD280CC4B51A}"/>
              </a:ext>
            </a:extLst>
          </p:cNvPr>
          <p:cNvSpPr/>
          <p:nvPr/>
        </p:nvSpPr>
        <p:spPr>
          <a:xfrm>
            <a:off x="975359" y="2657594"/>
            <a:ext cx="8345338" cy="2431435"/>
          </a:xfrm>
          <a:prstGeom prst="rect">
            <a:avLst/>
          </a:prstGeom>
        </p:spPr>
        <p:txBody>
          <a:bodyPr wrap="square">
            <a:spAutoFit/>
          </a:bodyPr>
          <a:lstStyle/>
          <a:p>
            <a:r>
              <a:rPr lang="en-US" sz="1600" b="1" u="sng" dirty="0">
                <a:solidFill>
                  <a:schemeClr val="bg1"/>
                </a:solidFill>
              </a:rPr>
              <a:t>STAGGERED ARRIVAL</a:t>
            </a:r>
            <a:r>
              <a:rPr lang="en-US" sz="1600" u="sng" dirty="0">
                <a:solidFill>
                  <a:schemeClr val="bg1"/>
                </a:solidFill>
              </a:rPr>
              <a:t> </a:t>
            </a:r>
            <a:r>
              <a:rPr lang="en-US" sz="1600" dirty="0">
                <a:solidFill>
                  <a:schemeClr val="bg1"/>
                </a:solidFill>
              </a:rPr>
              <a:t>| To avoid large groups traveling into and exiting buildings at a single point in time, supervisors may allow staggered times for employees to report to and depart from work, and during meal periods and breaks. </a:t>
            </a:r>
            <a:endParaRPr lang="en-US" sz="800" dirty="0">
              <a:solidFill>
                <a:schemeClr val="bg1"/>
              </a:solidFill>
            </a:endParaRPr>
          </a:p>
          <a:p>
            <a:endParaRPr lang="en-US" sz="800" dirty="0">
              <a:solidFill>
                <a:schemeClr val="bg1"/>
              </a:solidFill>
            </a:endParaRPr>
          </a:p>
          <a:p>
            <a:r>
              <a:rPr lang="en-US" sz="1600" b="1" u="sng" dirty="0">
                <a:solidFill>
                  <a:schemeClr val="bg1"/>
                </a:solidFill>
                <a:hlinkClick r:id="rId7">
                  <a:extLst>
                    <a:ext uri="{A12FA001-AC4F-418D-AE19-62706E023703}">
                      <ahyp:hlinkClr xmlns:ahyp="http://schemas.microsoft.com/office/drawing/2018/hyperlinkcolor" val="tx"/>
                    </a:ext>
                  </a:extLst>
                </a:hlinkClick>
              </a:rPr>
              <a:t>SYMPTOM</a:t>
            </a:r>
            <a:r>
              <a:rPr lang="en-US" sz="1600" b="1" u="sng" dirty="0">
                <a:solidFill>
                  <a:schemeClr val="bg1"/>
                </a:solidFill>
              </a:rPr>
              <a:t> MONITORING</a:t>
            </a:r>
            <a:r>
              <a:rPr lang="en-US" sz="1600" u="sng" dirty="0">
                <a:solidFill>
                  <a:schemeClr val="bg1"/>
                </a:solidFill>
              </a:rPr>
              <a:t> </a:t>
            </a:r>
            <a:r>
              <a:rPr lang="en-US" sz="1600" dirty="0">
                <a:solidFill>
                  <a:schemeClr val="bg1"/>
                </a:solidFill>
              </a:rPr>
              <a:t>| Staff who have been instructed to return to the campus should closely monitor their personal health for any symptoms. Refer to the </a:t>
            </a:r>
            <a:r>
              <a:rPr lang="en-US" sz="1600" dirty="0">
                <a:solidFill>
                  <a:srgbClr val="FFFF00"/>
                </a:solidFill>
                <a:hlinkClick r:id="rId8">
                  <a:extLst>
                    <a:ext uri="{A12FA001-AC4F-418D-AE19-62706E023703}">
                      <ahyp:hlinkClr xmlns:ahyp="http://schemas.microsoft.com/office/drawing/2018/hyperlinkcolor" val="tx"/>
                    </a:ext>
                  </a:extLst>
                </a:hlinkClick>
              </a:rPr>
              <a:t>Monitoring Personal Health</a:t>
            </a:r>
            <a:r>
              <a:rPr lang="en-US" sz="1600" dirty="0">
                <a:solidFill>
                  <a:srgbClr val="FFFF00"/>
                </a:solidFill>
              </a:rPr>
              <a:t> </a:t>
            </a:r>
            <a:r>
              <a:rPr lang="en-US" sz="1600" dirty="0">
                <a:solidFill>
                  <a:schemeClr val="bg1"/>
                </a:solidFill>
                <a:hlinkClick r:id="rId9" action="ppaction://hlinksldjump">
                  <a:extLst>
                    <a:ext uri="{A12FA001-AC4F-418D-AE19-62706E023703}">
                      <ahyp:hlinkClr xmlns:ahyp="http://schemas.microsoft.com/office/drawing/2018/hyperlinkcolor" val="tx"/>
                    </a:ext>
                  </a:extLst>
                </a:hlinkClick>
              </a:rPr>
              <a:t>section of this document </a:t>
            </a:r>
            <a:r>
              <a:rPr lang="en-US" sz="1600" dirty="0">
                <a:solidFill>
                  <a:schemeClr val="bg1"/>
                </a:solidFill>
              </a:rPr>
              <a:t>for specific details on how to monitor and what to do if you suspect you may have COVID-19. Employees who are not feeling well or experiencing any of the following symptoms, </a:t>
            </a:r>
            <a:r>
              <a:rPr lang="en-US" sz="1600" u="sng" dirty="0">
                <a:solidFill>
                  <a:srgbClr val="FFFF00"/>
                </a:solidFill>
              </a:rPr>
              <a:t>Should</a:t>
            </a:r>
            <a:r>
              <a:rPr lang="en-US" sz="1600" u="sng" dirty="0">
                <a:solidFill>
                  <a:srgbClr val="FFFF00"/>
                </a:solidFill>
                <a:hlinkClick r:id="rId8">
                  <a:extLst>
                    <a:ext uri="{A12FA001-AC4F-418D-AE19-62706E023703}">
                      <ahyp:hlinkClr xmlns:ahyp="http://schemas.microsoft.com/office/drawing/2018/hyperlinkcolor" val="tx"/>
                    </a:ext>
                  </a:extLst>
                </a:hlinkClick>
              </a:rPr>
              <a:t> Not Report to Work</a:t>
            </a:r>
            <a:r>
              <a:rPr lang="en-US" sz="1600" dirty="0">
                <a:solidFill>
                  <a:schemeClr val="bg1"/>
                </a:solidFill>
              </a:rPr>
              <a:t>. They should contact their health care provider and then their supervisor for additional instructions. </a:t>
            </a:r>
            <a:endParaRPr lang="en-US" sz="1600" dirty="0">
              <a:solidFill>
                <a:srgbClr val="FFFF00"/>
              </a:solidFill>
            </a:endParaRPr>
          </a:p>
        </p:txBody>
      </p:sp>
      <p:sp>
        <p:nvSpPr>
          <p:cNvPr id="11" name="Rectangle 10">
            <a:extLst>
              <a:ext uri="{FF2B5EF4-FFF2-40B4-BE49-F238E27FC236}">
                <a16:creationId xmlns:a16="http://schemas.microsoft.com/office/drawing/2014/main" id="{1C099E3D-23F3-4F3A-9832-5DEDE5ACB333}"/>
              </a:ext>
            </a:extLst>
          </p:cNvPr>
          <p:cNvSpPr/>
          <p:nvPr/>
        </p:nvSpPr>
        <p:spPr>
          <a:xfrm>
            <a:off x="975359" y="5076535"/>
            <a:ext cx="10977865" cy="1077218"/>
          </a:xfrm>
          <a:prstGeom prst="rect">
            <a:avLst/>
          </a:prstGeom>
        </p:spPr>
        <p:txBody>
          <a:bodyPr wrap="square">
            <a:spAutoFit/>
          </a:bodyPr>
          <a:lstStyle/>
          <a:p>
            <a:r>
              <a:rPr lang="en-US" sz="1600" b="1" u="sng" dirty="0">
                <a:solidFill>
                  <a:schemeClr val="bg1"/>
                </a:solidFill>
              </a:rPr>
              <a:t>PERSONAL CARE </a:t>
            </a:r>
            <a:r>
              <a:rPr lang="en-US" sz="1600" dirty="0">
                <a:solidFill>
                  <a:schemeClr val="bg1"/>
                </a:solidFill>
              </a:rPr>
              <a:t>| Employees are expected to follow personal care guidelines to </a:t>
            </a:r>
            <a:r>
              <a:rPr lang="en-US" sz="1600" dirty="0">
                <a:solidFill>
                  <a:schemeClr val="bg1"/>
                </a:solidFill>
                <a:hlinkClick r:id="rId10">
                  <a:extLst>
                    <a:ext uri="{A12FA001-AC4F-418D-AE19-62706E023703}">
                      <ahyp:hlinkClr xmlns:ahyp="http://schemas.microsoft.com/office/drawing/2018/hyperlinkcolor" val="tx"/>
                    </a:ext>
                  </a:extLst>
                </a:hlinkClick>
              </a:rPr>
              <a:t>stop the spread</a:t>
            </a:r>
            <a:r>
              <a:rPr lang="en-US" sz="1600" dirty="0">
                <a:solidFill>
                  <a:schemeClr val="bg1"/>
                </a:solidFill>
              </a:rPr>
              <a:t> and ensure their own health and safety. These guidelines include frequent </a:t>
            </a:r>
            <a:r>
              <a:rPr lang="en-US" sz="1600" dirty="0">
                <a:solidFill>
                  <a:schemeClr val="bg1"/>
                </a:solidFill>
                <a:hlinkClick r:id="rId11">
                  <a:extLst>
                    <a:ext uri="{A12FA001-AC4F-418D-AE19-62706E023703}">
                      <ahyp:hlinkClr xmlns:ahyp="http://schemas.microsoft.com/office/drawing/2018/hyperlinkcolor" val="tx"/>
                    </a:ext>
                  </a:extLst>
                </a:hlinkClick>
              </a:rPr>
              <a:t>handwashing</a:t>
            </a:r>
            <a:r>
              <a:rPr lang="en-US" sz="1600" dirty="0">
                <a:solidFill>
                  <a:schemeClr val="bg1"/>
                </a:solidFill>
              </a:rPr>
              <a:t>; use of antibacterial products; </a:t>
            </a:r>
            <a:r>
              <a:rPr lang="en-US" sz="1600" dirty="0">
                <a:solidFill>
                  <a:schemeClr val="bg1"/>
                </a:solidFill>
                <a:hlinkClick r:id="rId12">
                  <a:extLst>
                    <a:ext uri="{A12FA001-AC4F-418D-AE19-62706E023703}">
                      <ahyp:hlinkClr xmlns:ahyp="http://schemas.microsoft.com/office/drawing/2018/hyperlinkcolor" val="tx"/>
                    </a:ext>
                  </a:extLst>
                </a:hlinkClick>
              </a:rPr>
              <a:t>wearing of face coverings</a:t>
            </a:r>
            <a:r>
              <a:rPr lang="en-US" sz="1600" dirty="0">
                <a:solidFill>
                  <a:schemeClr val="bg1"/>
                </a:solidFill>
              </a:rPr>
              <a:t> and, if necessary, PPE; and adherence to all </a:t>
            </a:r>
            <a:r>
              <a:rPr lang="en-US" sz="1600" dirty="0">
                <a:solidFill>
                  <a:schemeClr val="bg1"/>
                </a:solidFill>
                <a:hlinkClick r:id="rId13" action="ppaction://hlinksldjump">
                  <a:extLst>
                    <a:ext uri="{A12FA001-AC4F-418D-AE19-62706E023703}">
                      <ahyp:hlinkClr xmlns:ahyp="http://schemas.microsoft.com/office/drawing/2018/hyperlinkcolor" val="tx"/>
                    </a:ext>
                  </a:extLst>
                </a:hlinkClick>
              </a:rPr>
              <a:t>social distancing</a:t>
            </a:r>
            <a:r>
              <a:rPr lang="en-US" sz="1600" dirty="0">
                <a:solidFill>
                  <a:schemeClr val="bg1"/>
                </a:solidFill>
              </a:rPr>
              <a:t> recommendations.  More details about personal care measures are available in the Health and Safety Guidance </a:t>
            </a:r>
            <a:r>
              <a:rPr lang="en-US" sz="1600" dirty="0">
                <a:solidFill>
                  <a:schemeClr val="bg1"/>
                </a:solidFill>
                <a:hlinkClick r:id="rId14" action="ppaction://hlinksldjump">
                  <a:extLst>
                    <a:ext uri="{A12FA001-AC4F-418D-AE19-62706E023703}">
                      <ahyp:hlinkClr xmlns:ahyp="http://schemas.microsoft.com/office/drawing/2018/hyperlinkcolor" val="tx"/>
                    </a:ext>
                  </a:extLst>
                </a:hlinkClick>
              </a:rPr>
              <a:t>section of this document</a:t>
            </a:r>
            <a:r>
              <a:rPr lang="en-US" sz="1600" dirty="0">
                <a:solidFill>
                  <a:schemeClr val="bg1"/>
                </a:solidFill>
              </a:rPr>
              <a:t>. </a:t>
            </a:r>
          </a:p>
        </p:txBody>
      </p:sp>
      <p:pic>
        <p:nvPicPr>
          <p:cNvPr id="12" name="Picture Placeholder 14">
            <a:extLst>
              <a:ext uri="{FF2B5EF4-FFF2-40B4-BE49-F238E27FC236}">
                <a16:creationId xmlns:a16="http://schemas.microsoft.com/office/drawing/2014/main" id="{E46C708B-BEA6-48E1-A0DD-7DDE56138D9E}"/>
              </a:ext>
            </a:extLst>
          </p:cNvPr>
          <p:cNvPicPr>
            <a:picLocks noChangeAspect="1"/>
          </p:cNvPicPr>
          <p:nvPr/>
        </p:nvPicPr>
        <p:blipFill rotWithShape="1">
          <a:blip r:embed="rId15"/>
          <a:srcRect l="14393" r="28774"/>
          <a:stretch/>
        </p:blipFill>
        <p:spPr>
          <a:xfrm>
            <a:off x="181450" y="27044"/>
            <a:ext cx="999245" cy="879090"/>
          </a:xfrm>
          <a:prstGeom prst="ellipse">
            <a:avLst/>
          </a:prstGeom>
          <a:solidFill>
            <a:schemeClr val="bg2"/>
          </a:solidFill>
        </p:spPr>
      </p:pic>
      <p:pic>
        <p:nvPicPr>
          <p:cNvPr id="13" name="Picture Placeholder 14">
            <a:extLst>
              <a:ext uri="{FF2B5EF4-FFF2-40B4-BE49-F238E27FC236}">
                <a16:creationId xmlns:a16="http://schemas.microsoft.com/office/drawing/2014/main" id="{4ED0D4E0-9D07-4ED7-A02D-C98A9CD3CD25}"/>
              </a:ext>
            </a:extLst>
          </p:cNvPr>
          <p:cNvPicPr>
            <a:picLocks noChangeAspect="1"/>
          </p:cNvPicPr>
          <p:nvPr/>
        </p:nvPicPr>
        <p:blipFill rotWithShape="1">
          <a:blip r:embed="rId15"/>
          <a:srcRect l="14393" r="28774"/>
          <a:stretch/>
        </p:blipFill>
        <p:spPr>
          <a:xfrm>
            <a:off x="47236" y="5926757"/>
            <a:ext cx="999245" cy="879090"/>
          </a:xfrm>
          <a:prstGeom prst="ellipse">
            <a:avLst/>
          </a:prstGeom>
          <a:solidFill>
            <a:schemeClr val="bg2"/>
          </a:solidFill>
        </p:spPr>
      </p:pic>
    </p:spTree>
    <p:extLst>
      <p:ext uri="{BB962C8B-B14F-4D97-AF65-F5344CB8AC3E}">
        <p14:creationId xmlns:p14="http://schemas.microsoft.com/office/powerpoint/2010/main" val="462833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4"/>
          <a:srcRect l="14393" r="28774"/>
          <a:stretch/>
        </p:blipFill>
        <p:spPr>
          <a:xfrm>
            <a:off x="401978" y="5266606"/>
            <a:ext cx="1563986" cy="1375924"/>
          </a:xfrm>
          <a:prstGeom prst="ellipse">
            <a:avLst/>
          </a:prstGeom>
          <a:solidFill>
            <a:schemeClr val="bg2"/>
          </a:solidFill>
        </p:spPr>
      </p:pic>
      <p:sp>
        <p:nvSpPr>
          <p:cNvPr id="2" name="Rectangle 1">
            <a:extLst>
              <a:ext uri="{FF2B5EF4-FFF2-40B4-BE49-F238E27FC236}">
                <a16:creationId xmlns:a16="http://schemas.microsoft.com/office/drawing/2014/main" id="{F4A519AD-B418-49BC-A97A-E38331741A67}"/>
              </a:ext>
            </a:extLst>
          </p:cNvPr>
          <p:cNvSpPr/>
          <p:nvPr/>
        </p:nvSpPr>
        <p:spPr>
          <a:xfrm>
            <a:off x="1626369" y="2926781"/>
            <a:ext cx="3984153" cy="1723549"/>
          </a:xfrm>
          <a:prstGeom prst="rect">
            <a:avLst/>
          </a:prstGeom>
        </p:spPr>
        <p:txBody>
          <a:bodyPr wrap="square">
            <a:spAutoFit/>
          </a:bodyPr>
          <a:lstStyle/>
          <a:p>
            <a:pPr>
              <a:spcBef>
                <a:spcPts val="600"/>
              </a:spcBef>
              <a:spcAft>
                <a:spcPts val="600"/>
              </a:spcAft>
            </a:pPr>
            <a:r>
              <a:rPr lang="en-US" sz="2400" b="1" cap="all" dirty="0">
                <a:solidFill>
                  <a:schemeClr val="bg1"/>
                </a:solidFill>
              </a:rPr>
              <a:t>PATRICIA CLARK</a:t>
            </a:r>
          </a:p>
          <a:p>
            <a:pPr>
              <a:spcBef>
                <a:spcPts val="600"/>
              </a:spcBef>
              <a:spcAft>
                <a:spcPts val="600"/>
              </a:spcAft>
            </a:pPr>
            <a:r>
              <a:rPr lang="en-US" sz="2400" dirty="0">
                <a:solidFill>
                  <a:schemeClr val="bg1"/>
                </a:solidFill>
              </a:rPr>
              <a:t>Safety/Security | Building - 5</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pclark</a:t>
            </a:r>
            <a:r>
              <a:rPr lang="en-US" sz="2400" u="sng" dirty="0">
                <a:solidFill>
                  <a:schemeClr val="bg1"/>
                </a:solidFill>
                <a:hlinkClick r:id="rId5">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272-3505</a:t>
            </a:r>
          </a:p>
        </p:txBody>
      </p:sp>
      <p:sp>
        <p:nvSpPr>
          <p:cNvPr id="10" name="Rectangle 9">
            <a:extLst>
              <a:ext uri="{FF2B5EF4-FFF2-40B4-BE49-F238E27FC236}">
                <a16:creationId xmlns:a16="http://schemas.microsoft.com/office/drawing/2014/main" id="{0F97D8DA-3C5F-4208-9215-3CBB4A76F2E1}"/>
              </a:ext>
            </a:extLst>
          </p:cNvPr>
          <p:cNvSpPr/>
          <p:nvPr/>
        </p:nvSpPr>
        <p:spPr>
          <a:xfrm>
            <a:off x="6196091" y="2884793"/>
            <a:ext cx="4269478" cy="1723549"/>
          </a:xfrm>
          <a:prstGeom prst="rect">
            <a:avLst/>
          </a:prstGeom>
        </p:spPr>
        <p:txBody>
          <a:bodyPr wrap="square">
            <a:spAutoFit/>
          </a:bodyPr>
          <a:lstStyle/>
          <a:p>
            <a:pPr>
              <a:spcBef>
                <a:spcPts val="600"/>
              </a:spcBef>
              <a:spcAft>
                <a:spcPts val="600"/>
              </a:spcAft>
            </a:pPr>
            <a:r>
              <a:rPr lang="en-US" sz="2400" b="1" cap="all" dirty="0">
                <a:solidFill>
                  <a:schemeClr val="bg1"/>
                </a:solidFill>
              </a:rPr>
              <a:t>SALLY CARR </a:t>
            </a:r>
          </a:p>
          <a:p>
            <a:pPr>
              <a:spcBef>
                <a:spcPts val="600"/>
              </a:spcBef>
              <a:spcAft>
                <a:spcPts val="600"/>
              </a:spcAft>
            </a:pPr>
            <a:r>
              <a:rPr lang="en-US" sz="2400" dirty="0">
                <a:solidFill>
                  <a:schemeClr val="bg1"/>
                </a:solidFill>
              </a:rPr>
              <a:t>Human Resources | Building - 2</a:t>
            </a:r>
            <a:br>
              <a:rPr lang="en-US" sz="2400" dirty="0">
                <a:solidFill>
                  <a:schemeClr val="bg1"/>
                </a:solidFill>
              </a:rPr>
            </a:br>
            <a:r>
              <a:rPr lang="en-US" sz="2400" b="1" dirty="0">
                <a:solidFill>
                  <a:schemeClr val="bg1"/>
                </a:solidFill>
              </a:rPr>
              <a:t>Email:</a:t>
            </a:r>
            <a:r>
              <a:rPr lang="en-US" sz="2400" dirty="0">
                <a:solidFill>
                  <a:schemeClr val="bg1"/>
                </a:solidFill>
              </a:rPr>
              <a:t> </a:t>
            </a:r>
            <a:r>
              <a:rPr lang="en-US" sz="2400" u="sng" dirty="0">
                <a:solidFill>
                  <a:schemeClr val="bg1"/>
                </a:solidFill>
              </a:rPr>
              <a:t>scarr</a:t>
            </a:r>
            <a:r>
              <a:rPr lang="en-US" sz="2400" u="sng" dirty="0">
                <a:solidFill>
                  <a:schemeClr val="bg1"/>
                </a:solidFill>
                <a:hlinkClick r:id="rId6">
                  <a:extLst>
                    <a:ext uri="{A12FA001-AC4F-418D-AE19-62706E023703}">
                      <ahyp:hlinkClr xmlns:ahyp="http://schemas.microsoft.com/office/drawing/2018/hyperlinkcolor" val="tx"/>
                    </a:ext>
                  </a:extLst>
                </a:hlinkClick>
              </a:rPr>
              <a:t>@robeson.edu</a:t>
            </a:r>
            <a:br>
              <a:rPr lang="en-US" sz="2400" dirty="0">
                <a:solidFill>
                  <a:schemeClr val="bg1"/>
                </a:solidFill>
              </a:rPr>
            </a:br>
            <a:r>
              <a:rPr lang="en-US" sz="2400" b="1" dirty="0">
                <a:solidFill>
                  <a:schemeClr val="bg1"/>
                </a:solidFill>
              </a:rPr>
              <a:t>Phone:</a:t>
            </a:r>
            <a:r>
              <a:rPr lang="en-US" sz="2400" dirty="0">
                <a:solidFill>
                  <a:schemeClr val="bg1"/>
                </a:solidFill>
              </a:rPr>
              <a:t> (910) 272-3537</a:t>
            </a:r>
          </a:p>
        </p:txBody>
      </p:sp>
      <p:sp>
        <p:nvSpPr>
          <p:cNvPr id="13" name="Rectangle 12">
            <a:extLst>
              <a:ext uri="{FF2B5EF4-FFF2-40B4-BE49-F238E27FC236}">
                <a16:creationId xmlns:a16="http://schemas.microsoft.com/office/drawing/2014/main" id="{F35343C1-FA03-4DAC-9911-6F15D780D936}"/>
              </a:ext>
            </a:extLst>
          </p:cNvPr>
          <p:cNvSpPr/>
          <p:nvPr/>
        </p:nvSpPr>
        <p:spPr>
          <a:xfrm rot="10800000" flipV="1">
            <a:off x="1569974" y="1975482"/>
            <a:ext cx="8839201" cy="646331"/>
          </a:xfrm>
          <a:prstGeom prst="rect">
            <a:avLst/>
          </a:prstGeom>
        </p:spPr>
        <p:txBody>
          <a:bodyPr wrap="square">
            <a:spAutoFit/>
          </a:bodyPr>
          <a:lstStyle/>
          <a:p>
            <a:pPr algn="ctr"/>
            <a:r>
              <a:rPr lang="en-US" sz="3600" b="1" dirty="0">
                <a:solidFill>
                  <a:schemeClr val="bg1"/>
                </a:solidFill>
              </a:rPr>
              <a:t>Contact Information</a:t>
            </a:r>
          </a:p>
        </p:txBody>
      </p:sp>
      <p:cxnSp>
        <p:nvCxnSpPr>
          <p:cNvPr id="12" name="Straight Connector 11">
            <a:extLst>
              <a:ext uri="{FF2B5EF4-FFF2-40B4-BE49-F238E27FC236}">
                <a16:creationId xmlns:a16="http://schemas.microsoft.com/office/drawing/2014/main" id="{6171E594-F749-44BF-9A5D-A225445BADE0}"/>
              </a:ext>
            </a:extLst>
          </p:cNvPr>
          <p:cNvCxnSpPr>
            <a:cxnSpLocks/>
          </p:cNvCxnSpPr>
          <p:nvPr/>
        </p:nvCxnSpPr>
        <p:spPr>
          <a:xfrm flipV="1">
            <a:off x="1626369" y="2695983"/>
            <a:ext cx="8839200" cy="1"/>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BABCC8D-F0F5-4399-8A1C-06ABDCEB8FE7}"/>
              </a:ext>
            </a:extLst>
          </p:cNvPr>
          <p:cNvCxnSpPr>
            <a:cxnSpLocks/>
          </p:cNvCxnSpPr>
          <p:nvPr/>
        </p:nvCxnSpPr>
        <p:spPr>
          <a:xfrm>
            <a:off x="5733351" y="2926781"/>
            <a:ext cx="0" cy="1550365"/>
          </a:xfrm>
          <a:prstGeom prst="line">
            <a:avLst/>
          </a:prstGeom>
          <a:ln w="85725">
            <a:solidFill>
              <a:srgbClr val="00B050"/>
            </a:solidFill>
          </a:ln>
        </p:spPr>
        <p:style>
          <a:lnRef idx="1">
            <a:schemeClr val="accent2"/>
          </a:lnRef>
          <a:fillRef idx="0">
            <a:schemeClr val="accent2"/>
          </a:fillRef>
          <a:effectRef idx="0">
            <a:schemeClr val="accent2"/>
          </a:effectRef>
          <a:fontRef idx="minor">
            <a:schemeClr val="tx1"/>
          </a:fontRef>
        </p:style>
      </p:cxnSp>
      <p:pic>
        <p:nvPicPr>
          <p:cNvPr id="16" name="Picture Placeholder 14">
            <a:extLst>
              <a:ext uri="{FF2B5EF4-FFF2-40B4-BE49-F238E27FC236}">
                <a16:creationId xmlns:a16="http://schemas.microsoft.com/office/drawing/2014/main" id="{3BF5E7F1-67F9-46EC-82E6-43B4CA7A2CE0}"/>
              </a:ext>
            </a:extLst>
          </p:cNvPr>
          <p:cNvPicPr>
            <a:picLocks noChangeAspect="1"/>
          </p:cNvPicPr>
          <p:nvPr/>
        </p:nvPicPr>
        <p:blipFill rotWithShape="1">
          <a:blip r:embed="rId4"/>
          <a:srcRect l="14393" r="28774"/>
          <a:stretch/>
        </p:blipFill>
        <p:spPr>
          <a:xfrm>
            <a:off x="10465127" y="304765"/>
            <a:ext cx="1563986" cy="1375924"/>
          </a:xfrm>
          <a:prstGeom prst="ellipse">
            <a:avLst/>
          </a:prstGeom>
          <a:solidFill>
            <a:schemeClr val="bg2"/>
          </a:solidFill>
        </p:spPr>
      </p:pic>
      <p:sp>
        <p:nvSpPr>
          <p:cNvPr id="17" name="Title 1">
            <a:extLst>
              <a:ext uri="{FF2B5EF4-FFF2-40B4-BE49-F238E27FC236}">
                <a16:creationId xmlns:a16="http://schemas.microsoft.com/office/drawing/2014/main" id="{622778CB-5E0C-46E8-807B-FA18C3212139}"/>
              </a:ext>
            </a:extLst>
          </p:cNvPr>
          <p:cNvSpPr txBox="1">
            <a:spLocks/>
          </p:cNvSpPr>
          <p:nvPr/>
        </p:nvSpPr>
        <p:spPr>
          <a:xfrm>
            <a:off x="1018651" y="542011"/>
            <a:ext cx="9749433" cy="72532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4400" cap="none" dirty="0"/>
              <a:t>Returning to Work</a:t>
            </a:r>
          </a:p>
        </p:txBody>
      </p:sp>
    </p:spTree>
    <p:extLst>
      <p:ext uri="{BB962C8B-B14F-4D97-AF65-F5344CB8AC3E}">
        <p14:creationId xmlns:p14="http://schemas.microsoft.com/office/powerpoint/2010/main" val="224044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AD511A-6C6C-4E5D-86A7-FB959A061D45}"/>
              </a:ext>
            </a:extLst>
          </p:cNvPr>
          <p:cNvSpPr>
            <a:spLocks noGrp="1"/>
          </p:cNvSpPr>
          <p:nvPr>
            <p:ph type="sldNum" sz="quarter" idx="12"/>
          </p:nvPr>
        </p:nvSpPr>
        <p:spPr/>
        <p:txBody>
          <a:bodyPr/>
          <a:lstStyle/>
          <a:p>
            <a:fld id="{9EC71654-96A5-4280-94F3-931C61A9F92C}" type="slidenum">
              <a:rPr lang="en-US" noProof="0" smtClean="0"/>
              <a:pPr/>
              <a:t>9</a:t>
            </a:fld>
            <a:endParaRPr lang="en-US" noProof="0" dirty="0"/>
          </a:p>
        </p:txBody>
      </p:sp>
      <p:pic>
        <p:nvPicPr>
          <p:cNvPr id="4" name="Picture 3">
            <a:extLst>
              <a:ext uri="{FF2B5EF4-FFF2-40B4-BE49-F238E27FC236}">
                <a16:creationId xmlns:a16="http://schemas.microsoft.com/office/drawing/2014/main" id="{3B2A429A-FB67-4F81-A146-6B49FB3A0015}"/>
              </a:ext>
            </a:extLst>
          </p:cNvPr>
          <p:cNvPicPr>
            <a:picLocks noChangeAspect="1"/>
          </p:cNvPicPr>
          <p:nvPr/>
        </p:nvPicPr>
        <p:blipFill>
          <a:blip r:embed="rId2"/>
          <a:stretch>
            <a:fillRect/>
          </a:stretch>
        </p:blipFill>
        <p:spPr>
          <a:xfrm>
            <a:off x="-8430" y="-14067"/>
            <a:ext cx="12167094" cy="6872067"/>
          </a:xfrm>
          <a:prstGeom prst="rect">
            <a:avLst/>
          </a:prstGeom>
        </p:spPr>
      </p:pic>
      <p:pic>
        <p:nvPicPr>
          <p:cNvPr id="6" name="Picture Placeholder 14">
            <a:extLst>
              <a:ext uri="{FF2B5EF4-FFF2-40B4-BE49-F238E27FC236}">
                <a16:creationId xmlns:a16="http://schemas.microsoft.com/office/drawing/2014/main" id="{AFE55311-92D1-42B4-9E76-5439184EC071}"/>
              </a:ext>
            </a:extLst>
          </p:cNvPr>
          <p:cNvPicPr>
            <a:picLocks noChangeAspect="1"/>
          </p:cNvPicPr>
          <p:nvPr/>
        </p:nvPicPr>
        <p:blipFill rotWithShape="1">
          <a:blip r:embed="rId3"/>
          <a:srcRect l="14393" r="28774"/>
          <a:stretch/>
        </p:blipFill>
        <p:spPr>
          <a:xfrm>
            <a:off x="360341" y="225451"/>
            <a:ext cx="1563986" cy="1375924"/>
          </a:xfrm>
          <a:prstGeom prst="ellipse">
            <a:avLst/>
          </a:prstGeom>
          <a:solidFill>
            <a:schemeClr val="bg2"/>
          </a:solidFill>
        </p:spPr>
      </p:pic>
      <p:pic>
        <p:nvPicPr>
          <p:cNvPr id="7" name="Picture Placeholder 14">
            <a:extLst>
              <a:ext uri="{FF2B5EF4-FFF2-40B4-BE49-F238E27FC236}">
                <a16:creationId xmlns:a16="http://schemas.microsoft.com/office/drawing/2014/main" id="{76AEE123-17F5-4E15-8BD6-3BE7C024164A}"/>
              </a:ext>
            </a:extLst>
          </p:cNvPr>
          <p:cNvPicPr>
            <a:picLocks noChangeAspect="1"/>
          </p:cNvPicPr>
          <p:nvPr/>
        </p:nvPicPr>
        <p:blipFill rotWithShape="1">
          <a:blip r:embed="rId3"/>
          <a:srcRect l="14393" r="28774"/>
          <a:stretch/>
        </p:blipFill>
        <p:spPr>
          <a:xfrm>
            <a:off x="360341" y="5173498"/>
            <a:ext cx="1563986" cy="1375924"/>
          </a:xfrm>
          <a:prstGeom prst="ellipse">
            <a:avLst/>
          </a:prstGeom>
          <a:solidFill>
            <a:schemeClr val="bg2"/>
          </a:solidFill>
        </p:spPr>
      </p:pic>
      <p:sp>
        <p:nvSpPr>
          <p:cNvPr id="10" name="Title 1">
            <a:extLst>
              <a:ext uri="{FF2B5EF4-FFF2-40B4-BE49-F238E27FC236}">
                <a16:creationId xmlns:a16="http://schemas.microsoft.com/office/drawing/2014/main" id="{E18AB58F-A056-4292-9232-0763AFB995D8}"/>
              </a:ext>
            </a:extLst>
          </p:cNvPr>
          <p:cNvSpPr txBox="1">
            <a:spLocks/>
          </p:cNvSpPr>
          <p:nvPr/>
        </p:nvSpPr>
        <p:spPr>
          <a:xfrm>
            <a:off x="713267" y="2791274"/>
            <a:ext cx="11445397" cy="81294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r>
              <a:rPr lang="en-US" sz="5400" cap="none" dirty="0">
                <a:solidFill>
                  <a:schemeClr val="bg1"/>
                </a:solidFill>
              </a:rPr>
              <a:t>Sanitation Procedures</a:t>
            </a:r>
          </a:p>
        </p:txBody>
      </p:sp>
      <p:pic>
        <p:nvPicPr>
          <p:cNvPr id="11" name="Picture Placeholder 14">
            <a:extLst>
              <a:ext uri="{FF2B5EF4-FFF2-40B4-BE49-F238E27FC236}">
                <a16:creationId xmlns:a16="http://schemas.microsoft.com/office/drawing/2014/main" id="{A60D0E79-C45B-41BC-B698-2DA51D6F5765}"/>
              </a:ext>
            </a:extLst>
          </p:cNvPr>
          <p:cNvPicPr>
            <a:picLocks noChangeAspect="1"/>
          </p:cNvPicPr>
          <p:nvPr/>
        </p:nvPicPr>
        <p:blipFill rotWithShape="1">
          <a:blip r:embed="rId3"/>
          <a:srcRect l="14393" r="28774"/>
          <a:stretch/>
        </p:blipFill>
        <p:spPr>
          <a:xfrm>
            <a:off x="9384769" y="4442918"/>
            <a:ext cx="2518378" cy="2215555"/>
          </a:xfrm>
          <a:prstGeom prst="ellipse">
            <a:avLst/>
          </a:prstGeom>
          <a:solidFill>
            <a:schemeClr val="bg2"/>
          </a:solidFill>
        </p:spPr>
      </p:pic>
      <p:pic>
        <p:nvPicPr>
          <p:cNvPr id="8" name="Picture 2" descr="Robeson Community College">
            <a:extLst>
              <a:ext uri="{FF2B5EF4-FFF2-40B4-BE49-F238E27FC236}">
                <a16:creationId xmlns:a16="http://schemas.microsoft.com/office/drawing/2014/main" id="{4607F420-579B-4CC0-86FC-46FB37B87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39" y="1414355"/>
            <a:ext cx="3722501" cy="993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419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E0998A89B09D428B6B6AAB69BE6A29" ma:contentTypeVersion="10" ma:contentTypeDescription="Create a new document." ma:contentTypeScope="" ma:versionID="6d6e4a8916ef110a2bb04423bb78e9ce">
  <xsd:schema xmlns:xsd="http://www.w3.org/2001/XMLSchema" xmlns:xs="http://www.w3.org/2001/XMLSchema" xmlns:p="http://schemas.microsoft.com/office/2006/metadata/properties" xmlns:ns3="dc1fd2c8-fd69-46b2-bdd6-28803568c635" targetNamespace="http://schemas.microsoft.com/office/2006/metadata/properties" ma:root="true" ma:fieldsID="34f58157d7eee69ab9cd5d4e47aab8ee" ns3:_="">
    <xsd:import namespace="dc1fd2c8-fd69-46b2-bdd6-28803568c63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fd2c8-fd69-46b2-bdd6-28803568c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dc1fd2c8-fd69-46b2-bdd6-28803568c635" xsi:nil="true"/>
  </documentManagement>
</p:properties>
</file>

<file path=customXml/itemProps1.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2.xml><?xml version="1.0" encoding="utf-8"?>
<ds:datastoreItem xmlns:ds="http://schemas.openxmlformats.org/officeDocument/2006/customXml" ds:itemID="{980A946A-1E0F-4E2A-B66E-E3DAA4BFB6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fd2c8-fd69-46b2-bdd6-28803568c6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0A2AAC-D70B-4233-9389-268D6896774D}">
  <ds:schemaRefs>
    <ds:schemaRef ds:uri="http://schemas.microsoft.com/office/2006/metadata/properties"/>
    <ds:schemaRef ds:uri="http://schemas.microsoft.com/office/infopath/2007/PartnerControls"/>
    <ds:schemaRef ds:uri="dc1fd2c8-fd69-46b2-bdd6-28803568c635"/>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4223</Words>
  <Application>Microsoft Office PowerPoint</Application>
  <PresentationFormat>Widescreen</PresentationFormat>
  <Paragraphs>365</Paragraphs>
  <Slides>40</Slides>
  <Notes>29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2020-06-18T14:45:52Z</dcterms:created>
  <dcterms:modified xsi:type="dcterms:W3CDTF">2020-08-19T15:01:54Z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0x010100D6E0998A89B09D428B6B6AAB69BE6A29</vt:lpwstr>
  </property>
</Properties>
</file>