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4"/>
  </p:sldMasterIdLst>
  <p:notesMasterIdLst>
    <p:notesMasterId r:id="rId130"/>
  </p:notesMasterIdLst>
  <p:sldIdLst>
    <p:sldId id="503" r:id="rId5"/>
    <p:sldId id="260" r:id="rId6"/>
    <p:sldId id="586" r:id="rId7"/>
    <p:sldId id="529" r:id="rId8"/>
    <p:sldId id="259" r:id="rId9"/>
    <p:sldId id="568" r:id="rId10"/>
    <p:sldId id="265" r:id="rId11"/>
    <p:sldId id="516" r:id="rId12"/>
    <p:sldId id="315" r:id="rId13"/>
    <p:sldId id="505" r:id="rId14"/>
    <p:sldId id="268" r:id="rId15"/>
    <p:sldId id="569" r:id="rId16"/>
    <p:sldId id="570" r:id="rId17"/>
    <p:sldId id="601" r:id="rId18"/>
    <p:sldId id="597" r:id="rId19"/>
    <p:sldId id="591" r:id="rId20"/>
    <p:sldId id="513" r:id="rId21"/>
    <p:sldId id="541" r:id="rId22"/>
    <p:sldId id="592" r:id="rId23"/>
    <p:sldId id="269" r:id="rId24"/>
    <p:sldId id="593" r:id="rId25"/>
    <p:sldId id="278" r:id="rId26"/>
    <p:sldId id="287" r:id="rId27"/>
    <p:sldId id="517" r:id="rId28"/>
    <p:sldId id="271" r:id="rId29"/>
    <p:sldId id="282" r:id="rId30"/>
    <p:sldId id="530" r:id="rId31"/>
    <p:sldId id="531" r:id="rId32"/>
    <p:sldId id="532" r:id="rId33"/>
    <p:sldId id="563" r:id="rId34"/>
    <p:sldId id="274" r:id="rId35"/>
    <p:sldId id="595" r:id="rId36"/>
    <p:sldId id="594" r:id="rId37"/>
    <p:sldId id="506" r:id="rId38"/>
    <p:sldId id="512" r:id="rId39"/>
    <p:sldId id="519" r:id="rId40"/>
    <p:sldId id="313" r:id="rId41"/>
    <p:sldId id="273" r:id="rId42"/>
    <p:sldId id="528" r:id="rId43"/>
    <p:sldId id="518" r:id="rId44"/>
    <p:sldId id="290" r:id="rId45"/>
    <p:sldId id="299" r:id="rId46"/>
    <p:sldId id="298" r:id="rId47"/>
    <p:sldId id="297" r:id="rId48"/>
    <p:sldId id="533" r:id="rId49"/>
    <p:sldId id="564" r:id="rId50"/>
    <p:sldId id="572" r:id="rId51"/>
    <p:sldId id="534" r:id="rId52"/>
    <p:sldId id="535" r:id="rId53"/>
    <p:sldId id="514" r:id="rId54"/>
    <p:sldId id="536" r:id="rId55"/>
    <p:sldId id="622" r:id="rId56"/>
    <p:sldId id="571" r:id="rId57"/>
    <p:sldId id="261" r:id="rId58"/>
    <p:sldId id="581" r:id="rId59"/>
    <p:sldId id="567" r:id="rId60"/>
    <p:sldId id="616" r:id="rId61"/>
    <p:sldId id="296" r:id="rId62"/>
    <p:sldId id="507" r:id="rId63"/>
    <p:sldId id="291" r:id="rId64"/>
    <p:sldId id="303" r:id="rId65"/>
    <p:sldId id="289" r:id="rId66"/>
    <p:sldId id="295" r:id="rId67"/>
    <p:sldId id="596" r:id="rId68"/>
    <p:sldId id="577" r:id="rId69"/>
    <p:sldId id="578" r:id="rId70"/>
    <p:sldId id="617" r:id="rId71"/>
    <p:sldId id="585" r:id="rId72"/>
    <p:sldId id="599" r:id="rId73"/>
    <p:sldId id="582" r:id="rId74"/>
    <p:sldId id="587" r:id="rId75"/>
    <p:sldId id="527" r:id="rId76"/>
    <p:sldId id="508" r:id="rId77"/>
    <p:sldId id="293" r:id="rId78"/>
    <p:sldId id="620" r:id="rId79"/>
    <p:sldId id="618" r:id="rId80"/>
    <p:sldId id="621" r:id="rId81"/>
    <p:sldId id="605" r:id="rId82"/>
    <p:sldId id="262" r:id="rId83"/>
    <p:sldId id="539" r:id="rId84"/>
    <p:sldId id="300" r:id="rId85"/>
    <p:sldId id="538" r:id="rId86"/>
    <p:sldId id="540" r:id="rId87"/>
    <p:sldId id="542" r:id="rId88"/>
    <p:sldId id="583" r:id="rId89"/>
    <p:sldId id="537" r:id="rId90"/>
    <p:sldId id="543" r:id="rId91"/>
    <p:sldId id="547" r:id="rId92"/>
    <p:sldId id="574" r:id="rId93"/>
    <p:sldId id="548" r:id="rId94"/>
    <p:sldId id="546" r:id="rId95"/>
    <p:sldId id="544" r:id="rId96"/>
    <p:sldId id="545" r:id="rId97"/>
    <p:sldId id="549" r:id="rId98"/>
    <p:sldId id="550" r:id="rId99"/>
    <p:sldId id="551" r:id="rId100"/>
    <p:sldId id="552" r:id="rId101"/>
    <p:sldId id="553" r:id="rId102"/>
    <p:sldId id="554" r:id="rId103"/>
    <p:sldId id="555" r:id="rId104"/>
    <p:sldId id="557" r:id="rId105"/>
    <p:sldId id="558" r:id="rId106"/>
    <p:sldId id="609" r:id="rId107"/>
    <p:sldId id="608" r:id="rId108"/>
    <p:sldId id="607" r:id="rId109"/>
    <p:sldId id="575" r:id="rId110"/>
    <p:sldId id="556" r:id="rId111"/>
    <p:sldId id="588" r:id="rId112"/>
    <p:sldId id="576" r:id="rId113"/>
    <p:sldId id="606" r:id="rId114"/>
    <p:sldId id="263" r:id="rId115"/>
    <p:sldId id="559" r:id="rId116"/>
    <p:sldId id="560" r:id="rId117"/>
    <p:sldId id="509" r:id="rId118"/>
    <p:sldId id="562" r:id="rId119"/>
    <p:sldId id="561" r:id="rId120"/>
    <p:sldId id="307" r:id="rId121"/>
    <p:sldId id="312" r:id="rId122"/>
    <p:sldId id="308" r:id="rId123"/>
    <p:sldId id="510" r:id="rId124"/>
    <p:sldId id="515" r:id="rId125"/>
    <p:sldId id="613" r:id="rId126"/>
    <p:sldId id="614" r:id="rId127"/>
    <p:sldId id="311" r:id="rId128"/>
    <p:sldId id="504" r:id="rId1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sorterViewPr>
    <p:cViewPr>
      <p:scale>
        <a:sx n="50" d="100"/>
        <a:sy n="50" d="100"/>
      </p:scale>
      <p:origin x="0" y="-1716"/>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notesMaster" Target="notesMasters/notesMaster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ata1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31.png"/></Relationships>
</file>

<file path=ppt/diagrams/_rels/data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4.svg"/><Relationship Id="rId1" Type="http://schemas.openxmlformats.org/officeDocument/2006/relationships/image" Target="../media/image33.png"/><Relationship Id="rId4" Type="http://schemas.openxmlformats.org/officeDocument/2006/relationships/image" Target="../media/image35.svg"/></Relationships>
</file>

<file path=ppt/diagrams/_rels/data14.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15.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5.png"/><Relationship Id="rId7" Type="http://schemas.openxmlformats.org/officeDocument/2006/relationships/image" Target="../media/image48.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7.svg"/><Relationship Id="rId5" Type="http://schemas.openxmlformats.org/officeDocument/2006/relationships/image" Target="../media/image13.png"/><Relationship Id="rId4" Type="http://schemas.openxmlformats.org/officeDocument/2006/relationships/image" Target="../media/image4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31.png"/></Relationships>
</file>

<file path=ppt/diagrams/_rels/drawing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4.svg"/><Relationship Id="rId1" Type="http://schemas.openxmlformats.org/officeDocument/2006/relationships/image" Target="../media/image33.png"/><Relationship Id="rId4" Type="http://schemas.openxmlformats.org/officeDocument/2006/relationships/image" Target="../media/image35.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15.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5.png"/><Relationship Id="rId7" Type="http://schemas.openxmlformats.org/officeDocument/2006/relationships/image" Target="../media/image48.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7.svg"/><Relationship Id="rId5" Type="http://schemas.openxmlformats.org/officeDocument/2006/relationships/image" Target="../media/image13.png"/><Relationship Id="rId4" Type="http://schemas.openxmlformats.org/officeDocument/2006/relationships/image" Target="../media/image46.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B9D1D-1304-4BDC-8EED-D7FB09B181BF}"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D7F10E25-631D-4768-A753-201FF6A15475}">
      <dgm:prSet/>
      <dgm:spPr/>
      <dgm:t>
        <a:bodyPr/>
        <a:lstStyle/>
        <a:p>
          <a:r>
            <a:rPr lang="en-US" dirty="0"/>
            <a:t>Section One: Title IX Fundamentals</a:t>
          </a:r>
        </a:p>
      </dgm:t>
    </dgm:pt>
    <dgm:pt modelId="{55022E69-1247-4FF5-9E2A-925088D63285}" type="parTrans" cxnId="{822DE187-FE62-4647-BD5B-5E40CDF514BD}">
      <dgm:prSet/>
      <dgm:spPr/>
      <dgm:t>
        <a:bodyPr/>
        <a:lstStyle/>
        <a:p>
          <a:endParaRPr lang="en-US"/>
        </a:p>
      </dgm:t>
    </dgm:pt>
    <dgm:pt modelId="{EB20822F-017C-474F-B59D-7D10BF0AB764}" type="sibTrans" cxnId="{822DE187-FE62-4647-BD5B-5E40CDF514BD}">
      <dgm:prSet/>
      <dgm:spPr/>
      <dgm:t>
        <a:bodyPr/>
        <a:lstStyle/>
        <a:p>
          <a:endParaRPr lang="en-US"/>
        </a:p>
      </dgm:t>
    </dgm:pt>
    <dgm:pt modelId="{09FB78B4-C11D-4CB7-824B-EEBBB77B236C}">
      <dgm:prSet/>
      <dgm:spPr/>
      <dgm:t>
        <a:bodyPr/>
        <a:lstStyle/>
        <a:p>
          <a:r>
            <a:rPr lang="en-US"/>
            <a:t>Section Two: Title IX Personnel</a:t>
          </a:r>
        </a:p>
      </dgm:t>
    </dgm:pt>
    <dgm:pt modelId="{8F61602A-792D-4A14-8C1A-97CB4CE36937}" type="parTrans" cxnId="{CBE117AE-C865-47D5-BDD5-E93E9A622052}">
      <dgm:prSet/>
      <dgm:spPr/>
      <dgm:t>
        <a:bodyPr/>
        <a:lstStyle/>
        <a:p>
          <a:endParaRPr lang="en-US"/>
        </a:p>
      </dgm:t>
    </dgm:pt>
    <dgm:pt modelId="{D47510DF-28C3-43BC-A6E0-479D91DFC1A2}" type="sibTrans" cxnId="{CBE117AE-C865-47D5-BDD5-E93E9A622052}">
      <dgm:prSet/>
      <dgm:spPr/>
      <dgm:t>
        <a:bodyPr/>
        <a:lstStyle/>
        <a:p>
          <a:endParaRPr lang="en-US"/>
        </a:p>
      </dgm:t>
    </dgm:pt>
    <dgm:pt modelId="{FED7F596-B4C7-4278-952E-6A020E53A581}">
      <dgm:prSet/>
      <dgm:spPr/>
      <dgm:t>
        <a:bodyPr/>
        <a:lstStyle/>
        <a:p>
          <a:r>
            <a:rPr lang="en-US" dirty="0"/>
            <a:t>Section Three: Compliance</a:t>
          </a:r>
        </a:p>
      </dgm:t>
    </dgm:pt>
    <dgm:pt modelId="{6569E652-C3B4-4A8B-9197-C25E7604A9D1}" type="parTrans" cxnId="{5311958D-0D83-477F-AAA9-3D806450798D}">
      <dgm:prSet/>
      <dgm:spPr/>
      <dgm:t>
        <a:bodyPr/>
        <a:lstStyle/>
        <a:p>
          <a:endParaRPr lang="en-US"/>
        </a:p>
      </dgm:t>
    </dgm:pt>
    <dgm:pt modelId="{B66067F4-496F-444F-88E3-D97F422FF767}" type="sibTrans" cxnId="{5311958D-0D83-477F-AAA9-3D806450798D}">
      <dgm:prSet/>
      <dgm:spPr/>
      <dgm:t>
        <a:bodyPr/>
        <a:lstStyle/>
        <a:p>
          <a:endParaRPr lang="en-US"/>
        </a:p>
      </dgm:t>
    </dgm:pt>
    <dgm:pt modelId="{A1B9EC02-1C56-47B3-BF4A-6E84FA9A9E71}">
      <dgm:prSet/>
      <dgm:spPr/>
      <dgm:t>
        <a:bodyPr/>
        <a:lstStyle/>
        <a:p>
          <a:r>
            <a:rPr lang="en-US" dirty="0"/>
            <a:t>Section Four: Responding to Allegations</a:t>
          </a:r>
        </a:p>
      </dgm:t>
    </dgm:pt>
    <dgm:pt modelId="{7589FA46-3D1B-4E4C-B5B6-69098EBDC34C}" type="parTrans" cxnId="{912392BF-CD11-4F1E-9E45-F056EAB147EB}">
      <dgm:prSet/>
      <dgm:spPr/>
      <dgm:t>
        <a:bodyPr/>
        <a:lstStyle/>
        <a:p>
          <a:endParaRPr lang="en-US"/>
        </a:p>
      </dgm:t>
    </dgm:pt>
    <dgm:pt modelId="{D8CF8B48-5C67-458D-A700-126F92591EF2}" type="sibTrans" cxnId="{912392BF-CD11-4F1E-9E45-F056EAB147EB}">
      <dgm:prSet/>
      <dgm:spPr/>
      <dgm:t>
        <a:bodyPr/>
        <a:lstStyle/>
        <a:p>
          <a:endParaRPr lang="en-US"/>
        </a:p>
      </dgm:t>
    </dgm:pt>
    <dgm:pt modelId="{7FC61EAA-9037-4766-A701-4BAF72CBE09B}">
      <dgm:prSet/>
      <dgm:spPr/>
      <dgm:t>
        <a:bodyPr/>
        <a:lstStyle/>
        <a:p>
          <a:r>
            <a:rPr lang="en-US" dirty="0"/>
            <a:t>Section Five: </a:t>
          </a:r>
        </a:p>
        <a:p>
          <a:r>
            <a:rPr lang="en-US" dirty="0"/>
            <a:t>Investigations</a:t>
          </a:r>
        </a:p>
      </dgm:t>
    </dgm:pt>
    <dgm:pt modelId="{463368E0-37B8-40F3-9FC3-448BE03F813F}" type="parTrans" cxnId="{8C065BC8-6584-4252-8C98-195BFE4AA025}">
      <dgm:prSet/>
      <dgm:spPr/>
      <dgm:t>
        <a:bodyPr/>
        <a:lstStyle/>
        <a:p>
          <a:endParaRPr lang="en-US"/>
        </a:p>
      </dgm:t>
    </dgm:pt>
    <dgm:pt modelId="{E5231527-145C-48B5-ADC3-1B62D2249CDE}" type="sibTrans" cxnId="{8C065BC8-6584-4252-8C98-195BFE4AA025}">
      <dgm:prSet/>
      <dgm:spPr/>
      <dgm:t>
        <a:bodyPr/>
        <a:lstStyle/>
        <a:p>
          <a:endParaRPr lang="en-US"/>
        </a:p>
      </dgm:t>
    </dgm:pt>
    <dgm:pt modelId="{B69F3E6D-3FFB-4119-8C29-B0DB9B19C488}">
      <dgm:prSet/>
      <dgm:spPr/>
      <dgm:t>
        <a:bodyPr/>
        <a:lstStyle/>
        <a:p>
          <a:r>
            <a:rPr lang="en-US" dirty="0"/>
            <a:t>Section Six: </a:t>
          </a:r>
        </a:p>
        <a:p>
          <a:r>
            <a:rPr lang="en-US" dirty="0"/>
            <a:t>Hearings</a:t>
          </a:r>
        </a:p>
      </dgm:t>
    </dgm:pt>
    <dgm:pt modelId="{C2D49001-5681-4D91-8DC0-687D7C0B4E1E}" type="parTrans" cxnId="{5CEE5D89-C468-42D2-A7C2-054028853940}">
      <dgm:prSet/>
      <dgm:spPr/>
      <dgm:t>
        <a:bodyPr/>
        <a:lstStyle/>
        <a:p>
          <a:endParaRPr lang="en-US"/>
        </a:p>
      </dgm:t>
    </dgm:pt>
    <dgm:pt modelId="{D9FBBE32-1173-40BA-8814-786054D0DABB}" type="sibTrans" cxnId="{5CEE5D89-C468-42D2-A7C2-054028853940}">
      <dgm:prSet/>
      <dgm:spPr/>
      <dgm:t>
        <a:bodyPr/>
        <a:lstStyle/>
        <a:p>
          <a:endParaRPr lang="en-US"/>
        </a:p>
      </dgm:t>
    </dgm:pt>
    <dgm:pt modelId="{65DFAAC0-CB0C-4A78-8642-50A213425139}">
      <dgm:prSet/>
      <dgm:spPr/>
      <dgm:t>
        <a:bodyPr/>
        <a:lstStyle/>
        <a:p>
          <a:r>
            <a:rPr lang="en-US" dirty="0"/>
            <a:t>Section Seven: Determinations and Appeals</a:t>
          </a:r>
        </a:p>
      </dgm:t>
    </dgm:pt>
    <dgm:pt modelId="{90708684-3CE3-4683-932D-8E63ED494753}" type="parTrans" cxnId="{95934B40-E731-4017-A321-FBFB2C6488D0}">
      <dgm:prSet/>
      <dgm:spPr/>
      <dgm:t>
        <a:bodyPr/>
        <a:lstStyle/>
        <a:p>
          <a:endParaRPr lang="en-US"/>
        </a:p>
      </dgm:t>
    </dgm:pt>
    <dgm:pt modelId="{63417FEC-9712-482C-819B-90133D4AE2FF}" type="sibTrans" cxnId="{95934B40-E731-4017-A321-FBFB2C6488D0}">
      <dgm:prSet/>
      <dgm:spPr/>
      <dgm:t>
        <a:bodyPr/>
        <a:lstStyle/>
        <a:p>
          <a:endParaRPr lang="en-US"/>
        </a:p>
      </dgm:t>
    </dgm:pt>
    <dgm:pt modelId="{0A429C93-6A3D-4B6E-A5A1-91BF53C57D1B}" type="pres">
      <dgm:prSet presAssocID="{656B9D1D-1304-4BDC-8EED-D7FB09B181BF}" presName="root" presStyleCnt="0">
        <dgm:presLayoutVars>
          <dgm:dir/>
          <dgm:resizeHandles val="exact"/>
        </dgm:presLayoutVars>
      </dgm:prSet>
      <dgm:spPr/>
    </dgm:pt>
    <dgm:pt modelId="{3B463AA5-265B-4B79-A186-4E02C609C874}" type="pres">
      <dgm:prSet presAssocID="{D7F10E25-631D-4768-A753-201FF6A15475}" presName="compNode" presStyleCnt="0"/>
      <dgm:spPr/>
    </dgm:pt>
    <dgm:pt modelId="{3A88F5F2-5C88-4520-A053-8F6C0FB7290B}" type="pres">
      <dgm:prSet presAssocID="{D7F10E25-631D-4768-A753-201FF6A15475}"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C4C24184-5BF3-4686-8DDF-C1B63BFD17C9}" type="pres">
      <dgm:prSet presAssocID="{D7F10E25-631D-4768-A753-201FF6A15475}" presName="spaceRect" presStyleCnt="0"/>
      <dgm:spPr/>
    </dgm:pt>
    <dgm:pt modelId="{8731B913-AA25-4629-9E5D-463D250AE71D}" type="pres">
      <dgm:prSet presAssocID="{D7F10E25-631D-4768-A753-201FF6A15475}" presName="textRect" presStyleLbl="revTx" presStyleIdx="0" presStyleCnt="7">
        <dgm:presLayoutVars>
          <dgm:chMax val="1"/>
          <dgm:chPref val="1"/>
        </dgm:presLayoutVars>
      </dgm:prSet>
      <dgm:spPr/>
    </dgm:pt>
    <dgm:pt modelId="{90227E79-FD22-4F16-B16B-18541F9D888F}" type="pres">
      <dgm:prSet presAssocID="{EB20822F-017C-474F-B59D-7D10BF0AB764}" presName="sibTrans" presStyleCnt="0"/>
      <dgm:spPr/>
    </dgm:pt>
    <dgm:pt modelId="{AD6E7303-0157-4F91-BA99-268813CFFB35}" type="pres">
      <dgm:prSet presAssocID="{09FB78B4-C11D-4CB7-824B-EEBBB77B236C}" presName="compNode" presStyleCnt="0"/>
      <dgm:spPr/>
    </dgm:pt>
    <dgm:pt modelId="{AB31F071-1A48-4BA4-A117-6482B1DE8AA8}" type="pres">
      <dgm:prSet presAssocID="{09FB78B4-C11D-4CB7-824B-EEBBB77B236C}"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C786B780-9DA5-4BD3-9A19-E7486E210716}" type="pres">
      <dgm:prSet presAssocID="{09FB78B4-C11D-4CB7-824B-EEBBB77B236C}" presName="spaceRect" presStyleCnt="0"/>
      <dgm:spPr/>
    </dgm:pt>
    <dgm:pt modelId="{0E5E8A2C-1B67-48A1-A922-5C0F69B59A7A}" type="pres">
      <dgm:prSet presAssocID="{09FB78B4-C11D-4CB7-824B-EEBBB77B236C}" presName="textRect" presStyleLbl="revTx" presStyleIdx="1" presStyleCnt="7">
        <dgm:presLayoutVars>
          <dgm:chMax val="1"/>
          <dgm:chPref val="1"/>
        </dgm:presLayoutVars>
      </dgm:prSet>
      <dgm:spPr/>
    </dgm:pt>
    <dgm:pt modelId="{49DC51D8-3B2B-44AB-B206-050722851852}" type="pres">
      <dgm:prSet presAssocID="{D47510DF-28C3-43BC-A6E0-479D91DFC1A2}" presName="sibTrans" presStyleCnt="0"/>
      <dgm:spPr/>
    </dgm:pt>
    <dgm:pt modelId="{C2D7D492-A27C-4504-BFD3-D0B38503FEC6}" type="pres">
      <dgm:prSet presAssocID="{FED7F596-B4C7-4278-952E-6A020E53A581}" presName="compNode" presStyleCnt="0"/>
      <dgm:spPr/>
    </dgm:pt>
    <dgm:pt modelId="{B0C5D315-8A55-478B-ABBC-D35C5D320AF0}" type="pres">
      <dgm:prSet presAssocID="{FED7F596-B4C7-4278-952E-6A020E53A581}" presName="iconRect" presStyleLbl="node1" presStyleIdx="2" presStyleCnt="7" custLinFactX="100000" custLinFactNeighborX="150837" custLinFactNeighborY="649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s"/>
        </a:ext>
      </dgm:extLst>
    </dgm:pt>
    <dgm:pt modelId="{1394CE09-C317-4472-96EC-87E5225598F4}" type="pres">
      <dgm:prSet presAssocID="{FED7F596-B4C7-4278-952E-6A020E53A581}" presName="spaceRect" presStyleCnt="0"/>
      <dgm:spPr/>
    </dgm:pt>
    <dgm:pt modelId="{0F626DB1-0F3E-4B49-BB82-14E5F76E30CA}" type="pres">
      <dgm:prSet presAssocID="{FED7F596-B4C7-4278-952E-6A020E53A581}" presName="textRect" presStyleLbl="revTx" presStyleIdx="2" presStyleCnt="7">
        <dgm:presLayoutVars>
          <dgm:chMax val="1"/>
          <dgm:chPref val="1"/>
        </dgm:presLayoutVars>
      </dgm:prSet>
      <dgm:spPr/>
    </dgm:pt>
    <dgm:pt modelId="{4A39C4C9-432C-4DD1-9C52-527C24246813}" type="pres">
      <dgm:prSet presAssocID="{B66067F4-496F-444F-88E3-D97F422FF767}" presName="sibTrans" presStyleCnt="0"/>
      <dgm:spPr/>
    </dgm:pt>
    <dgm:pt modelId="{37ECEF03-7A77-4CD3-923E-097C64EFBC3D}" type="pres">
      <dgm:prSet presAssocID="{A1B9EC02-1C56-47B3-BF4A-6E84FA9A9E71}" presName="compNode" presStyleCnt="0"/>
      <dgm:spPr/>
    </dgm:pt>
    <dgm:pt modelId="{1D6FFC32-84F7-4B9E-837F-6F35F1D482FC}" type="pres">
      <dgm:prSet presAssocID="{A1B9EC02-1C56-47B3-BF4A-6E84FA9A9E71}" presName="iconRect" presStyleLbl="node1" presStyleIdx="3" presStyleCnt="7" custLinFactX="-300000" custLinFactY="100000" custLinFactNeighborX="-365315" custLinFactNeighborY="18642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90627B52-E514-4645-9F16-D334D113F72A}" type="pres">
      <dgm:prSet presAssocID="{A1B9EC02-1C56-47B3-BF4A-6E84FA9A9E71}" presName="spaceRect" presStyleCnt="0"/>
      <dgm:spPr/>
    </dgm:pt>
    <dgm:pt modelId="{B59A2357-2053-44A1-93B6-DB15C15D6016}" type="pres">
      <dgm:prSet presAssocID="{A1B9EC02-1C56-47B3-BF4A-6E84FA9A9E71}" presName="textRect" presStyleLbl="revTx" presStyleIdx="3" presStyleCnt="7">
        <dgm:presLayoutVars>
          <dgm:chMax val="1"/>
          <dgm:chPref val="1"/>
        </dgm:presLayoutVars>
      </dgm:prSet>
      <dgm:spPr/>
    </dgm:pt>
    <dgm:pt modelId="{A8285ED0-366E-410B-94F6-FCD85D1468BE}" type="pres">
      <dgm:prSet presAssocID="{D8CF8B48-5C67-458D-A700-126F92591EF2}" presName="sibTrans" presStyleCnt="0"/>
      <dgm:spPr/>
    </dgm:pt>
    <dgm:pt modelId="{9FF36439-52B4-4754-9BCE-B2E1F25D9CF0}" type="pres">
      <dgm:prSet presAssocID="{7FC61EAA-9037-4766-A701-4BAF72CBE09B}" presName="compNode" presStyleCnt="0"/>
      <dgm:spPr/>
    </dgm:pt>
    <dgm:pt modelId="{0CBA4472-5B46-4128-B46E-CF3264B7BFAB}" type="pres">
      <dgm:prSet presAssocID="{7FC61EAA-9037-4766-A701-4BAF72CBE09B}" presName="iconRect" presStyleLbl="node1" presStyleIdx="4" presStyleCnt="7" custLinFactX="226368" custLinFactNeighborX="300000" custLinFactNeighborY="173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icroscope"/>
        </a:ext>
      </dgm:extLst>
    </dgm:pt>
    <dgm:pt modelId="{2F3036FE-3548-4FEB-8A56-67FC8487DFCE}" type="pres">
      <dgm:prSet presAssocID="{7FC61EAA-9037-4766-A701-4BAF72CBE09B}" presName="spaceRect" presStyleCnt="0"/>
      <dgm:spPr/>
    </dgm:pt>
    <dgm:pt modelId="{BFF0ECB4-A3E1-4361-AD24-F091EB064561}" type="pres">
      <dgm:prSet presAssocID="{7FC61EAA-9037-4766-A701-4BAF72CBE09B}" presName="textRect" presStyleLbl="revTx" presStyleIdx="4" presStyleCnt="7">
        <dgm:presLayoutVars>
          <dgm:chMax val="1"/>
          <dgm:chPref val="1"/>
        </dgm:presLayoutVars>
      </dgm:prSet>
      <dgm:spPr/>
    </dgm:pt>
    <dgm:pt modelId="{5ACF8B5A-2065-4459-AF9B-86D63B9CA412}" type="pres">
      <dgm:prSet presAssocID="{E5231527-145C-48B5-ADC3-1B62D2249CDE}" presName="sibTrans" presStyleCnt="0"/>
      <dgm:spPr/>
    </dgm:pt>
    <dgm:pt modelId="{AC5A157D-FD4B-4B52-A197-79E315F0E3D9}" type="pres">
      <dgm:prSet presAssocID="{B69F3E6D-3FFB-4119-8C29-B0DB9B19C488}" presName="compNode" presStyleCnt="0"/>
      <dgm:spPr/>
    </dgm:pt>
    <dgm:pt modelId="{258A653E-1CDE-4B2E-A80D-0A549994E8F5}" type="pres">
      <dgm:prSet presAssocID="{B69F3E6D-3FFB-4119-8C29-B0DB9B19C488}"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Judge"/>
        </a:ext>
      </dgm:extLst>
    </dgm:pt>
    <dgm:pt modelId="{8D4BE05E-7DF5-41E8-A859-14FB01FCCD75}" type="pres">
      <dgm:prSet presAssocID="{B69F3E6D-3FFB-4119-8C29-B0DB9B19C488}" presName="spaceRect" presStyleCnt="0"/>
      <dgm:spPr/>
    </dgm:pt>
    <dgm:pt modelId="{C4F79005-01B4-42E0-9779-502C9A534126}" type="pres">
      <dgm:prSet presAssocID="{B69F3E6D-3FFB-4119-8C29-B0DB9B19C488}" presName="textRect" presStyleLbl="revTx" presStyleIdx="5" presStyleCnt="7">
        <dgm:presLayoutVars>
          <dgm:chMax val="1"/>
          <dgm:chPref val="1"/>
        </dgm:presLayoutVars>
      </dgm:prSet>
      <dgm:spPr/>
    </dgm:pt>
    <dgm:pt modelId="{E47A1F08-7434-4BC3-8EF4-3150FADC73BB}" type="pres">
      <dgm:prSet presAssocID="{D9FBBE32-1173-40BA-8814-786054D0DABB}" presName="sibTrans" presStyleCnt="0"/>
      <dgm:spPr/>
    </dgm:pt>
    <dgm:pt modelId="{AC451895-A2FF-46B4-832A-542647388686}" type="pres">
      <dgm:prSet presAssocID="{65DFAAC0-CB0C-4A78-8642-50A213425139}" presName="compNode" presStyleCnt="0"/>
      <dgm:spPr/>
    </dgm:pt>
    <dgm:pt modelId="{E8200612-A190-486B-960B-8DCB2B2EBD33}" type="pres">
      <dgm:prSet presAssocID="{65DFAAC0-CB0C-4A78-8642-50A213425139}" presName="iconRect" presStyleLbl="node1" presStyleIdx="6" presStyleCnt="7" custLinFactX="-33867" custLinFactY="-100000" custLinFactNeighborX="-100000" custLinFactNeighborY="-182029"/>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heckmark"/>
        </a:ext>
      </dgm:extLst>
    </dgm:pt>
    <dgm:pt modelId="{99A87CF6-2505-4C03-8532-D722C300C450}" type="pres">
      <dgm:prSet presAssocID="{65DFAAC0-CB0C-4A78-8642-50A213425139}" presName="spaceRect" presStyleCnt="0"/>
      <dgm:spPr/>
    </dgm:pt>
    <dgm:pt modelId="{9933DB6A-C229-4670-814D-B402C5188F51}" type="pres">
      <dgm:prSet presAssocID="{65DFAAC0-CB0C-4A78-8642-50A213425139}" presName="textRect" presStyleLbl="revTx" presStyleIdx="6" presStyleCnt="7">
        <dgm:presLayoutVars>
          <dgm:chMax val="1"/>
          <dgm:chPref val="1"/>
        </dgm:presLayoutVars>
      </dgm:prSet>
      <dgm:spPr/>
    </dgm:pt>
  </dgm:ptLst>
  <dgm:cxnLst>
    <dgm:cxn modelId="{66FBBC07-0068-408A-A2DA-30CCE01068E9}" type="presOf" srcId="{65DFAAC0-CB0C-4A78-8642-50A213425139}" destId="{9933DB6A-C229-4670-814D-B402C5188F51}" srcOrd="0" destOrd="0" presId="urn:microsoft.com/office/officeart/2018/2/layout/IconLabelList"/>
    <dgm:cxn modelId="{67F37614-E964-48EA-B161-19517E33FA36}" type="presOf" srcId="{A1B9EC02-1C56-47B3-BF4A-6E84FA9A9E71}" destId="{B59A2357-2053-44A1-93B6-DB15C15D6016}" srcOrd="0" destOrd="0" presId="urn:microsoft.com/office/officeart/2018/2/layout/IconLabelList"/>
    <dgm:cxn modelId="{4D9ADD1F-4328-4625-A1DE-9EB3B804BB9B}" type="presOf" srcId="{D7F10E25-631D-4768-A753-201FF6A15475}" destId="{8731B913-AA25-4629-9E5D-463D250AE71D}" srcOrd="0" destOrd="0" presId="urn:microsoft.com/office/officeart/2018/2/layout/IconLabelList"/>
    <dgm:cxn modelId="{A3E87126-5DF3-4233-864A-3EA46F1142A7}" type="presOf" srcId="{B69F3E6D-3FFB-4119-8C29-B0DB9B19C488}" destId="{C4F79005-01B4-42E0-9779-502C9A534126}" srcOrd="0" destOrd="0" presId="urn:microsoft.com/office/officeart/2018/2/layout/IconLabelList"/>
    <dgm:cxn modelId="{C6199C26-3413-4FBC-9B02-226CF54FE0A3}" type="presOf" srcId="{656B9D1D-1304-4BDC-8EED-D7FB09B181BF}" destId="{0A429C93-6A3D-4B6E-A5A1-91BF53C57D1B}" srcOrd="0" destOrd="0" presId="urn:microsoft.com/office/officeart/2018/2/layout/IconLabelList"/>
    <dgm:cxn modelId="{95934B40-E731-4017-A321-FBFB2C6488D0}" srcId="{656B9D1D-1304-4BDC-8EED-D7FB09B181BF}" destId="{65DFAAC0-CB0C-4A78-8642-50A213425139}" srcOrd="6" destOrd="0" parTransId="{90708684-3CE3-4683-932D-8E63ED494753}" sibTransId="{63417FEC-9712-482C-819B-90133D4AE2FF}"/>
    <dgm:cxn modelId="{F96CD653-E01F-4BEA-A054-BCB40D4672B0}" type="presOf" srcId="{09FB78B4-C11D-4CB7-824B-EEBBB77B236C}" destId="{0E5E8A2C-1B67-48A1-A922-5C0F69B59A7A}" srcOrd="0" destOrd="0" presId="urn:microsoft.com/office/officeart/2018/2/layout/IconLabelList"/>
    <dgm:cxn modelId="{E0116782-8B0F-4BF9-9D69-A93FEFF1C6D9}" type="presOf" srcId="{7FC61EAA-9037-4766-A701-4BAF72CBE09B}" destId="{BFF0ECB4-A3E1-4361-AD24-F091EB064561}" srcOrd="0" destOrd="0" presId="urn:microsoft.com/office/officeart/2018/2/layout/IconLabelList"/>
    <dgm:cxn modelId="{822DE187-FE62-4647-BD5B-5E40CDF514BD}" srcId="{656B9D1D-1304-4BDC-8EED-D7FB09B181BF}" destId="{D7F10E25-631D-4768-A753-201FF6A15475}" srcOrd="0" destOrd="0" parTransId="{55022E69-1247-4FF5-9E2A-925088D63285}" sibTransId="{EB20822F-017C-474F-B59D-7D10BF0AB764}"/>
    <dgm:cxn modelId="{5CEE5D89-C468-42D2-A7C2-054028853940}" srcId="{656B9D1D-1304-4BDC-8EED-D7FB09B181BF}" destId="{B69F3E6D-3FFB-4119-8C29-B0DB9B19C488}" srcOrd="5" destOrd="0" parTransId="{C2D49001-5681-4D91-8DC0-687D7C0B4E1E}" sibTransId="{D9FBBE32-1173-40BA-8814-786054D0DABB}"/>
    <dgm:cxn modelId="{5311958D-0D83-477F-AAA9-3D806450798D}" srcId="{656B9D1D-1304-4BDC-8EED-D7FB09B181BF}" destId="{FED7F596-B4C7-4278-952E-6A020E53A581}" srcOrd="2" destOrd="0" parTransId="{6569E652-C3B4-4A8B-9197-C25E7604A9D1}" sibTransId="{B66067F4-496F-444F-88E3-D97F422FF767}"/>
    <dgm:cxn modelId="{CBE117AE-C865-47D5-BDD5-E93E9A622052}" srcId="{656B9D1D-1304-4BDC-8EED-D7FB09B181BF}" destId="{09FB78B4-C11D-4CB7-824B-EEBBB77B236C}" srcOrd="1" destOrd="0" parTransId="{8F61602A-792D-4A14-8C1A-97CB4CE36937}" sibTransId="{D47510DF-28C3-43BC-A6E0-479D91DFC1A2}"/>
    <dgm:cxn modelId="{912392BF-CD11-4F1E-9E45-F056EAB147EB}" srcId="{656B9D1D-1304-4BDC-8EED-D7FB09B181BF}" destId="{A1B9EC02-1C56-47B3-BF4A-6E84FA9A9E71}" srcOrd="3" destOrd="0" parTransId="{7589FA46-3D1B-4E4C-B5B6-69098EBDC34C}" sibTransId="{D8CF8B48-5C67-458D-A700-126F92591EF2}"/>
    <dgm:cxn modelId="{8C065BC8-6584-4252-8C98-195BFE4AA025}" srcId="{656B9D1D-1304-4BDC-8EED-D7FB09B181BF}" destId="{7FC61EAA-9037-4766-A701-4BAF72CBE09B}" srcOrd="4" destOrd="0" parTransId="{463368E0-37B8-40F3-9FC3-448BE03F813F}" sibTransId="{E5231527-145C-48B5-ADC3-1B62D2249CDE}"/>
    <dgm:cxn modelId="{CA6925F2-1B15-4590-9BB6-7B33EFE6B4B7}" type="presOf" srcId="{FED7F596-B4C7-4278-952E-6A020E53A581}" destId="{0F626DB1-0F3E-4B49-BB82-14E5F76E30CA}" srcOrd="0" destOrd="0" presId="urn:microsoft.com/office/officeart/2018/2/layout/IconLabelList"/>
    <dgm:cxn modelId="{3BE373FB-368C-4271-878C-9F1DB776226C}" type="presParOf" srcId="{0A429C93-6A3D-4B6E-A5A1-91BF53C57D1B}" destId="{3B463AA5-265B-4B79-A186-4E02C609C874}" srcOrd="0" destOrd="0" presId="urn:microsoft.com/office/officeart/2018/2/layout/IconLabelList"/>
    <dgm:cxn modelId="{FED653F3-1443-4290-A852-C46B8CDF4071}" type="presParOf" srcId="{3B463AA5-265B-4B79-A186-4E02C609C874}" destId="{3A88F5F2-5C88-4520-A053-8F6C0FB7290B}" srcOrd="0" destOrd="0" presId="urn:microsoft.com/office/officeart/2018/2/layout/IconLabelList"/>
    <dgm:cxn modelId="{353EDA63-DAF0-44F9-A491-34F183929A81}" type="presParOf" srcId="{3B463AA5-265B-4B79-A186-4E02C609C874}" destId="{C4C24184-5BF3-4686-8DDF-C1B63BFD17C9}" srcOrd="1" destOrd="0" presId="urn:microsoft.com/office/officeart/2018/2/layout/IconLabelList"/>
    <dgm:cxn modelId="{DE1F3408-C91F-4554-92D2-F0F98E612744}" type="presParOf" srcId="{3B463AA5-265B-4B79-A186-4E02C609C874}" destId="{8731B913-AA25-4629-9E5D-463D250AE71D}" srcOrd="2" destOrd="0" presId="urn:microsoft.com/office/officeart/2018/2/layout/IconLabelList"/>
    <dgm:cxn modelId="{E88BE93B-5BFD-4D00-AF3B-BD4B3617A59A}" type="presParOf" srcId="{0A429C93-6A3D-4B6E-A5A1-91BF53C57D1B}" destId="{90227E79-FD22-4F16-B16B-18541F9D888F}" srcOrd="1" destOrd="0" presId="urn:microsoft.com/office/officeart/2018/2/layout/IconLabelList"/>
    <dgm:cxn modelId="{5380ABAE-C7CD-40CC-A6C2-339EB7ABEBB7}" type="presParOf" srcId="{0A429C93-6A3D-4B6E-A5A1-91BF53C57D1B}" destId="{AD6E7303-0157-4F91-BA99-268813CFFB35}" srcOrd="2" destOrd="0" presId="urn:microsoft.com/office/officeart/2018/2/layout/IconLabelList"/>
    <dgm:cxn modelId="{A7004CF1-03BB-43C3-8AFE-6958F90E4ABD}" type="presParOf" srcId="{AD6E7303-0157-4F91-BA99-268813CFFB35}" destId="{AB31F071-1A48-4BA4-A117-6482B1DE8AA8}" srcOrd="0" destOrd="0" presId="urn:microsoft.com/office/officeart/2018/2/layout/IconLabelList"/>
    <dgm:cxn modelId="{74420E80-EFFC-4C24-980A-1BF91EB55CDC}" type="presParOf" srcId="{AD6E7303-0157-4F91-BA99-268813CFFB35}" destId="{C786B780-9DA5-4BD3-9A19-E7486E210716}" srcOrd="1" destOrd="0" presId="urn:microsoft.com/office/officeart/2018/2/layout/IconLabelList"/>
    <dgm:cxn modelId="{7236B4FA-7183-43C4-9F5E-52DA62BA8F78}" type="presParOf" srcId="{AD6E7303-0157-4F91-BA99-268813CFFB35}" destId="{0E5E8A2C-1B67-48A1-A922-5C0F69B59A7A}" srcOrd="2" destOrd="0" presId="urn:microsoft.com/office/officeart/2018/2/layout/IconLabelList"/>
    <dgm:cxn modelId="{D32F6CC4-46AB-44B7-9F18-E46EE520BA98}" type="presParOf" srcId="{0A429C93-6A3D-4B6E-A5A1-91BF53C57D1B}" destId="{49DC51D8-3B2B-44AB-B206-050722851852}" srcOrd="3" destOrd="0" presId="urn:microsoft.com/office/officeart/2018/2/layout/IconLabelList"/>
    <dgm:cxn modelId="{4E251D20-A380-42BC-91D4-3EFBC2CF37FB}" type="presParOf" srcId="{0A429C93-6A3D-4B6E-A5A1-91BF53C57D1B}" destId="{C2D7D492-A27C-4504-BFD3-D0B38503FEC6}" srcOrd="4" destOrd="0" presId="urn:microsoft.com/office/officeart/2018/2/layout/IconLabelList"/>
    <dgm:cxn modelId="{5BFA65DA-DC27-4C74-85B4-0AB8BEA87C40}" type="presParOf" srcId="{C2D7D492-A27C-4504-BFD3-D0B38503FEC6}" destId="{B0C5D315-8A55-478B-ABBC-D35C5D320AF0}" srcOrd="0" destOrd="0" presId="urn:microsoft.com/office/officeart/2018/2/layout/IconLabelList"/>
    <dgm:cxn modelId="{3EF0A48C-96D7-4ABB-AF21-3D93A2000C26}" type="presParOf" srcId="{C2D7D492-A27C-4504-BFD3-D0B38503FEC6}" destId="{1394CE09-C317-4472-96EC-87E5225598F4}" srcOrd="1" destOrd="0" presId="urn:microsoft.com/office/officeart/2018/2/layout/IconLabelList"/>
    <dgm:cxn modelId="{F5EFBE66-BD54-42BD-9EE6-A16889172F60}" type="presParOf" srcId="{C2D7D492-A27C-4504-BFD3-D0B38503FEC6}" destId="{0F626DB1-0F3E-4B49-BB82-14E5F76E30CA}" srcOrd="2" destOrd="0" presId="urn:microsoft.com/office/officeart/2018/2/layout/IconLabelList"/>
    <dgm:cxn modelId="{6AAF16A6-0BDC-471F-9731-3ACE58A0B232}" type="presParOf" srcId="{0A429C93-6A3D-4B6E-A5A1-91BF53C57D1B}" destId="{4A39C4C9-432C-4DD1-9C52-527C24246813}" srcOrd="5" destOrd="0" presId="urn:microsoft.com/office/officeart/2018/2/layout/IconLabelList"/>
    <dgm:cxn modelId="{AE439848-B07A-4DCD-A948-E1127F93FBA2}" type="presParOf" srcId="{0A429C93-6A3D-4B6E-A5A1-91BF53C57D1B}" destId="{37ECEF03-7A77-4CD3-923E-097C64EFBC3D}" srcOrd="6" destOrd="0" presId="urn:microsoft.com/office/officeart/2018/2/layout/IconLabelList"/>
    <dgm:cxn modelId="{5F50BDCF-9E0F-4D9A-9A45-0F88FF8DB492}" type="presParOf" srcId="{37ECEF03-7A77-4CD3-923E-097C64EFBC3D}" destId="{1D6FFC32-84F7-4B9E-837F-6F35F1D482FC}" srcOrd="0" destOrd="0" presId="urn:microsoft.com/office/officeart/2018/2/layout/IconLabelList"/>
    <dgm:cxn modelId="{C0A3675C-9E3E-47F1-A8C6-12F4398B23A6}" type="presParOf" srcId="{37ECEF03-7A77-4CD3-923E-097C64EFBC3D}" destId="{90627B52-E514-4645-9F16-D334D113F72A}" srcOrd="1" destOrd="0" presId="urn:microsoft.com/office/officeart/2018/2/layout/IconLabelList"/>
    <dgm:cxn modelId="{7EDD05A2-730E-4B92-8AF8-9B08D8A65DE2}" type="presParOf" srcId="{37ECEF03-7A77-4CD3-923E-097C64EFBC3D}" destId="{B59A2357-2053-44A1-93B6-DB15C15D6016}" srcOrd="2" destOrd="0" presId="urn:microsoft.com/office/officeart/2018/2/layout/IconLabelList"/>
    <dgm:cxn modelId="{EC3C4AE3-39C1-45FA-90C6-5E3FC0A0F6CD}" type="presParOf" srcId="{0A429C93-6A3D-4B6E-A5A1-91BF53C57D1B}" destId="{A8285ED0-366E-410B-94F6-FCD85D1468BE}" srcOrd="7" destOrd="0" presId="urn:microsoft.com/office/officeart/2018/2/layout/IconLabelList"/>
    <dgm:cxn modelId="{C9CB01B8-AAAB-43EF-8C37-C74138A8108C}" type="presParOf" srcId="{0A429C93-6A3D-4B6E-A5A1-91BF53C57D1B}" destId="{9FF36439-52B4-4754-9BCE-B2E1F25D9CF0}" srcOrd="8" destOrd="0" presId="urn:microsoft.com/office/officeart/2018/2/layout/IconLabelList"/>
    <dgm:cxn modelId="{EF9C96E3-6CD4-435D-885F-FA6AD6ECE68F}" type="presParOf" srcId="{9FF36439-52B4-4754-9BCE-B2E1F25D9CF0}" destId="{0CBA4472-5B46-4128-B46E-CF3264B7BFAB}" srcOrd="0" destOrd="0" presId="urn:microsoft.com/office/officeart/2018/2/layout/IconLabelList"/>
    <dgm:cxn modelId="{F24C7F0E-3B4B-41AD-A85C-110BB34E749C}" type="presParOf" srcId="{9FF36439-52B4-4754-9BCE-B2E1F25D9CF0}" destId="{2F3036FE-3548-4FEB-8A56-67FC8487DFCE}" srcOrd="1" destOrd="0" presId="urn:microsoft.com/office/officeart/2018/2/layout/IconLabelList"/>
    <dgm:cxn modelId="{9DF22E3D-C39D-47D3-802D-A439E4DEC57B}" type="presParOf" srcId="{9FF36439-52B4-4754-9BCE-B2E1F25D9CF0}" destId="{BFF0ECB4-A3E1-4361-AD24-F091EB064561}" srcOrd="2" destOrd="0" presId="urn:microsoft.com/office/officeart/2018/2/layout/IconLabelList"/>
    <dgm:cxn modelId="{EA2D6DE5-5443-4FAC-A4F7-F5815E81DAA7}" type="presParOf" srcId="{0A429C93-6A3D-4B6E-A5A1-91BF53C57D1B}" destId="{5ACF8B5A-2065-4459-AF9B-86D63B9CA412}" srcOrd="9" destOrd="0" presId="urn:microsoft.com/office/officeart/2018/2/layout/IconLabelList"/>
    <dgm:cxn modelId="{C0FE2413-B2D3-438F-ADA6-6052D3347EB5}" type="presParOf" srcId="{0A429C93-6A3D-4B6E-A5A1-91BF53C57D1B}" destId="{AC5A157D-FD4B-4B52-A197-79E315F0E3D9}" srcOrd="10" destOrd="0" presId="urn:microsoft.com/office/officeart/2018/2/layout/IconLabelList"/>
    <dgm:cxn modelId="{51AA5C3E-EC10-481B-BEE9-939002536763}" type="presParOf" srcId="{AC5A157D-FD4B-4B52-A197-79E315F0E3D9}" destId="{258A653E-1CDE-4B2E-A80D-0A549994E8F5}" srcOrd="0" destOrd="0" presId="urn:microsoft.com/office/officeart/2018/2/layout/IconLabelList"/>
    <dgm:cxn modelId="{BFA0372D-A76D-42DC-9591-BBCED73326B9}" type="presParOf" srcId="{AC5A157D-FD4B-4B52-A197-79E315F0E3D9}" destId="{8D4BE05E-7DF5-41E8-A859-14FB01FCCD75}" srcOrd="1" destOrd="0" presId="urn:microsoft.com/office/officeart/2018/2/layout/IconLabelList"/>
    <dgm:cxn modelId="{5BA62DEC-E217-450E-96B6-AB98B6342EC2}" type="presParOf" srcId="{AC5A157D-FD4B-4B52-A197-79E315F0E3D9}" destId="{C4F79005-01B4-42E0-9779-502C9A534126}" srcOrd="2" destOrd="0" presId="urn:microsoft.com/office/officeart/2018/2/layout/IconLabelList"/>
    <dgm:cxn modelId="{FB012242-717A-4BA1-B8E6-875F1E461BCC}" type="presParOf" srcId="{0A429C93-6A3D-4B6E-A5A1-91BF53C57D1B}" destId="{E47A1F08-7434-4BC3-8EF4-3150FADC73BB}" srcOrd="11" destOrd="0" presId="urn:microsoft.com/office/officeart/2018/2/layout/IconLabelList"/>
    <dgm:cxn modelId="{F19AF779-F9B1-4EE1-AFE2-F7F642769B7D}" type="presParOf" srcId="{0A429C93-6A3D-4B6E-A5A1-91BF53C57D1B}" destId="{AC451895-A2FF-46B4-832A-542647388686}" srcOrd="12" destOrd="0" presId="urn:microsoft.com/office/officeart/2018/2/layout/IconLabelList"/>
    <dgm:cxn modelId="{DD9ADAC1-878A-4824-8B5B-F849DC1441FC}" type="presParOf" srcId="{AC451895-A2FF-46B4-832A-542647388686}" destId="{E8200612-A190-486B-960B-8DCB2B2EBD33}" srcOrd="0" destOrd="0" presId="urn:microsoft.com/office/officeart/2018/2/layout/IconLabelList"/>
    <dgm:cxn modelId="{62BA4931-6416-4B32-99B1-BFA38C6BB641}" type="presParOf" srcId="{AC451895-A2FF-46B4-832A-542647388686}" destId="{99A87CF6-2505-4C03-8532-D722C300C450}" srcOrd="1" destOrd="0" presId="urn:microsoft.com/office/officeart/2018/2/layout/IconLabelList"/>
    <dgm:cxn modelId="{8FAF18E6-CEDB-42D0-8127-B66399BC02DC}" type="presParOf" srcId="{AC451895-A2FF-46B4-832A-542647388686}" destId="{9933DB6A-C229-4670-814D-B402C5188F5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2843BD-D496-4C89-9899-FCB40CA56E0B}"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28EBBC7-7A49-44BB-BEDA-A9D9634B7698}">
      <dgm:prSet/>
      <dgm:spPr/>
      <dgm:t>
        <a:bodyPr/>
        <a:lstStyle/>
        <a:p>
          <a:r>
            <a:rPr lang="en-US" u="sng" dirty="0"/>
            <a:t>U</a:t>
          </a:r>
          <a:r>
            <a:rPr lang="en-US" dirty="0"/>
            <a:t>nderstanding evidence</a:t>
          </a:r>
        </a:p>
      </dgm:t>
    </dgm:pt>
    <dgm:pt modelId="{A4074DE5-C9E7-4CD9-976A-EC4A4355DA7C}" type="parTrans" cxnId="{03C40990-A91C-471E-9819-EA9E5812FB86}">
      <dgm:prSet/>
      <dgm:spPr/>
      <dgm:t>
        <a:bodyPr/>
        <a:lstStyle/>
        <a:p>
          <a:endParaRPr lang="en-US"/>
        </a:p>
      </dgm:t>
    </dgm:pt>
    <dgm:pt modelId="{E1EAE399-10DD-4FD6-AF85-8D139684E431}" type="sibTrans" cxnId="{03C40990-A91C-471E-9819-EA9E5812FB86}">
      <dgm:prSet/>
      <dgm:spPr/>
      <dgm:t>
        <a:bodyPr/>
        <a:lstStyle/>
        <a:p>
          <a:endParaRPr lang="en-US"/>
        </a:p>
      </dgm:t>
    </dgm:pt>
    <dgm:pt modelId="{740A81EB-2BFA-4AB7-ADF0-4DF71959A7E4}">
      <dgm:prSet/>
      <dgm:spPr/>
      <dgm:t>
        <a:bodyPr/>
        <a:lstStyle/>
        <a:p>
          <a:r>
            <a:rPr lang="en-US" u="sng" dirty="0"/>
            <a:t>R</a:t>
          </a:r>
          <a:r>
            <a:rPr lang="en-US" dirty="0"/>
            <a:t>elevance</a:t>
          </a:r>
        </a:p>
      </dgm:t>
    </dgm:pt>
    <dgm:pt modelId="{4490EF4C-1C75-4945-80D6-F8013A878354}" type="parTrans" cxnId="{24EAE553-41BB-4659-8F13-1EF594F88D18}">
      <dgm:prSet/>
      <dgm:spPr/>
      <dgm:t>
        <a:bodyPr/>
        <a:lstStyle/>
        <a:p>
          <a:endParaRPr lang="en-US"/>
        </a:p>
      </dgm:t>
    </dgm:pt>
    <dgm:pt modelId="{1090F919-9C2E-49EF-8068-4128E764CDD6}" type="sibTrans" cxnId="{24EAE553-41BB-4659-8F13-1EF594F88D18}">
      <dgm:prSet/>
      <dgm:spPr/>
      <dgm:t>
        <a:bodyPr/>
        <a:lstStyle/>
        <a:p>
          <a:endParaRPr lang="en-US"/>
        </a:p>
      </dgm:t>
    </dgm:pt>
    <dgm:pt modelId="{9DC8D435-8201-4307-8988-7D7D1B5D1065}">
      <dgm:prSet/>
      <dgm:spPr/>
      <dgm:t>
        <a:bodyPr/>
        <a:lstStyle/>
        <a:p>
          <a:r>
            <a:rPr lang="en-US" u="sng" dirty="0"/>
            <a:t>R</a:t>
          </a:r>
          <a:r>
            <a:rPr lang="en-US" dirty="0"/>
            <a:t>eliability/credibility</a:t>
          </a:r>
        </a:p>
      </dgm:t>
    </dgm:pt>
    <dgm:pt modelId="{115DB7B0-0767-4C56-81C6-1BD69E5BDBD0}" type="parTrans" cxnId="{6DCAC329-CA9A-45D4-9191-31B45C20D571}">
      <dgm:prSet/>
      <dgm:spPr/>
      <dgm:t>
        <a:bodyPr/>
        <a:lstStyle/>
        <a:p>
          <a:endParaRPr lang="en-US"/>
        </a:p>
      </dgm:t>
    </dgm:pt>
    <dgm:pt modelId="{62250187-AA7D-4FA3-8C47-E203F35A3553}" type="sibTrans" cxnId="{6DCAC329-CA9A-45D4-9191-31B45C20D571}">
      <dgm:prSet/>
      <dgm:spPr/>
      <dgm:t>
        <a:bodyPr/>
        <a:lstStyle/>
        <a:p>
          <a:endParaRPr lang="en-US"/>
        </a:p>
      </dgm:t>
    </dgm:pt>
    <dgm:pt modelId="{E33E2C8B-FBDE-4FD3-8E25-84F565899DB0}">
      <dgm:prSet/>
      <dgm:spPr/>
      <dgm:t>
        <a:bodyPr/>
        <a:lstStyle/>
        <a:p>
          <a:r>
            <a:rPr lang="en-US" u="sng" dirty="0"/>
            <a:t>C</a:t>
          </a:r>
          <a:r>
            <a:rPr lang="en-US" dirty="0"/>
            <a:t>ross-examination</a:t>
          </a:r>
        </a:p>
      </dgm:t>
    </dgm:pt>
    <dgm:pt modelId="{60D368A8-CCF9-4BEA-9C8B-7EE1A540D9B9}" type="parTrans" cxnId="{E698D293-0C8E-47AE-B563-4857FA1A6EAA}">
      <dgm:prSet/>
      <dgm:spPr/>
      <dgm:t>
        <a:bodyPr/>
        <a:lstStyle/>
        <a:p>
          <a:endParaRPr lang="en-US"/>
        </a:p>
      </dgm:t>
    </dgm:pt>
    <dgm:pt modelId="{9AC7FE43-FA81-42B1-AB6B-9849A4064C20}" type="sibTrans" cxnId="{E698D293-0C8E-47AE-B563-4857FA1A6EAA}">
      <dgm:prSet/>
      <dgm:spPr/>
      <dgm:t>
        <a:bodyPr/>
        <a:lstStyle/>
        <a:p>
          <a:endParaRPr lang="en-US"/>
        </a:p>
      </dgm:t>
    </dgm:pt>
    <dgm:pt modelId="{9352AE6C-D110-40A4-8B5B-9AFB8EFBB11C}">
      <dgm:prSet/>
      <dgm:spPr/>
      <dgm:t>
        <a:bodyPr/>
        <a:lstStyle/>
        <a:p>
          <a:r>
            <a:rPr lang="en-US" u="sng" dirty="0"/>
            <a:t>A</a:t>
          </a:r>
          <a:r>
            <a:rPr lang="en-US" dirty="0"/>
            <a:t>nalyzing information</a:t>
          </a:r>
        </a:p>
      </dgm:t>
    </dgm:pt>
    <dgm:pt modelId="{0C8D5C73-530C-4344-9825-A02EFBEB381F}" type="parTrans" cxnId="{D9D623CF-504C-4D6D-A2BB-C14F20DBF04C}">
      <dgm:prSet/>
      <dgm:spPr/>
      <dgm:t>
        <a:bodyPr/>
        <a:lstStyle/>
        <a:p>
          <a:endParaRPr lang="en-US"/>
        </a:p>
      </dgm:t>
    </dgm:pt>
    <dgm:pt modelId="{901D19E6-A6EF-419F-9D16-A1C6241C9860}" type="sibTrans" cxnId="{D9D623CF-504C-4D6D-A2BB-C14F20DBF04C}">
      <dgm:prSet/>
      <dgm:spPr/>
      <dgm:t>
        <a:bodyPr/>
        <a:lstStyle/>
        <a:p>
          <a:endParaRPr lang="en-US"/>
        </a:p>
      </dgm:t>
    </dgm:pt>
    <dgm:pt modelId="{F74349F5-48FF-4EC9-97FD-E0573C0F5F41}" type="pres">
      <dgm:prSet presAssocID="{572843BD-D496-4C89-9899-FCB40CA56E0B}" presName="vert0" presStyleCnt="0">
        <dgm:presLayoutVars>
          <dgm:dir/>
          <dgm:animOne val="branch"/>
          <dgm:animLvl val="lvl"/>
        </dgm:presLayoutVars>
      </dgm:prSet>
      <dgm:spPr/>
    </dgm:pt>
    <dgm:pt modelId="{401652A0-A7D8-424B-BA4B-8EF079E1DE4C}" type="pres">
      <dgm:prSet presAssocID="{F28EBBC7-7A49-44BB-BEDA-A9D9634B7698}" presName="thickLine" presStyleLbl="alignNode1" presStyleIdx="0" presStyleCnt="5"/>
      <dgm:spPr/>
    </dgm:pt>
    <dgm:pt modelId="{F60E3B13-C4E9-4B80-863C-E16BB84BD4DF}" type="pres">
      <dgm:prSet presAssocID="{F28EBBC7-7A49-44BB-BEDA-A9D9634B7698}" presName="horz1" presStyleCnt="0"/>
      <dgm:spPr/>
    </dgm:pt>
    <dgm:pt modelId="{1CC75E35-AE62-4939-A941-09C0ADA79742}" type="pres">
      <dgm:prSet presAssocID="{F28EBBC7-7A49-44BB-BEDA-A9D9634B7698}" presName="tx1" presStyleLbl="revTx" presStyleIdx="0" presStyleCnt="5"/>
      <dgm:spPr/>
    </dgm:pt>
    <dgm:pt modelId="{A6C6F976-1DEF-4EB1-A37D-D9C781989713}" type="pres">
      <dgm:prSet presAssocID="{F28EBBC7-7A49-44BB-BEDA-A9D9634B7698}" presName="vert1" presStyleCnt="0"/>
      <dgm:spPr/>
    </dgm:pt>
    <dgm:pt modelId="{B518CA6A-9C85-4209-A801-8CEFB42F5475}" type="pres">
      <dgm:prSet presAssocID="{740A81EB-2BFA-4AB7-ADF0-4DF71959A7E4}" presName="thickLine" presStyleLbl="alignNode1" presStyleIdx="1" presStyleCnt="5"/>
      <dgm:spPr/>
    </dgm:pt>
    <dgm:pt modelId="{7F6CE9D5-DEC9-4A1A-ABBC-D03A0B83B8F7}" type="pres">
      <dgm:prSet presAssocID="{740A81EB-2BFA-4AB7-ADF0-4DF71959A7E4}" presName="horz1" presStyleCnt="0"/>
      <dgm:spPr/>
    </dgm:pt>
    <dgm:pt modelId="{AA7537AA-6A29-4B21-B731-B4331D5D0699}" type="pres">
      <dgm:prSet presAssocID="{740A81EB-2BFA-4AB7-ADF0-4DF71959A7E4}" presName="tx1" presStyleLbl="revTx" presStyleIdx="1" presStyleCnt="5"/>
      <dgm:spPr/>
    </dgm:pt>
    <dgm:pt modelId="{17177C22-99D7-4940-8373-539835C54579}" type="pres">
      <dgm:prSet presAssocID="{740A81EB-2BFA-4AB7-ADF0-4DF71959A7E4}" presName="vert1" presStyleCnt="0"/>
      <dgm:spPr/>
    </dgm:pt>
    <dgm:pt modelId="{E0F4A350-4D13-4F39-B5F7-98E8D266CC42}" type="pres">
      <dgm:prSet presAssocID="{9DC8D435-8201-4307-8988-7D7D1B5D1065}" presName="thickLine" presStyleLbl="alignNode1" presStyleIdx="2" presStyleCnt="5"/>
      <dgm:spPr/>
    </dgm:pt>
    <dgm:pt modelId="{C6B6ED1C-DC1F-4CAA-B64A-F1A017BF1B4B}" type="pres">
      <dgm:prSet presAssocID="{9DC8D435-8201-4307-8988-7D7D1B5D1065}" presName="horz1" presStyleCnt="0"/>
      <dgm:spPr/>
    </dgm:pt>
    <dgm:pt modelId="{B1888AE2-42DE-47BC-9B30-B2CF88252852}" type="pres">
      <dgm:prSet presAssocID="{9DC8D435-8201-4307-8988-7D7D1B5D1065}" presName="tx1" presStyleLbl="revTx" presStyleIdx="2" presStyleCnt="5"/>
      <dgm:spPr/>
    </dgm:pt>
    <dgm:pt modelId="{2D2822C2-5EF6-4382-B1F3-F103A991CAE1}" type="pres">
      <dgm:prSet presAssocID="{9DC8D435-8201-4307-8988-7D7D1B5D1065}" presName="vert1" presStyleCnt="0"/>
      <dgm:spPr/>
    </dgm:pt>
    <dgm:pt modelId="{A1AB9687-06EC-476A-BB43-D8639FBA202E}" type="pres">
      <dgm:prSet presAssocID="{E33E2C8B-FBDE-4FD3-8E25-84F565899DB0}" presName="thickLine" presStyleLbl="alignNode1" presStyleIdx="3" presStyleCnt="5"/>
      <dgm:spPr/>
    </dgm:pt>
    <dgm:pt modelId="{798183E5-E329-4C0E-A2EF-0E76F5AEA4AA}" type="pres">
      <dgm:prSet presAssocID="{E33E2C8B-FBDE-4FD3-8E25-84F565899DB0}" presName="horz1" presStyleCnt="0"/>
      <dgm:spPr/>
    </dgm:pt>
    <dgm:pt modelId="{1A9CF2B8-9997-40AE-813D-86DECDA1682D}" type="pres">
      <dgm:prSet presAssocID="{E33E2C8B-FBDE-4FD3-8E25-84F565899DB0}" presName="tx1" presStyleLbl="revTx" presStyleIdx="3" presStyleCnt="5"/>
      <dgm:spPr/>
    </dgm:pt>
    <dgm:pt modelId="{FC12F3D4-E93E-44E9-A097-2B2B7CE8A9A4}" type="pres">
      <dgm:prSet presAssocID="{E33E2C8B-FBDE-4FD3-8E25-84F565899DB0}" presName="vert1" presStyleCnt="0"/>
      <dgm:spPr/>
    </dgm:pt>
    <dgm:pt modelId="{996A3EC2-8336-46C2-B650-93871CAE8D73}" type="pres">
      <dgm:prSet presAssocID="{9352AE6C-D110-40A4-8B5B-9AFB8EFBB11C}" presName="thickLine" presStyleLbl="alignNode1" presStyleIdx="4" presStyleCnt="5"/>
      <dgm:spPr/>
    </dgm:pt>
    <dgm:pt modelId="{9FFBB3BD-7F0E-437C-8D23-CC6A30BE442D}" type="pres">
      <dgm:prSet presAssocID="{9352AE6C-D110-40A4-8B5B-9AFB8EFBB11C}" presName="horz1" presStyleCnt="0"/>
      <dgm:spPr/>
    </dgm:pt>
    <dgm:pt modelId="{0CEFD691-B02E-49E0-BADE-3D885D1AA851}" type="pres">
      <dgm:prSet presAssocID="{9352AE6C-D110-40A4-8B5B-9AFB8EFBB11C}" presName="tx1" presStyleLbl="revTx" presStyleIdx="4" presStyleCnt="5"/>
      <dgm:spPr/>
    </dgm:pt>
    <dgm:pt modelId="{20A30A11-893C-4A6C-9C6B-165EC704D83F}" type="pres">
      <dgm:prSet presAssocID="{9352AE6C-D110-40A4-8B5B-9AFB8EFBB11C}" presName="vert1" presStyleCnt="0"/>
      <dgm:spPr/>
    </dgm:pt>
  </dgm:ptLst>
  <dgm:cxnLst>
    <dgm:cxn modelId="{89677A05-2EBB-42D8-99FF-7D6AEF2F107B}" type="presOf" srcId="{E33E2C8B-FBDE-4FD3-8E25-84F565899DB0}" destId="{1A9CF2B8-9997-40AE-813D-86DECDA1682D}" srcOrd="0" destOrd="0" presId="urn:microsoft.com/office/officeart/2008/layout/LinedList"/>
    <dgm:cxn modelId="{B215B711-D0DB-4AB6-8162-888A9BD381FF}" type="presOf" srcId="{572843BD-D496-4C89-9899-FCB40CA56E0B}" destId="{F74349F5-48FF-4EC9-97FD-E0573C0F5F41}" srcOrd="0" destOrd="0" presId="urn:microsoft.com/office/officeart/2008/layout/LinedList"/>
    <dgm:cxn modelId="{6DCAC329-CA9A-45D4-9191-31B45C20D571}" srcId="{572843BD-D496-4C89-9899-FCB40CA56E0B}" destId="{9DC8D435-8201-4307-8988-7D7D1B5D1065}" srcOrd="2" destOrd="0" parTransId="{115DB7B0-0767-4C56-81C6-1BD69E5BDBD0}" sibTransId="{62250187-AA7D-4FA3-8C47-E203F35A3553}"/>
    <dgm:cxn modelId="{24EAE553-41BB-4659-8F13-1EF594F88D18}" srcId="{572843BD-D496-4C89-9899-FCB40CA56E0B}" destId="{740A81EB-2BFA-4AB7-ADF0-4DF71959A7E4}" srcOrd="1" destOrd="0" parTransId="{4490EF4C-1C75-4945-80D6-F8013A878354}" sibTransId="{1090F919-9C2E-49EF-8068-4128E764CDD6}"/>
    <dgm:cxn modelId="{33B36179-C65F-4542-9227-2FB684383E2F}" type="presOf" srcId="{9DC8D435-8201-4307-8988-7D7D1B5D1065}" destId="{B1888AE2-42DE-47BC-9B30-B2CF88252852}" srcOrd="0" destOrd="0" presId="urn:microsoft.com/office/officeart/2008/layout/LinedList"/>
    <dgm:cxn modelId="{1BFB077D-6E89-49FD-ABAC-F2C3E7CC213C}" type="presOf" srcId="{740A81EB-2BFA-4AB7-ADF0-4DF71959A7E4}" destId="{AA7537AA-6A29-4B21-B731-B4331D5D0699}" srcOrd="0" destOrd="0" presId="urn:microsoft.com/office/officeart/2008/layout/LinedList"/>
    <dgm:cxn modelId="{03C40990-A91C-471E-9819-EA9E5812FB86}" srcId="{572843BD-D496-4C89-9899-FCB40CA56E0B}" destId="{F28EBBC7-7A49-44BB-BEDA-A9D9634B7698}" srcOrd="0" destOrd="0" parTransId="{A4074DE5-C9E7-4CD9-976A-EC4A4355DA7C}" sibTransId="{E1EAE399-10DD-4FD6-AF85-8D139684E431}"/>
    <dgm:cxn modelId="{E698D293-0C8E-47AE-B563-4857FA1A6EAA}" srcId="{572843BD-D496-4C89-9899-FCB40CA56E0B}" destId="{E33E2C8B-FBDE-4FD3-8E25-84F565899DB0}" srcOrd="3" destOrd="0" parTransId="{60D368A8-CCF9-4BEA-9C8B-7EE1A540D9B9}" sibTransId="{9AC7FE43-FA81-42B1-AB6B-9849A4064C20}"/>
    <dgm:cxn modelId="{D9D623CF-504C-4D6D-A2BB-C14F20DBF04C}" srcId="{572843BD-D496-4C89-9899-FCB40CA56E0B}" destId="{9352AE6C-D110-40A4-8B5B-9AFB8EFBB11C}" srcOrd="4" destOrd="0" parTransId="{0C8D5C73-530C-4344-9825-A02EFBEB381F}" sibTransId="{901D19E6-A6EF-419F-9D16-A1C6241C9860}"/>
    <dgm:cxn modelId="{D859D3D8-FD25-4A3F-8C5C-4079B75D1B5D}" type="presOf" srcId="{F28EBBC7-7A49-44BB-BEDA-A9D9634B7698}" destId="{1CC75E35-AE62-4939-A941-09C0ADA79742}" srcOrd="0" destOrd="0" presId="urn:microsoft.com/office/officeart/2008/layout/LinedList"/>
    <dgm:cxn modelId="{9456D1F2-471D-425E-9EED-E11EAD3B8D9B}" type="presOf" srcId="{9352AE6C-D110-40A4-8B5B-9AFB8EFBB11C}" destId="{0CEFD691-B02E-49E0-BADE-3D885D1AA851}" srcOrd="0" destOrd="0" presId="urn:microsoft.com/office/officeart/2008/layout/LinedList"/>
    <dgm:cxn modelId="{A2DAFE88-1035-4CFF-980C-5DFC0EF634DA}" type="presParOf" srcId="{F74349F5-48FF-4EC9-97FD-E0573C0F5F41}" destId="{401652A0-A7D8-424B-BA4B-8EF079E1DE4C}" srcOrd="0" destOrd="0" presId="urn:microsoft.com/office/officeart/2008/layout/LinedList"/>
    <dgm:cxn modelId="{58AC545C-0789-4AA6-BE1F-7CF7163D4ED7}" type="presParOf" srcId="{F74349F5-48FF-4EC9-97FD-E0573C0F5F41}" destId="{F60E3B13-C4E9-4B80-863C-E16BB84BD4DF}" srcOrd="1" destOrd="0" presId="urn:microsoft.com/office/officeart/2008/layout/LinedList"/>
    <dgm:cxn modelId="{82BD4721-4291-439F-A0D4-9EAA08616674}" type="presParOf" srcId="{F60E3B13-C4E9-4B80-863C-E16BB84BD4DF}" destId="{1CC75E35-AE62-4939-A941-09C0ADA79742}" srcOrd="0" destOrd="0" presId="urn:microsoft.com/office/officeart/2008/layout/LinedList"/>
    <dgm:cxn modelId="{C7CAE4C2-0911-4F70-9C25-4962D0AE840F}" type="presParOf" srcId="{F60E3B13-C4E9-4B80-863C-E16BB84BD4DF}" destId="{A6C6F976-1DEF-4EB1-A37D-D9C781989713}" srcOrd="1" destOrd="0" presId="urn:microsoft.com/office/officeart/2008/layout/LinedList"/>
    <dgm:cxn modelId="{55BE16B9-BD84-41B5-9252-026DB5C7CF50}" type="presParOf" srcId="{F74349F5-48FF-4EC9-97FD-E0573C0F5F41}" destId="{B518CA6A-9C85-4209-A801-8CEFB42F5475}" srcOrd="2" destOrd="0" presId="urn:microsoft.com/office/officeart/2008/layout/LinedList"/>
    <dgm:cxn modelId="{754FB897-01D6-49CC-A967-DDFAE847843C}" type="presParOf" srcId="{F74349F5-48FF-4EC9-97FD-E0573C0F5F41}" destId="{7F6CE9D5-DEC9-4A1A-ABBC-D03A0B83B8F7}" srcOrd="3" destOrd="0" presId="urn:microsoft.com/office/officeart/2008/layout/LinedList"/>
    <dgm:cxn modelId="{0B16143E-0DCB-4A52-97A5-C6FFCA99FA76}" type="presParOf" srcId="{7F6CE9D5-DEC9-4A1A-ABBC-D03A0B83B8F7}" destId="{AA7537AA-6A29-4B21-B731-B4331D5D0699}" srcOrd="0" destOrd="0" presId="urn:microsoft.com/office/officeart/2008/layout/LinedList"/>
    <dgm:cxn modelId="{8648ED52-373A-4ECA-B7AD-76C3141CC036}" type="presParOf" srcId="{7F6CE9D5-DEC9-4A1A-ABBC-D03A0B83B8F7}" destId="{17177C22-99D7-4940-8373-539835C54579}" srcOrd="1" destOrd="0" presId="urn:microsoft.com/office/officeart/2008/layout/LinedList"/>
    <dgm:cxn modelId="{D2ED9404-9B3B-44BE-8334-D8A4BBCD8E5C}" type="presParOf" srcId="{F74349F5-48FF-4EC9-97FD-E0573C0F5F41}" destId="{E0F4A350-4D13-4F39-B5F7-98E8D266CC42}" srcOrd="4" destOrd="0" presId="urn:microsoft.com/office/officeart/2008/layout/LinedList"/>
    <dgm:cxn modelId="{E6C9CE3E-EF63-4C8E-A305-74840AB7B359}" type="presParOf" srcId="{F74349F5-48FF-4EC9-97FD-E0573C0F5F41}" destId="{C6B6ED1C-DC1F-4CAA-B64A-F1A017BF1B4B}" srcOrd="5" destOrd="0" presId="urn:microsoft.com/office/officeart/2008/layout/LinedList"/>
    <dgm:cxn modelId="{2D396355-05C2-4F79-A4A2-57DDCCA666D6}" type="presParOf" srcId="{C6B6ED1C-DC1F-4CAA-B64A-F1A017BF1B4B}" destId="{B1888AE2-42DE-47BC-9B30-B2CF88252852}" srcOrd="0" destOrd="0" presId="urn:microsoft.com/office/officeart/2008/layout/LinedList"/>
    <dgm:cxn modelId="{B1468DCC-D0DE-4E8C-83D2-7870B77CA874}" type="presParOf" srcId="{C6B6ED1C-DC1F-4CAA-B64A-F1A017BF1B4B}" destId="{2D2822C2-5EF6-4382-B1F3-F103A991CAE1}" srcOrd="1" destOrd="0" presId="urn:microsoft.com/office/officeart/2008/layout/LinedList"/>
    <dgm:cxn modelId="{7DEABCC6-4DC7-45F1-96AD-0165EA57DF21}" type="presParOf" srcId="{F74349F5-48FF-4EC9-97FD-E0573C0F5F41}" destId="{A1AB9687-06EC-476A-BB43-D8639FBA202E}" srcOrd="6" destOrd="0" presId="urn:microsoft.com/office/officeart/2008/layout/LinedList"/>
    <dgm:cxn modelId="{872DF85F-51AA-4916-A1C8-A4510551EFBE}" type="presParOf" srcId="{F74349F5-48FF-4EC9-97FD-E0573C0F5F41}" destId="{798183E5-E329-4C0E-A2EF-0E76F5AEA4AA}" srcOrd="7" destOrd="0" presId="urn:microsoft.com/office/officeart/2008/layout/LinedList"/>
    <dgm:cxn modelId="{3442EAAC-7A89-4A14-8BFB-A29FABE06B7D}" type="presParOf" srcId="{798183E5-E329-4C0E-A2EF-0E76F5AEA4AA}" destId="{1A9CF2B8-9997-40AE-813D-86DECDA1682D}" srcOrd="0" destOrd="0" presId="urn:microsoft.com/office/officeart/2008/layout/LinedList"/>
    <dgm:cxn modelId="{94DB2659-B6A4-4E74-AA6D-3A5F22844FB5}" type="presParOf" srcId="{798183E5-E329-4C0E-A2EF-0E76F5AEA4AA}" destId="{FC12F3D4-E93E-44E9-A097-2B2B7CE8A9A4}" srcOrd="1" destOrd="0" presId="urn:microsoft.com/office/officeart/2008/layout/LinedList"/>
    <dgm:cxn modelId="{214426ED-BE80-4529-B382-50C3D55A6837}" type="presParOf" srcId="{F74349F5-48FF-4EC9-97FD-E0573C0F5F41}" destId="{996A3EC2-8336-46C2-B650-93871CAE8D73}" srcOrd="8" destOrd="0" presId="urn:microsoft.com/office/officeart/2008/layout/LinedList"/>
    <dgm:cxn modelId="{52778F02-F023-4792-A0E0-A04A08DA5984}" type="presParOf" srcId="{F74349F5-48FF-4EC9-97FD-E0573C0F5F41}" destId="{9FFBB3BD-7F0E-437C-8D23-CC6A30BE442D}" srcOrd="9" destOrd="0" presId="urn:microsoft.com/office/officeart/2008/layout/LinedList"/>
    <dgm:cxn modelId="{836BF20E-5EA0-4D41-B30C-F9DC7E0CF6E6}" type="presParOf" srcId="{9FFBB3BD-7F0E-437C-8D23-CC6A30BE442D}" destId="{0CEFD691-B02E-49E0-BADE-3D885D1AA851}" srcOrd="0" destOrd="0" presId="urn:microsoft.com/office/officeart/2008/layout/LinedList"/>
    <dgm:cxn modelId="{17DCACF3-1607-4FA7-9CF3-54CF3A10C292}" type="presParOf" srcId="{9FFBB3BD-7F0E-437C-8D23-CC6A30BE442D}" destId="{20A30A11-893C-4A6C-9C6B-165EC704D8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F26A67F-F056-40C3-A518-4E447C030773}"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0AB4C323-CB49-4A0B-A6B6-2FBD6B0D765D}">
      <dgm:prSet/>
      <dgm:spPr/>
      <dgm:t>
        <a:bodyPr/>
        <a:lstStyle/>
        <a:p>
          <a:r>
            <a:rPr lang="en-US"/>
            <a:t>Evidence is generally considered relevant if it has value in proving or disproving a fact at issue:</a:t>
          </a:r>
        </a:p>
      </dgm:t>
    </dgm:pt>
    <dgm:pt modelId="{5405A71E-34A2-4F92-9531-26DE808E9B6A}" type="parTrans" cxnId="{CDD46280-40BB-4C19-9896-A40CD80299FC}">
      <dgm:prSet/>
      <dgm:spPr/>
      <dgm:t>
        <a:bodyPr/>
        <a:lstStyle/>
        <a:p>
          <a:endParaRPr lang="en-US"/>
        </a:p>
      </dgm:t>
    </dgm:pt>
    <dgm:pt modelId="{DC061766-5CE7-4F02-B940-68FFEA5AF979}" type="sibTrans" cxnId="{CDD46280-40BB-4C19-9896-A40CD80299FC}">
      <dgm:prSet/>
      <dgm:spPr/>
      <dgm:t>
        <a:bodyPr/>
        <a:lstStyle/>
        <a:p>
          <a:endParaRPr lang="en-US"/>
        </a:p>
      </dgm:t>
    </dgm:pt>
    <dgm:pt modelId="{13522405-F136-4C06-8121-57A503865EB8}">
      <dgm:prSet/>
      <dgm:spPr/>
      <dgm:t>
        <a:bodyPr/>
        <a:lstStyle/>
        <a:p>
          <a:r>
            <a:rPr lang="en-US"/>
            <a:t>Alleged policy violation</a:t>
          </a:r>
        </a:p>
      </dgm:t>
    </dgm:pt>
    <dgm:pt modelId="{0195C332-3428-4FE7-8816-413CD161274A}" type="parTrans" cxnId="{42A899EA-405D-4087-B793-329191A89DD8}">
      <dgm:prSet/>
      <dgm:spPr/>
      <dgm:t>
        <a:bodyPr/>
        <a:lstStyle/>
        <a:p>
          <a:endParaRPr lang="en-US"/>
        </a:p>
      </dgm:t>
    </dgm:pt>
    <dgm:pt modelId="{D613EC66-E549-4B2E-870F-B4F4A63B39E8}" type="sibTrans" cxnId="{42A899EA-405D-4087-B793-329191A89DD8}">
      <dgm:prSet/>
      <dgm:spPr/>
      <dgm:t>
        <a:bodyPr/>
        <a:lstStyle/>
        <a:p>
          <a:endParaRPr lang="en-US"/>
        </a:p>
      </dgm:t>
    </dgm:pt>
    <dgm:pt modelId="{B4B9D787-1F3A-464B-BA6E-D2DB64F8F0A2}">
      <dgm:prSet/>
      <dgm:spPr/>
      <dgm:t>
        <a:bodyPr/>
        <a:lstStyle/>
        <a:p>
          <a:r>
            <a:rPr lang="en-US"/>
            <a:t>A party or witness’ credibility</a:t>
          </a:r>
        </a:p>
      </dgm:t>
    </dgm:pt>
    <dgm:pt modelId="{98341BC2-EFC8-49CF-A70C-AF642CA4166D}" type="parTrans" cxnId="{088A5876-1CF7-401B-A94B-FF57D12BB50C}">
      <dgm:prSet/>
      <dgm:spPr/>
      <dgm:t>
        <a:bodyPr/>
        <a:lstStyle/>
        <a:p>
          <a:endParaRPr lang="en-US"/>
        </a:p>
      </dgm:t>
    </dgm:pt>
    <dgm:pt modelId="{5AAE598E-05AE-4C94-98E8-DBDD1209D19E}" type="sibTrans" cxnId="{088A5876-1CF7-401B-A94B-FF57D12BB50C}">
      <dgm:prSet/>
      <dgm:spPr/>
      <dgm:t>
        <a:bodyPr/>
        <a:lstStyle/>
        <a:p>
          <a:endParaRPr lang="en-US"/>
        </a:p>
      </dgm:t>
    </dgm:pt>
    <dgm:pt modelId="{35EF640D-89C7-49A4-9FA0-7C4E5B94A0BC}">
      <dgm:prSet/>
      <dgm:spPr/>
      <dgm:t>
        <a:bodyPr/>
        <a:lstStyle/>
        <a:p>
          <a:r>
            <a:rPr lang="en-US"/>
            <a:t>The investigator will have made initial relevance “decisions” by including evidence in the investigation report…</a:t>
          </a:r>
        </a:p>
      </dgm:t>
    </dgm:pt>
    <dgm:pt modelId="{E8278D22-CDB5-4E58-9564-FEA7395A2765}" type="parTrans" cxnId="{EC2F32A4-6680-450F-8630-1ACFF1165958}">
      <dgm:prSet/>
      <dgm:spPr/>
      <dgm:t>
        <a:bodyPr/>
        <a:lstStyle/>
        <a:p>
          <a:endParaRPr lang="en-US"/>
        </a:p>
      </dgm:t>
    </dgm:pt>
    <dgm:pt modelId="{2527382A-6E53-46A5-9322-A23720CEF7C3}" type="sibTrans" cxnId="{EC2F32A4-6680-450F-8630-1ACFF1165958}">
      <dgm:prSet/>
      <dgm:spPr/>
      <dgm:t>
        <a:bodyPr/>
        <a:lstStyle/>
        <a:p>
          <a:endParaRPr lang="en-US"/>
        </a:p>
      </dgm:t>
    </dgm:pt>
    <dgm:pt modelId="{CC14B0E0-5814-4EAB-A9B9-E3170CD7092C}">
      <dgm:prSet/>
      <dgm:spPr/>
      <dgm:t>
        <a:bodyPr/>
        <a:lstStyle/>
        <a:p>
          <a:r>
            <a:rPr lang="en-US"/>
            <a:t>But relevance is ultimately up to the decision-maker, who is not bound by the investigator’s judgment.</a:t>
          </a:r>
        </a:p>
      </dgm:t>
    </dgm:pt>
    <dgm:pt modelId="{400BA512-F22F-4284-A4A5-A1EF581DC8A1}" type="parTrans" cxnId="{A52D387D-E7BB-428D-9D05-0377EFB22F4E}">
      <dgm:prSet/>
      <dgm:spPr/>
      <dgm:t>
        <a:bodyPr/>
        <a:lstStyle/>
        <a:p>
          <a:endParaRPr lang="en-US"/>
        </a:p>
      </dgm:t>
    </dgm:pt>
    <dgm:pt modelId="{B78953B1-6E6B-4642-A1D4-32BFB95F1A08}" type="sibTrans" cxnId="{A52D387D-E7BB-428D-9D05-0377EFB22F4E}">
      <dgm:prSet/>
      <dgm:spPr/>
      <dgm:t>
        <a:bodyPr/>
        <a:lstStyle/>
        <a:p>
          <a:endParaRPr lang="en-US"/>
        </a:p>
      </dgm:t>
    </dgm:pt>
    <dgm:pt modelId="{65F396B7-9F25-4021-B702-FD3633996B8A}" type="pres">
      <dgm:prSet presAssocID="{AF26A67F-F056-40C3-A518-4E447C030773}" presName="Name0" presStyleCnt="0">
        <dgm:presLayoutVars>
          <dgm:dir/>
          <dgm:animLvl val="lvl"/>
          <dgm:resizeHandles val="exact"/>
        </dgm:presLayoutVars>
      </dgm:prSet>
      <dgm:spPr/>
    </dgm:pt>
    <dgm:pt modelId="{51FE24C5-5516-46B0-B718-921B22579EFF}" type="pres">
      <dgm:prSet presAssocID="{CC14B0E0-5814-4EAB-A9B9-E3170CD7092C}" presName="boxAndChildren" presStyleCnt="0"/>
      <dgm:spPr/>
    </dgm:pt>
    <dgm:pt modelId="{102C9AB6-CE3C-4A1B-B9FC-8FE507EC134C}" type="pres">
      <dgm:prSet presAssocID="{CC14B0E0-5814-4EAB-A9B9-E3170CD7092C}" presName="parentTextBox" presStyleLbl="node1" presStyleIdx="0" presStyleCnt="3"/>
      <dgm:spPr/>
    </dgm:pt>
    <dgm:pt modelId="{8F9489B2-40E4-4E9C-8C39-6329D5950784}" type="pres">
      <dgm:prSet presAssocID="{2527382A-6E53-46A5-9322-A23720CEF7C3}" presName="sp" presStyleCnt="0"/>
      <dgm:spPr/>
    </dgm:pt>
    <dgm:pt modelId="{1772EF50-EEB0-44A6-B1E3-4ECDB8FE4459}" type="pres">
      <dgm:prSet presAssocID="{35EF640D-89C7-49A4-9FA0-7C4E5B94A0BC}" presName="arrowAndChildren" presStyleCnt="0"/>
      <dgm:spPr/>
    </dgm:pt>
    <dgm:pt modelId="{E8C25C05-A803-4A24-8CC1-9EB5AB69A5B6}" type="pres">
      <dgm:prSet presAssocID="{35EF640D-89C7-49A4-9FA0-7C4E5B94A0BC}" presName="parentTextArrow" presStyleLbl="node1" presStyleIdx="1" presStyleCnt="3"/>
      <dgm:spPr/>
    </dgm:pt>
    <dgm:pt modelId="{86E08BA8-A211-4393-BC08-A586776DB1E2}" type="pres">
      <dgm:prSet presAssocID="{DC061766-5CE7-4F02-B940-68FFEA5AF979}" presName="sp" presStyleCnt="0"/>
      <dgm:spPr/>
    </dgm:pt>
    <dgm:pt modelId="{5C2ACB10-1FBF-4955-8BDD-413BFF24AB06}" type="pres">
      <dgm:prSet presAssocID="{0AB4C323-CB49-4A0B-A6B6-2FBD6B0D765D}" presName="arrowAndChildren" presStyleCnt="0"/>
      <dgm:spPr/>
    </dgm:pt>
    <dgm:pt modelId="{F29ACD7B-F619-4779-A4CA-C9ACEB6C09E2}" type="pres">
      <dgm:prSet presAssocID="{0AB4C323-CB49-4A0B-A6B6-2FBD6B0D765D}" presName="parentTextArrow" presStyleLbl="node1" presStyleIdx="1" presStyleCnt="3"/>
      <dgm:spPr/>
    </dgm:pt>
    <dgm:pt modelId="{AFC81BE8-F8E2-49CF-A373-0E63971CB5F5}" type="pres">
      <dgm:prSet presAssocID="{0AB4C323-CB49-4A0B-A6B6-2FBD6B0D765D}" presName="arrow" presStyleLbl="node1" presStyleIdx="2" presStyleCnt="3"/>
      <dgm:spPr/>
    </dgm:pt>
    <dgm:pt modelId="{E896BFB7-ED17-4028-8E57-AF32F0C315E7}" type="pres">
      <dgm:prSet presAssocID="{0AB4C323-CB49-4A0B-A6B6-2FBD6B0D765D}" presName="descendantArrow" presStyleCnt="0"/>
      <dgm:spPr/>
    </dgm:pt>
    <dgm:pt modelId="{13F0DA15-1CFD-47CA-9713-66427AF68E9C}" type="pres">
      <dgm:prSet presAssocID="{13522405-F136-4C06-8121-57A503865EB8}" presName="childTextArrow" presStyleLbl="fgAccFollowNode1" presStyleIdx="0" presStyleCnt="2">
        <dgm:presLayoutVars>
          <dgm:bulletEnabled val="1"/>
        </dgm:presLayoutVars>
      </dgm:prSet>
      <dgm:spPr/>
    </dgm:pt>
    <dgm:pt modelId="{0E595D52-B441-4533-A320-EEE9E05DFE9C}" type="pres">
      <dgm:prSet presAssocID="{B4B9D787-1F3A-464B-BA6E-D2DB64F8F0A2}" presName="childTextArrow" presStyleLbl="fgAccFollowNode1" presStyleIdx="1" presStyleCnt="2">
        <dgm:presLayoutVars>
          <dgm:bulletEnabled val="1"/>
        </dgm:presLayoutVars>
      </dgm:prSet>
      <dgm:spPr/>
    </dgm:pt>
  </dgm:ptLst>
  <dgm:cxnLst>
    <dgm:cxn modelId="{CD9D6569-1338-4C4B-8CE0-7DBBEC28B788}" type="presOf" srcId="{13522405-F136-4C06-8121-57A503865EB8}" destId="{13F0DA15-1CFD-47CA-9713-66427AF68E9C}" srcOrd="0" destOrd="0" presId="urn:microsoft.com/office/officeart/2005/8/layout/process4"/>
    <dgm:cxn modelId="{21F31D6A-A985-4D49-A930-BFFCEB92A081}" type="presOf" srcId="{0AB4C323-CB49-4A0B-A6B6-2FBD6B0D765D}" destId="{AFC81BE8-F8E2-49CF-A373-0E63971CB5F5}" srcOrd="1" destOrd="0" presId="urn:microsoft.com/office/officeart/2005/8/layout/process4"/>
    <dgm:cxn modelId="{0D374870-BB90-4752-9E0A-BF3D48E19D3D}" type="presOf" srcId="{AF26A67F-F056-40C3-A518-4E447C030773}" destId="{65F396B7-9F25-4021-B702-FD3633996B8A}" srcOrd="0" destOrd="0" presId="urn:microsoft.com/office/officeart/2005/8/layout/process4"/>
    <dgm:cxn modelId="{088A5876-1CF7-401B-A94B-FF57D12BB50C}" srcId="{0AB4C323-CB49-4A0B-A6B6-2FBD6B0D765D}" destId="{B4B9D787-1F3A-464B-BA6E-D2DB64F8F0A2}" srcOrd="1" destOrd="0" parTransId="{98341BC2-EFC8-49CF-A70C-AF642CA4166D}" sibTransId="{5AAE598E-05AE-4C94-98E8-DBDD1209D19E}"/>
    <dgm:cxn modelId="{E144095A-0905-4CD2-AD3C-4B50EF071524}" type="presOf" srcId="{35EF640D-89C7-49A4-9FA0-7C4E5B94A0BC}" destId="{E8C25C05-A803-4A24-8CC1-9EB5AB69A5B6}" srcOrd="0" destOrd="0" presId="urn:microsoft.com/office/officeart/2005/8/layout/process4"/>
    <dgm:cxn modelId="{A52D387D-E7BB-428D-9D05-0377EFB22F4E}" srcId="{AF26A67F-F056-40C3-A518-4E447C030773}" destId="{CC14B0E0-5814-4EAB-A9B9-E3170CD7092C}" srcOrd="2" destOrd="0" parTransId="{400BA512-F22F-4284-A4A5-A1EF581DC8A1}" sibTransId="{B78953B1-6E6B-4642-A1D4-32BFB95F1A08}"/>
    <dgm:cxn modelId="{CDD46280-40BB-4C19-9896-A40CD80299FC}" srcId="{AF26A67F-F056-40C3-A518-4E447C030773}" destId="{0AB4C323-CB49-4A0B-A6B6-2FBD6B0D765D}" srcOrd="0" destOrd="0" parTransId="{5405A71E-34A2-4F92-9531-26DE808E9B6A}" sibTransId="{DC061766-5CE7-4F02-B940-68FFEA5AF979}"/>
    <dgm:cxn modelId="{1EEA2DA4-768C-4F3C-9BCB-EF356779F69C}" type="presOf" srcId="{B4B9D787-1F3A-464B-BA6E-D2DB64F8F0A2}" destId="{0E595D52-B441-4533-A320-EEE9E05DFE9C}" srcOrd="0" destOrd="0" presId="urn:microsoft.com/office/officeart/2005/8/layout/process4"/>
    <dgm:cxn modelId="{EC2F32A4-6680-450F-8630-1ACFF1165958}" srcId="{AF26A67F-F056-40C3-A518-4E447C030773}" destId="{35EF640D-89C7-49A4-9FA0-7C4E5B94A0BC}" srcOrd="1" destOrd="0" parTransId="{E8278D22-CDB5-4E58-9564-FEA7395A2765}" sibTransId="{2527382A-6E53-46A5-9322-A23720CEF7C3}"/>
    <dgm:cxn modelId="{42A899EA-405D-4087-B793-329191A89DD8}" srcId="{0AB4C323-CB49-4A0B-A6B6-2FBD6B0D765D}" destId="{13522405-F136-4C06-8121-57A503865EB8}" srcOrd="0" destOrd="0" parTransId="{0195C332-3428-4FE7-8816-413CD161274A}" sibTransId="{D613EC66-E549-4B2E-870F-B4F4A63B39E8}"/>
    <dgm:cxn modelId="{1123B1EC-68FA-471F-A816-A4714E06697F}" type="presOf" srcId="{0AB4C323-CB49-4A0B-A6B6-2FBD6B0D765D}" destId="{F29ACD7B-F619-4779-A4CA-C9ACEB6C09E2}" srcOrd="0" destOrd="0" presId="urn:microsoft.com/office/officeart/2005/8/layout/process4"/>
    <dgm:cxn modelId="{8A4DBEEF-0924-4D72-BAB7-EED9E4A13983}" type="presOf" srcId="{CC14B0E0-5814-4EAB-A9B9-E3170CD7092C}" destId="{102C9AB6-CE3C-4A1B-B9FC-8FE507EC134C}" srcOrd="0" destOrd="0" presId="urn:microsoft.com/office/officeart/2005/8/layout/process4"/>
    <dgm:cxn modelId="{1BC6A22A-02A2-40FD-814B-790A9E6BB104}" type="presParOf" srcId="{65F396B7-9F25-4021-B702-FD3633996B8A}" destId="{51FE24C5-5516-46B0-B718-921B22579EFF}" srcOrd="0" destOrd="0" presId="urn:microsoft.com/office/officeart/2005/8/layout/process4"/>
    <dgm:cxn modelId="{1401A175-F14A-401A-8E92-362DE7AFB6DF}" type="presParOf" srcId="{51FE24C5-5516-46B0-B718-921B22579EFF}" destId="{102C9AB6-CE3C-4A1B-B9FC-8FE507EC134C}" srcOrd="0" destOrd="0" presId="urn:microsoft.com/office/officeart/2005/8/layout/process4"/>
    <dgm:cxn modelId="{AA30CBA9-3C03-4021-ADC3-C5E77C3E37AF}" type="presParOf" srcId="{65F396B7-9F25-4021-B702-FD3633996B8A}" destId="{8F9489B2-40E4-4E9C-8C39-6329D5950784}" srcOrd="1" destOrd="0" presId="urn:microsoft.com/office/officeart/2005/8/layout/process4"/>
    <dgm:cxn modelId="{CB7AB549-4775-44DF-A848-8C1EFE58213B}" type="presParOf" srcId="{65F396B7-9F25-4021-B702-FD3633996B8A}" destId="{1772EF50-EEB0-44A6-B1E3-4ECDB8FE4459}" srcOrd="2" destOrd="0" presId="urn:microsoft.com/office/officeart/2005/8/layout/process4"/>
    <dgm:cxn modelId="{D1F87377-6612-437A-BDE2-A1B3B7AB48D6}" type="presParOf" srcId="{1772EF50-EEB0-44A6-B1E3-4ECDB8FE4459}" destId="{E8C25C05-A803-4A24-8CC1-9EB5AB69A5B6}" srcOrd="0" destOrd="0" presId="urn:microsoft.com/office/officeart/2005/8/layout/process4"/>
    <dgm:cxn modelId="{71B0C9B6-FA28-4A99-9566-4612B9642F93}" type="presParOf" srcId="{65F396B7-9F25-4021-B702-FD3633996B8A}" destId="{86E08BA8-A211-4393-BC08-A586776DB1E2}" srcOrd="3" destOrd="0" presId="urn:microsoft.com/office/officeart/2005/8/layout/process4"/>
    <dgm:cxn modelId="{2B8FD16A-6119-4E07-8F59-8C3D1138E95C}" type="presParOf" srcId="{65F396B7-9F25-4021-B702-FD3633996B8A}" destId="{5C2ACB10-1FBF-4955-8BDD-413BFF24AB06}" srcOrd="4" destOrd="0" presId="urn:microsoft.com/office/officeart/2005/8/layout/process4"/>
    <dgm:cxn modelId="{B467F6C0-E94D-4FD2-A74B-C2C19CA7D9BD}" type="presParOf" srcId="{5C2ACB10-1FBF-4955-8BDD-413BFF24AB06}" destId="{F29ACD7B-F619-4779-A4CA-C9ACEB6C09E2}" srcOrd="0" destOrd="0" presId="urn:microsoft.com/office/officeart/2005/8/layout/process4"/>
    <dgm:cxn modelId="{20FADCE3-E2D2-45CE-956B-22475FFC8C94}" type="presParOf" srcId="{5C2ACB10-1FBF-4955-8BDD-413BFF24AB06}" destId="{AFC81BE8-F8E2-49CF-A373-0E63971CB5F5}" srcOrd="1" destOrd="0" presId="urn:microsoft.com/office/officeart/2005/8/layout/process4"/>
    <dgm:cxn modelId="{16CDABA9-1AB7-452D-897B-F9C716A8D860}" type="presParOf" srcId="{5C2ACB10-1FBF-4955-8BDD-413BFF24AB06}" destId="{E896BFB7-ED17-4028-8E57-AF32F0C315E7}" srcOrd="2" destOrd="0" presId="urn:microsoft.com/office/officeart/2005/8/layout/process4"/>
    <dgm:cxn modelId="{B64D782D-4374-49D4-BF50-73949545547F}" type="presParOf" srcId="{E896BFB7-ED17-4028-8E57-AF32F0C315E7}" destId="{13F0DA15-1CFD-47CA-9713-66427AF68E9C}" srcOrd="0" destOrd="0" presId="urn:microsoft.com/office/officeart/2005/8/layout/process4"/>
    <dgm:cxn modelId="{DB90F0BE-C17F-4BA0-94E7-9A185A9F51C8}" type="presParOf" srcId="{E896BFB7-ED17-4028-8E57-AF32F0C315E7}" destId="{0E595D52-B441-4533-A320-EEE9E05DFE9C}"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7C7CC4D-0D5C-412F-BC65-386FF741E00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524F4FA-F511-4629-8AE6-7C56CFA1C586}">
      <dgm:prSet/>
      <dgm:spPr/>
      <dgm:t>
        <a:bodyPr/>
        <a:lstStyle/>
        <a:p>
          <a:r>
            <a:rPr lang="en-US"/>
            <a:t>Character witnesses</a:t>
          </a:r>
        </a:p>
      </dgm:t>
    </dgm:pt>
    <dgm:pt modelId="{08228A41-155D-4410-B6E9-03D2EB85B3D2}" type="parTrans" cxnId="{443B21F4-33B2-4CB3-AD9B-9C548B87FF55}">
      <dgm:prSet/>
      <dgm:spPr/>
      <dgm:t>
        <a:bodyPr/>
        <a:lstStyle/>
        <a:p>
          <a:endParaRPr lang="en-US"/>
        </a:p>
      </dgm:t>
    </dgm:pt>
    <dgm:pt modelId="{1A23AE4E-C28E-4082-88C5-3C2B292EF7F1}" type="sibTrans" cxnId="{443B21F4-33B2-4CB3-AD9B-9C548B87FF55}">
      <dgm:prSet/>
      <dgm:spPr/>
      <dgm:t>
        <a:bodyPr/>
        <a:lstStyle/>
        <a:p>
          <a:endParaRPr lang="en-US"/>
        </a:p>
      </dgm:t>
    </dgm:pt>
    <dgm:pt modelId="{080F059F-8557-475D-BC8B-69A4DD626C0B}">
      <dgm:prSet/>
      <dgm:spPr/>
      <dgm:t>
        <a:bodyPr/>
        <a:lstStyle/>
        <a:p>
          <a:r>
            <a:rPr lang="en-US"/>
            <a:t>“I’ve known him for 15 years, he wouldn’t do that.”</a:t>
          </a:r>
        </a:p>
      </dgm:t>
    </dgm:pt>
    <dgm:pt modelId="{13AF91B9-76D2-4562-890F-7C121A795AD9}" type="parTrans" cxnId="{71F3D13B-0E99-4600-B32C-2A992988B099}">
      <dgm:prSet/>
      <dgm:spPr/>
      <dgm:t>
        <a:bodyPr/>
        <a:lstStyle/>
        <a:p>
          <a:endParaRPr lang="en-US"/>
        </a:p>
      </dgm:t>
    </dgm:pt>
    <dgm:pt modelId="{E0D4932A-E2BD-401B-A03E-7A0A635CED5B}" type="sibTrans" cxnId="{71F3D13B-0E99-4600-B32C-2A992988B099}">
      <dgm:prSet/>
      <dgm:spPr/>
      <dgm:t>
        <a:bodyPr/>
        <a:lstStyle/>
        <a:p>
          <a:endParaRPr lang="en-US"/>
        </a:p>
      </dgm:t>
    </dgm:pt>
    <dgm:pt modelId="{1CF11277-5200-4B4C-9FFD-A7E059AB0807}">
      <dgm:prSet/>
      <dgm:spPr/>
      <dgm:t>
        <a:bodyPr/>
        <a:lstStyle/>
        <a:p>
          <a:r>
            <a:rPr lang="en-US"/>
            <a:t>Popularity</a:t>
          </a:r>
        </a:p>
      </dgm:t>
    </dgm:pt>
    <dgm:pt modelId="{0816E6E7-D9D1-4984-9339-AC575F34CEE0}" type="parTrans" cxnId="{49C7375E-8BB0-41AF-94BD-12C1AB6510EA}">
      <dgm:prSet/>
      <dgm:spPr/>
      <dgm:t>
        <a:bodyPr/>
        <a:lstStyle/>
        <a:p>
          <a:endParaRPr lang="en-US"/>
        </a:p>
      </dgm:t>
    </dgm:pt>
    <dgm:pt modelId="{02FEE0EE-0836-4D22-BF39-44C0A9C8A6D4}" type="sibTrans" cxnId="{49C7375E-8BB0-41AF-94BD-12C1AB6510EA}">
      <dgm:prSet/>
      <dgm:spPr/>
      <dgm:t>
        <a:bodyPr/>
        <a:lstStyle/>
        <a:p>
          <a:endParaRPr lang="en-US"/>
        </a:p>
      </dgm:t>
    </dgm:pt>
    <dgm:pt modelId="{E3FC8984-533C-4CD4-B9EE-6581CC46EDB1}">
      <dgm:prSet/>
      <dgm:spPr/>
      <dgm:t>
        <a:bodyPr/>
        <a:lstStyle/>
        <a:p>
          <a:r>
            <a:rPr lang="en-US"/>
            <a:t>“Everybody likes him, I just don’t believe he would do that.”</a:t>
          </a:r>
        </a:p>
      </dgm:t>
    </dgm:pt>
    <dgm:pt modelId="{A8812992-F0A6-4C3B-8F8A-784C887AAE89}" type="parTrans" cxnId="{5997FF4E-3BA3-4CA4-9503-FECB37316278}">
      <dgm:prSet/>
      <dgm:spPr/>
      <dgm:t>
        <a:bodyPr/>
        <a:lstStyle/>
        <a:p>
          <a:endParaRPr lang="en-US"/>
        </a:p>
      </dgm:t>
    </dgm:pt>
    <dgm:pt modelId="{27F6466F-DA8D-4240-9FFA-C701B53CDACC}" type="sibTrans" cxnId="{5997FF4E-3BA3-4CA4-9503-FECB37316278}">
      <dgm:prSet/>
      <dgm:spPr/>
      <dgm:t>
        <a:bodyPr/>
        <a:lstStyle/>
        <a:p>
          <a:endParaRPr lang="en-US"/>
        </a:p>
      </dgm:t>
    </dgm:pt>
    <dgm:pt modelId="{BB4FC7E6-CD5E-45D5-B62A-E3764906904E}">
      <dgm:prSet/>
      <dgm:spPr/>
      <dgm:t>
        <a:bodyPr/>
        <a:lstStyle/>
        <a:p>
          <a:r>
            <a:rPr lang="en-US"/>
            <a:t>No history of past problems</a:t>
          </a:r>
        </a:p>
      </dgm:t>
    </dgm:pt>
    <dgm:pt modelId="{6D3A2256-32E3-47F5-AB6D-E56EA48A9D77}" type="parTrans" cxnId="{387BE737-12E9-4E72-9216-ED211088D3A3}">
      <dgm:prSet/>
      <dgm:spPr/>
      <dgm:t>
        <a:bodyPr/>
        <a:lstStyle/>
        <a:p>
          <a:endParaRPr lang="en-US"/>
        </a:p>
      </dgm:t>
    </dgm:pt>
    <dgm:pt modelId="{563DB5F3-76C9-4178-8854-5FDAA5AAC4D4}" type="sibTrans" cxnId="{387BE737-12E9-4E72-9216-ED211088D3A3}">
      <dgm:prSet/>
      <dgm:spPr/>
      <dgm:t>
        <a:bodyPr/>
        <a:lstStyle/>
        <a:p>
          <a:endParaRPr lang="en-US"/>
        </a:p>
      </dgm:t>
    </dgm:pt>
    <dgm:pt modelId="{901A671F-9A4B-481F-BC9F-0B6900F7D0B7}">
      <dgm:prSet/>
      <dgm:spPr/>
      <dgm:t>
        <a:bodyPr/>
        <a:lstStyle/>
        <a:p>
          <a:r>
            <a:rPr lang="en-US"/>
            <a:t>“She’s never been in trouble before.”</a:t>
          </a:r>
        </a:p>
      </dgm:t>
    </dgm:pt>
    <dgm:pt modelId="{406E2BA9-1D6B-4172-A315-05CF2461BA3B}" type="parTrans" cxnId="{AF42CED3-E1E1-4EC0-8EB7-700A9E2A5703}">
      <dgm:prSet/>
      <dgm:spPr/>
      <dgm:t>
        <a:bodyPr/>
        <a:lstStyle/>
        <a:p>
          <a:endParaRPr lang="en-US"/>
        </a:p>
      </dgm:t>
    </dgm:pt>
    <dgm:pt modelId="{CF96C659-DE91-4860-9317-0CB5DCAB75A9}" type="sibTrans" cxnId="{AF42CED3-E1E1-4EC0-8EB7-700A9E2A5703}">
      <dgm:prSet/>
      <dgm:spPr/>
      <dgm:t>
        <a:bodyPr/>
        <a:lstStyle/>
        <a:p>
          <a:endParaRPr lang="en-US"/>
        </a:p>
      </dgm:t>
    </dgm:pt>
    <dgm:pt modelId="{4E1BA64B-77BE-410E-8C78-388D0B954A64}">
      <dgm:prSet/>
      <dgm:spPr/>
      <dgm:t>
        <a:bodyPr/>
        <a:lstStyle/>
        <a:p>
          <a:r>
            <a:rPr lang="en-US"/>
            <a:t>Academic performance</a:t>
          </a:r>
        </a:p>
      </dgm:t>
    </dgm:pt>
    <dgm:pt modelId="{30D5A8FD-AE73-4F26-8FFE-49C0CD4512D1}" type="parTrans" cxnId="{D16E9345-D8FB-46F3-BCD6-10F09A100742}">
      <dgm:prSet/>
      <dgm:spPr/>
      <dgm:t>
        <a:bodyPr/>
        <a:lstStyle/>
        <a:p>
          <a:endParaRPr lang="en-US"/>
        </a:p>
      </dgm:t>
    </dgm:pt>
    <dgm:pt modelId="{AB79F00C-7A13-4F54-BEA8-2E98996F021E}" type="sibTrans" cxnId="{D16E9345-D8FB-46F3-BCD6-10F09A100742}">
      <dgm:prSet/>
      <dgm:spPr/>
      <dgm:t>
        <a:bodyPr/>
        <a:lstStyle/>
        <a:p>
          <a:endParaRPr lang="en-US"/>
        </a:p>
      </dgm:t>
    </dgm:pt>
    <dgm:pt modelId="{CBC0BC4A-591C-4BBD-981A-84D97DC7E64A}">
      <dgm:prSet/>
      <dgm:spPr/>
      <dgm:t>
        <a:bodyPr/>
        <a:lstStyle/>
        <a:p>
          <a:r>
            <a:rPr lang="en-US"/>
            <a:t>“But he’s a really good student.”</a:t>
          </a:r>
        </a:p>
      </dgm:t>
    </dgm:pt>
    <dgm:pt modelId="{1B726E1E-9546-458F-9E62-EBB1F96E6C79}" type="parTrans" cxnId="{568DFEF7-A676-49AA-BDA9-ECC0B3D2E80C}">
      <dgm:prSet/>
      <dgm:spPr/>
      <dgm:t>
        <a:bodyPr/>
        <a:lstStyle/>
        <a:p>
          <a:endParaRPr lang="en-US"/>
        </a:p>
      </dgm:t>
    </dgm:pt>
    <dgm:pt modelId="{D6C6C0F5-E4FF-45A5-8D11-455B35E6683A}" type="sibTrans" cxnId="{568DFEF7-A676-49AA-BDA9-ECC0B3D2E80C}">
      <dgm:prSet/>
      <dgm:spPr/>
      <dgm:t>
        <a:bodyPr/>
        <a:lstStyle/>
        <a:p>
          <a:endParaRPr lang="en-US"/>
        </a:p>
      </dgm:t>
    </dgm:pt>
    <dgm:pt modelId="{5FA12497-B009-44F9-9364-CC64AE3CB286}">
      <dgm:prSet/>
      <dgm:spPr/>
      <dgm:t>
        <a:bodyPr/>
        <a:lstStyle/>
        <a:p>
          <a:r>
            <a:rPr lang="en-US"/>
            <a:t>Importance to a team or program</a:t>
          </a:r>
        </a:p>
      </dgm:t>
    </dgm:pt>
    <dgm:pt modelId="{911D23A0-B843-4408-A2D0-49A51408F78A}" type="parTrans" cxnId="{4CE35B0C-4753-4F64-8284-024A3BAEB0A2}">
      <dgm:prSet/>
      <dgm:spPr/>
      <dgm:t>
        <a:bodyPr/>
        <a:lstStyle/>
        <a:p>
          <a:endParaRPr lang="en-US"/>
        </a:p>
      </dgm:t>
    </dgm:pt>
    <dgm:pt modelId="{03B3C70D-E806-4D36-9511-C0588E099735}" type="sibTrans" cxnId="{4CE35B0C-4753-4F64-8284-024A3BAEB0A2}">
      <dgm:prSet/>
      <dgm:spPr/>
      <dgm:t>
        <a:bodyPr/>
        <a:lstStyle/>
        <a:p>
          <a:endParaRPr lang="en-US"/>
        </a:p>
      </dgm:t>
    </dgm:pt>
    <dgm:pt modelId="{3505078C-C291-4B78-9FCE-EE6B4DDB2E57}">
      <dgm:prSet/>
      <dgm:spPr/>
      <dgm:t>
        <a:bodyPr/>
        <a:lstStyle/>
        <a:p>
          <a:r>
            <a:rPr lang="en-US"/>
            <a:t>“She’s our best tutor.”</a:t>
          </a:r>
        </a:p>
      </dgm:t>
    </dgm:pt>
    <dgm:pt modelId="{791D6A51-DA2E-4DFD-AA92-C091BEC25026}" type="parTrans" cxnId="{DB3721A5-1119-454D-92F9-7068F0D29F9F}">
      <dgm:prSet/>
      <dgm:spPr/>
      <dgm:t>
        <a:bodyPr/>
        <a:lstStyle/>
        <a:p>
          <a:endParaRPr lang="en-US"/>
        </a:p>
      </dgm:t>
    </dgm:pt>
    <dgm:pt modelId="{9CE67C79-3D43-4171-BBFB-FC7DB59B83B7}" type="sibTrans" cxnId="{DB3721A5-1119-454D-92F9-7068F0D29F9F}">
      <dgm:prSet/>
      <dgm:spPr/>
      <dgm:t>
        <a:bodyPr/>
        <a:lstStyle/>
        <a:p>
          <a:endParaRPr lang="en-US"/>
        </a:p>
      </dgm:t>
    </dgm:pt>
    <dgm:pt modelId="{E4B791FF-48B1-427B-AA2C-36BACEEF86D4}" type="pres">
      <dgm:prSet presAssocID="{F7C7CC4D-0D5C-412F-BC65-386FF741E003}" presName="root" presStyleCnt="0">
        <dgm:presLayoutVars>
          <dgm:dir/>
          <dgm:resizeHandles val="exact"/>
        </dgm:presLayoutVars>
      </dgm:prSet>
      <dgm:spPr/>
    </dgm:pt>
    <dgm:pt modelId="{F3129A4A-A8F7-403C-A719-476B855C69EB}" type="pres">
      <dgm:prSet presAssocID="{0524F4FA-F511-4629-8AE6-7C56CFA1C586}" presName="compNode" presStyleCnt="0"/>
      <dgm:spPr/>
    </dgm:pt>
    <dgm:pt modelId="{21DBA86B-78A2-4497-AC3E-4C0AE7F63167}" type="pres">
      <dgm:prSet presAssocID="{0524F4FA-F511-4629-8AE6-7C56CFA1C586}" presName="bgRect" presStyleLbl="bgShp" presStyleIdx="0" presStyleCnt="5"/>
      <dgm:spPr/>
    </dgm:pt>
    <dgm:pt modelId="{E2BB7140-1FEE-4ABF-B1D8-0AA760792661}" type="pres">
      <dgm:prSet presAssocID="{0524F4FA-F511-4629-8AE6-7C56CFA1C58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fused Person"/>
        </a:ext>
      </dgm:extLst>
    </dgm:pt>
    <dgm:pt modelId="{9C4426FC-6B9A-4DD1-8B41-41D5344FFEE8}" type="pres">
      <dgm:prSet presAssocID="{0524F4FA-F511-4629-8AE6-7C56CFA1C586}" presName="spaceRect" presStyleCnt="0"/>
      <dgm:spPr/>
    </dgm:pt>
    <dgm:pt modelId="{384969DE-9A4A-40EA-A149-32964ECA10EC}" type="pres">
      <dgm:prSet presAssocID="{0524F4FA-F511-4629-8AE6-7C56CFA1C586}" presName="parTx" presStyleLbl="revTx" presStyleIdx="0" presStyleCnt="10">
        <dgm:presLayoutVars>
          <dgm:chMax val="0"/>
          <dgm:chPref val="0"/>
        </dgm:presLayoutVars>
      </dgm:prSet>
      <dgm:spPr/>
    </dgm:pt>
    <dgm:pt modelId="{EFA1CB70-358B-400A-978E-8181E8E1276A}" type="pres">
      <dgm:prSet presAssocID="{0524F4FA-F511-4629-8AE6-7C56CFA1C586}" presName="desTx" presStyleLbl="revTx" presStyleIdx="1" presStyleCnt="10">
        <dgm:presLayoutVars/>
      </dgm:prSet>
      <dgm:spPr/>
    </dgm:pt>
    <dgm:pt modelId="{430BB4A0-1413-4BEE-8F23-A8F173839158}" type="pres">
      <dgm:prSet presAssocID="{1A23AE4E-C28E-4082-88C5-3C2B292EF7F1}" presName="sibTrans" presStyleCnt="0"/>
      <dgm:spPr/>
    </dgm:pt>
    <dgm:pt modelId="{17132276-77F1-4D8B-9829-F05B8A64CF09}" type="pres">
      <dgm:prSet presAssocID="{1CF11277-5200-4B4C-9FFD-A7E059AB0807}" presName="compNode" presStyleCnt="0"/>
      <dgm:spPr/>
    </dgm:pt>
    <dgm:pt modelId="{C5C4D1B8-2B7A-4B57-B78C-0CBC8F673101}" type="pres">
      <dgm:prSet presAssocID="{1CF11277-5200-4B4C-9FFD-A7E059AB0807}" presName="bgRect" presStyleLbl="bgShp" presStyleIdx="1" presStyleCnt="5"/>
      <dgm:spPr/>
    </dgm:pt>
    <dgm:pt modelId="{A9E85B01-2C0C-481A-8469-01F324F5CDCD}" type="pres">
      <dgm:prSet presAssocID="{1CF11277-5200-4B4C-9FFD-A7E059AB080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umbs Up Sign"/>
        </a:ext>
      </dgm:extLst>
    </dgm:pt>
    <dgm:pt modelId="{36CC1E69-BBA4-45CF-AD24-B8C85524F91C}" type="pres">
      <dgm:prSet presAssocID="{1CF11277-5200-4B4C-9FFD-A7E059AB0807}" presName="spaceRect" presStyleCnt="0"/>
      <dgm:spPr/>
    </dgm:pt>
    <dgm:pt modelId="{1454A82C-4152-49B1-ACEF-C9E323FEEA26}" type="pres">
      <dgm:prSet presAssocID="{1CF11277-5200-4B4C-9FFD-A7E059AB0807}" presName="parTx" presStyleLbl="revTx" presStyleIdx="2" presStyleCnt="10">
        <dgm:presLayoutVars>
          <dgm:chMax val="0"/>
          <dgm:chPref val="0"/>
        </dgm:presLayoutVars>
      </dgm:prSet>
      <dgm:spPr/>
    </dgm:pt>
    <dgm:pt modelId="{29E87228-0159-481A-B38D-97CD755364AE}" type="pres">
      <dgm:prSet presAssocID="{1CF11277-5200-4B4C-9FFD-A7E059AB0807}" presName="desTx" presStyleLbl="revTx" presStyleIdx="3" presStyleCnt="10">
        <dgm:presLayoutVars/>
      </dgm:prSet>
      <dgm:spPr/>
    </dgm:pt>
    <dgm:pt modelId="{BE366092-C501-4D6A-A614-ECEF4D0015F4}" type="pres">
      <dgm:prSet presAssocID="{02FEE0EE-0836-4D22-BF39-44C0A9C8A6D4}" presName="sibTrans" presStyleCnt="0"/>
      <dgm:spPr/>
    </dgm:pt>
    <dgm:pt modelId="{58A4C6E2-8AF6-4B06-BE25-6AA9A9C2F476}" type="pres">
      <dgm:prSet presAssocID="{BB4FC7E6-CD5E-45D5-B62A-E3764906904E}" presName="compNode" presStyleCnt="0"/>
      <dgm:spPr/>
    </dgm:pt>
    <dgm:pt modelId="{12C4EBF0-0D44-4C9B-84C7-16F364ADFF73}" type="pres">
      <dgm:prSet presAssocID="{BB4FC7E6-CD5E-45D5-B62A-E3764906904E}" presName="bgRect" presStyleLbl="bgShp" presStyleIdx="2" presStyleCnt="5"/>
      <dgm:spPr/>
    </dgm:pt>
    <dgm:pt modelId="{375B9E9F-3B09-4040-9DFC-E3F869D4498A}" type="pres">
      <dgm:prSet presAssocID="{BB4FC7E6-CD5E-45D5-B62A-E3764906904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rying Face with No Fill"/>
        </a:ext>
      </dgm:extLst>
    </dgm:pt>
    <dgm:pt modelId="{F26964CA-C29D-4A13-8924-0A3C09E09E7A}" type="pres">
      <dgm:prSet presAssocID="{BB4FC7E6-CD5E-45D5-B62A-E3764906904E}" presName="spaceRect" presStyleCnt="0"/>
      <dgm:spPr/>
    </dgm:pt>
    <dgm:pt modelId="{BAFD1106-E21E-4764-8F9F-196923C784B3}" type="pres">
      <dgm:prSet presAssocID="{BB4FC7E6-CD5E-45D5-B62A-E3764906904E}" presName="parTx" presStyleLbl="revTx" presStyleIdx="4" presStyleCnt="10">
        <dgm:presLayoutVars>
          <dgm:chMax val="0"/>
          <dgm:chPref val="0"/>
        </dgm:presLayoutVars>
      </dgm:prSet>
      <dgm:spPr/>
    </dgm:pt>
    <dgm:pt modelId="{40529419-49C2-4642-8085-73B5D39686BF}" type="pres">
      <dgm:prSet presAssocID="{BB4FC7E6-CD5E-45D5-B62A-E3764906904E}" presName="desTx" presStyleLbl="revTx" presStyleIdx="5" presStyleCnt="10">
        <dgm:presLayoutVars/>
      </dgm:prSet>
      <dgm:spPr/>
    </dgm:pt>
    <dgm:pt modelId="{0F4D0CCE-5910-4876-9372-92140D1F7A27}" type="pres">
      <dgm:prSet presAssocID="{563DB5F3-76C9-4178-8854-5FDAA5AAC4D4}" presName="sibTrans" presStyleCnt="0"/>
      <dgm:spPr/>
    </dgm:pt>
    <dgm:pt modelId="{F7CB509C-3ECE-4918-B995-50C9C289F09E}" type="pres">
      <dgm:prSet presAssocID="{4E1BA64B-77BE-410E-8C78-388D0B954A64}" presName="compNode" presStyleCnt="0"/>
      <dgm:spPr/>
    </dgm:pt>
    <dgm:pt modelId="{D8212171-A41D-4124-AC7D-7388DE9BF039}" type="pres">
      <dgm:prSet presAssocID="{4E1BA64B-77BE-410E-8C78-388D0B954A64}" presName="bgRect" presStyleLbl="bgShp" presStyleIdx="3" presStyleCnt="5"/>
      <dgm:spPr/>
    </dgm:pt>
    <dgm:pt modelId="{1040AE4E-6F02-4C75-A91D-D434766C8A27}" type="pres">
      <dgm:prSet presAssocID="{4E1BA64B-77BE-410E-8C78-388D0B954A6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ploma Roll"/>
        </a:ext>
      </dgm:extLst>
    </dgm:pt>
    <dgm:pt modelId="{EF0ACA53-9DB9-418F-90EC-0F10014E21F5}" type="pres">
      <dgm:prSet presAssocID="{4E1BA64B-77BE-410E-8C78-388D0B954A64}" presName="spaceRect" presStyleCnt="0"/>
      <dgm:spPr/>
    </dgm:pt>
    <dgm:pt modelId="{EAADFCBC-8026-4B66-B527-9955F42770BB}" type="pres">
      <dgm:prSet presAssocID="{4E1BA64B-77BE-410E-8C78-388D0B954A64}" presName="parTx" presStyleLbl="revTx" presStyleIdx="6" presStyleCnt="10">
        <dgm:presLayoutVars>
          <dgm:chMax val="0"/>
          <dgm:chPref val="0"/>
        </dgm:presLayoutVars>
      </dgm:prSet>
      <dgm:spPr/>
    </dgm:pt>
    <dgm:pt modelId="{FDCE8C76-B3A3-481D-B55D-CF75069421E6}" type="pres">
      <dgm:prSet presAssocID="{4E1BA64B-77BE-410E-8C78-388D0B954A64}" presName="desTx" presStyleLbl="revTx" presStyleIdx="7" presStyleCnt="10">
        <dgm:presLayoutVars/>
      </dgm:prSet>
      <dgm:spPr/>
    </dgm:pt>
    <dgm:pt modelId="{DABF171E-F88C-4639-BFEC-70E50C31A2D6}" type="pres">
      <dgm:prSet presAssocID="{AB79F00C-7A13-4F54-BEA8-2E98996F021E}" presName="sibTrans" presStyleCnt="0"/>
      <dgm:spPr/>
    </dgm:pt>
    <dgm:pt modelId="{6F5E8ACF-65DD-4007-B7ED-2A8F02D3166F}" type="pres">
      <dgm:prSet presAssocID="{5FA12497-B009-44F9-9364-CC64AE3CB286}" presName="compNode" presStyleCnt="0"/>
      <dgm:spPr/>
    </dgm:pt>
    <dgm:pt modelId="{BDA18CE4-278E-4E3C-AEA5-3A8DFBAE8B72}" type="pres">
      <dgm:prSet presAssocID="{5FA12497-B009-44F9-9364-CC64AE3CB286}" presName="bgRect" presStyleLbl="bgShp" presStyleIdx="4" presStyleCnt="5"/>
      <dgm:spPr/>
    </dgm:pt>
    <dgm:pt modelId="{66D8DCE9-E60E-491B-9669-AEED3B571C46}" type="pres">
      <dgm:prSet presAssocID="{5FA12497-B009-44F9-9364-CC64AE3CB28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assroom"/>
        </a:ext>
      </dgm:extLst>
    </dgm:pt>
    <dgm:pt modelId="{2A2F3988-5DDF-4015-94D3-AD2F9F70C0A9}" type="pres">
      <dgm:prSet presAssocID="{5FA12497-B009-44F9-9364-CC64AE3CB286}" presName="spaceRect" presStyleCnt="0"/>
      <dgm:spPr/>
    </dgm:pt>
    <dgm:pt modelId="{37155771-9AB9-40C2-84D7-C6F943BBCCDE}" type="pres">
      <dgm:prSet presAssocID="{5FA12497-B009-44F9-9364-CC64AE3CB286}" presName="parTx" presStyleLbl="revTx" presStyleIdx="8" presStyleCnt="10">
        <dgm:presLayoutVars>
          <dgm:chMax val="0"/>
          <dgm:chPref val="0"/>
        </dgm:presLayoutVars>
      </dgm:prSet>
      <dgm:spPr/>
    </dgm:pt>
    <dgm:pt modelId="{D0E6C5E8-CF1E-4E21-9676-2F0236020E0E}" type="pres">
      <dgm:prSet presAssocID="{5FA12497-B009-44F9-9364-CC64AE3CB286}" presName="desTx" presStyleLbl="revTx" presStyleIdx="9" presStyleCnt="10">
        <dgm:presLayoutVars/>
      </dgm:prSet>
      <dgm:spPr/>
    </dgm:pt>
  </dgm:ptLst>
  <dgm:cxnLst>
    <dgm:cxn modelId="{36ADF408-78D3-4529-AC59-1A4625004D39}" type="presOf" srcId="{CBC0BC4A-591C-4BBD-981A-84D97DC7E64A}" destId="{FDCE8C76-B3A3-481D-B55D-CF75069421E6}" srcOrd="0" destOrd="0" presId="urn:microsoft.com/office/officeart/2018/2/layout/IconVerticalSolidList"/>
    <dgm:cxn modelId="{4CE35B0C-4753-4F64-8284-024A3BAEB0A2}" srcId="{F7C7CC4D-0D5C-412F-BC65-386FF741E003}" destId="{5FA12497-B009-44F9-9364-CC64AE3CB286}" srcOrd="4" destOrd="0" parTransId="{911D23A0-B843-4408-A2D0-49A51408F78A}" sibTransId="{03B3C70D-E806-4D36-9511-C0588E099735}"/>
    <dgm:cxn modelId="{997D081F-C9A9-428F-AC16-E44C011F70B7}" type="presOf" srcId="{BB4FC7E6-CD5E-45D5-B62A-E3764906904E}" destId="{BAFD1106-E21E-4764-8F9F-196923C784B3}" srcOrd="0" destOrd="0" presId="urn:microsoft.com/office/officeart/2018/2/layout/IconVerticalSolidList"/>
    <dgm:cxn modelId="{4A2DBB2D-A174-446A-AC37-15A81C443C2D}" type="presOf" srcId="{5FA12497-B009-44F9-9364-CC64AE3CB286}" destId="{37155771-9AB9-40C2-84D7-C6F943BBCCDE}" srcOrd="0" destOrd="0" presId="urn:microsoft.com/office/officeart/2018/2/layout/IconVerticalSolidList"/>
    <dgm:cxn modelId="{387BE737-12E9-4E72-9216-ED211088D3A3}" srcId="{F7C7CC4D-0D5C-412F-BC65-386FF741E003}" destId="{BB4FC7E6-CD5E-45D5-B62A-E3764906904E}" srcOrd="2" destOrd="0" parTransId="{6D3A2256-32E3-47F5-AB6D-E56EA48A9D77}" sibTransId="{563DB5F3-76C9-4178-8854-5FDAA5AAC4D4}"/>
    <dgm:cxn modelId="{71F3D13B-0E99-4600-B32C-2A992988B099}" srcId="{0524F4FA-F511-4629-8AE6-7C56CFA1C586}" destId="{080F059F-8557-475D-BC8B-69A4DD626C0B}" srcOrd="0" destOrd="0" parTransId="{13AF91B9-76D2-4562-890F-7C121A795AD9}" sibTransId="{E0D4932A-E2BD-401B-A03E-7A0A635CED5B}"/>
    <dgm:cxn modelId="{49C7375E-8BB0-41AF-94BD-12C1AB6510EA}" srcId="{F7C7CC4D-0D5C-412F-BC65-386FF741E003}" destId="{1CF11277-5200-4B4C-9FFD-A7E059AB0807}" srcOrd="1" destOrd="0" parTransId="{0816E6E7-D9D1-4984-9339-AC575F34CEE0}" sibTransId="{02FEE0EE-0836-4D22-BF39-44C0A9C8A6D4}"/>
    <dgm:cxn modelId="{D16E9345-D8FB-46F3-BCD6-10F09A100742}" srcId="{F7C7CC4D-0D5C-412F-BC65-386FF741E003}" destId="{4E1BA64B-77BE-410E-8C78-388D0B954A64}" srcOrd="3" destOrd="0" parTransId="{30D5A8FD-AE73-4F26-8FFE-49C0CD4512D1}" sibTransId="{AB79F00C-7A13-4F54-BEA8-2E98996F021E}"/>
    <dgm:cxn modelId="{006CE945-F78B-4AC6-B4E4-61B56EEEBF0C}" type="presOf" srcId="{E3FC8984-533C-4CD4-B9EE-6581CC46EDB1}" destId="{29E87228-0159-481A-B38D-97CD755364AE}" srcOrd="0" destOrd="0" presId="urn:microsoft.com/office/officeart/2018/2/layout/IconVerticalSolidList"/>
    <dgm:cxn modelId="{5997FF4E-3BA3-4CA4-9503-FECB37316278}" srcId="{1CF11277-5200-4B4C-9FFD-A7E059AB0807}" destId="{E3FC8984-533C-4CD4-B9EE-6581CC46EDB1}" srcOrd="0" destOrd="0" parTransId="{A8812992-F0A6-4C3B-8F8A-784C887AAE89}" sibTransId="{27F6466F-DA8D-4240-9FFA-C701B53CDACC}"/>
    <dgm:cxn modelId="{D68F0689-D966-452E-8FF4-7E7E1715EAEF}" type="presOf" srcId="{3505078C-C291-4B78-9FCE-EE6B4DDB2E57}" destId="{D0E6C5E8-CF1E-4E21-9676-2F0236020E0E}" srcOrd="0" destOrd="0" presId="urn:microsoft.com/office/officeart/2018/2/layout/IconVerticalSolidList"/>
    <dgm:cxn modelId="{9BCD69A0-D46A-4BF9-8B7E-9B80C88E7CA0}" type="presOf" srcId="{F7C7CC4D-0D5C-412F-BC65-386FF741E003}" destId="{E4B791FF-48B1-427B-AA2C-36BACEEF86D4}" srcOrd="0" destOrd="0" presId="urn:microsoft.com/office/officeart/2018/2/layout/IconVerticalSolidList"/>
    <dgm:cxn modelId="{DB3721A5-1119-454D-92F9-7068F0D29F9F}" srcId="{5FA12497-B009-44F9-9364-CC64AE3CB286}" destId="{3505078C-C291-4B78-9FCE-EE6B4DDB2E57}" srcOrd="0" destOrd="0" parTransId="{791D6A51-DA2E-4DFD-AA92-C091BEC25026}" sibTransId="{9CE67C79-3D43-4171-BBFB-FC7DB59B83B7}"/>
    <dgm:cxn modelId="{F7F43DAB-7654-48F6-8B6D-FD262B57047A}" type="presOf" srcId="{0524F4FA-F511-4629-8AE6-7C56CFA1C586}" destId="{384969DE-9A4A-40EA-A149-32964ECA10EC}" srcOrd="0" destOrd="0" presId="urn:microsoft.com/office/officeart/2018/2/layout/IconVerticalSolidList"/>
    <dgm:cxn modelId="{D8B121C5-EF6C-4D44-888C-208857CF93C6}" type="presOf" srcId="{080F059F-8557-475D-BC8B-69A4DD626C0B}" destId="{EFA1CB70-358B-400A-978E-8181E8E1276A}" srcOrd="0" destOrd="0" presId="urn:microsoft.com/office/officeart/2018/2/layout/IconVerticalSolidList"/>
    <dgm:cxn modelId="{523E98D2-7E1E-48BB-90FD-3B2F065C7C2B}" type="presOf" srcId="{901A671F-9A4B-481F-BC9F-0B6900F7D0B7}" destId="{40529419-49C2-4642-8085-73B5D39686BF}" srcOrd="0" destOrd="0" presId="urn:microsoft.com/office/officeart/2018/2/layout/IconVerticalSolidList"/>
    <dgm:cxn modelId="{AF42CED3-E1E1-4EC0-8EB7-700A9E2A5703}" srcId="{BB4FC7E6-CD5E-45D5-B62A-E3764906904E}" destId="{901A671F-9A4B-481F-BC9F-0B6900F7D0B7}" srcOrd="0" destOrd="0" parTransId="{406E2BA9-1D6B-4172-A315-05CF2461BA3B}" sibTransId="{CF96C659-DE91-4860-9317-0CB5DCAB75A9}"/>
    <dgm:cxn modelId="{A91FC6DC-700F-449B-8E07-018BD4F3D0EF}" type="presOf" srcId="{1CF11277-5200-4B4C-9FFD-A7E059AB0807}" destId="{1454A82C-4152-49B1-ACEF-C9E323FEEA26}" srcOrd="0" destOrd="0" presId="urn:microsoft.com/office/officeart/2018/2/layout/IconVerticalSolidList"/>
    <dgm:cxn modelId="{443B21F4-33B2-4CB3-AD9B-9C548B87FF55}" srcId="{F7C7CC4D-0D5C-412F-BC65-386FF741E003}" destId="{0524F4FA-F511-4629-8AE6-7C56CFA1C586}" srcOrd="0" destOrd="0" parTransId="{08228A41-155D-4410-B6E9-03D2EB85B3D2}" sibTransId="{1A23AE4E-C28E-4082-88C5-3C2B292EF7F1}"/>
    <dgm:cxn modelId="{568DFEF7-A676-49AA-BDA9-ECC0B3D2E80C}" srcId="{4E1BA64B-77BE-410E-8C78-388D0B954A64}" destId="{CBC0BC4A-591C-4BBD-981A-84D97DC7E64A}" srcOrd="0" destOrd="0" parTransId="{1B726E1E-9546-458F-9E62-EBB1F96E6C79}" sibTransId="{D6C6C0F5-E4FF-45A5-8D11-455B35E6683A}"/>
    <dgm:cxn modelId="{BD1E44FA-F349-4926-A6D9-6305A37CFE4C}" type="presOf" srcId="{4E1BA64B-77BE-410E-8C78-388D0B954A64}" destId="{EAADFCBC-8026-4B66-B527-9955F42770BB}" srcOrd="0" destOrd="0" presId="urn:microsoft.com/office/officeart/2018/2/layout/IconVerticalSolidList"/>
    <dgm:cxn modelId="{32CA77A6-CC44-43A6-A72A-DDF7BF7F2E4F}" type="presParOf" srcId="{E4B791FF-48B1-427B-AA2C-36BACEEF86D4}" destId="{F3129A4A-A8F7-403C-A719-476B855C69EB}" srcOrd="0" destOrd="0" presId="urn:microsoft.com/office/officeart/2018/2/layout/IconVerticalSolidList"/>
    <dgm:cxn modelId="{4C161C0E-7F06-47D2-B71C-70B18AF933FD}" type="presParOf" srcId="{F3129A4A-A8F7-403C-A719-476B855C69EB}" destId="{21DBA86B-78A2-4497-AC3E-4C0AE7F63167}" srcOrd="0" destOrd="0" presId="urn:microsoft.com/office/officeart/2018/2/layout/IconVerticalSolidList"/>
    <dgm:cxn modelId="{D4B10626-ADE7-41B3-A80E-7FCB1DC9C0AE}" type="presParOf" srcId="{F3129A4A-A8F7-403C-A719-476B855C69EB}" destId="{E2BB7140-1FEE-4ABF-B1D8-0AA760792661}" srcOrd="1" destOrd="0" presId="urn:microsoft.com/office/officeart/2018/2/layout/IconVerticalSolidList"/>
    <dgm:cxn modelId="{55A98CB9-E3A5-49ED-9AC9-3EE037F43A86}" type="presParOf" srcId="{F3129A4A-A8F7-403C-A719-476B855C69EB}" destId="{9C4426FC-6B9A-4DD1-8B41-41D5344FFEE8}" srcOrd="2" destOrd="0" presId="urn:microsoft.com/office/officeart/2018/2/layout/IconVerticalSolidList"/>
    <dgm:cxn modelId="{3DBDF4AC-C73F-48CF-9595-7124A09914FE}" type="presParOf" srcId="{F3129A4A-A8F7-403C-A719-476B855C69EB}" destId="{384969DE-9A4A-40EA-A149-32964ECA10EC}" srcOrd="3" destOrd="0" presId="urn:microsoft.com/office/officeart/2018/2/layout/IconVerticalSolidList"/>
    <dgm:cxn modelId="{E541E557-95AD-46DB-99AD-BC2CC15CE957}" type="presParOf" srcId="{F3129A4A-A8F7-403C-A719-476B855C69EB}" destId="{EFA1CB70-358B-400A-978E-8181E8E1276A}" srcOrd="4" destOrd="0" presId="urn:microsoft.com/office/officeart/2018/2/layout/IconVerticalSolidList"/>
    <dgm:cxn modelId="{0F0CB52E-C960-42BA-8C61-D1B571FE45F4}" type="presParOf" srcId="{E4B791FF-48B1-427B-AA2C-36BACEEF86D4}" destId="{430BB4A0-1413-4BEE-8F23-A8F173839158}" srcOrd="1" destOrd="0" presId="urn:microsoft.com/office/officeart/2018/2/layout/IconVerticalSolidList"/>
    <dgm:cxn modelId="{D43928F6-B5C8-487E-8E57-D6AAEF754DEC}" type="presParOf" srcId="{E4B791FF-48B1-427B-AA2C-36BACEEF86D4}" destId="{17132276-77F1-4D8B-9829-F05B8A64CF09}" srcOrd="2" destOrd="0" presId="urn:microsoft.com/office/officeart/2018/2/layout/IconVerticalSolidList"/>
    <dgm:cxn modelId="{4EF47AE1-6CBC-420C-B638-9EF6A468B56D}" type="presParOf" srcId="{17132276-77F1-4D8B-9829-F05B8A64CF09}" destId="{C5C4D1B8-2B7A-4B57-B78C-0CBC8F673101}" srcOrd="0" destOrd="0" presId="urn:microsoft.com/office/officeart/2018/2/layout/IconVerticalSolidList"/>
    <dgm:cxn modelId="{9CC734A5-518D-47F7-95BA-992D1DBA3607}" type="presParOf" srcId="{17132276-77F1-4D8B-9829-F05B8A64CF09}" destId="{A9E85B01-2C0C-481A-8469-01F324F5CDCD}" srcOrd="1" destOrd="0" presId="urn:microsoft.com/office/officeart/2018/2/layout/IconVerticalSolidList"/>
    <dgm:cxn modelId="{FBEDB18A-F095-434E-B448-8D6D4EE9C67B}" type="presParOf" srcId="{17132276-77F1-4D8B-9829-F05B8A64CF09}" destId="{36CC1E69-BBA4-45CF-AD24-B8C85524F91C}" srcOrd="2" destOrd="0" presId="urn:microsoft.com/office/officeart/2018/2/layout/IconVerticalSolidList"/>
    <dgm:cxn modelId="{2710B8CF-A71A-4AF7-9D71-1A3AA360C8F0}" type="presParOf" srcId="{17132276-77F1-4D8B-9829-F05B8A64CF09}" destId="{1454A82C-4152-49B1-ACEF-C9E323FEEA26}" srcOrd="3" destOrd="0" presId="urn:microsoft.com/office/officeart/2018/2/layout/IconVerticalSolidList"/>
    <dgm:cxn modelId="{37E77A09-998B-44B2-B315-F79CB89158B7}" type="presParOf" srcId="{17132276-77F1-4D8B-9829-F05B8A64CF09}" destId="{29E87228-0159-481A-B38D-97CD755364AE}" srcOrd="4" destOrd="0" presId="urn:microsoft.com/office/officeart/2018/2/layout/IconVerticalSolidList"/>
    <dgm:cxn modelId="{3321E19F-32A3-4A6F-933D-7A3284E03B09}" type="presParOf" srcId="{E4B791FF-48B1-427B-AA2C-36BACEEF86D4}" destId="{BE366092-C501-4D6A-A614-ECEF4D0015F4}" srcOrd="3" destOrd="0" presId="urn:microsoft.com/office/officeart/2018/2/layout/IconVerticalSolidList"/>
    <dgm:cxn modelId="{35DA5CE3-FC06-4787-91E6-ABB698BB61EC}" type="presParOf" srcId="{E4B791FF-48B1-427B-AA2C-36BACEEF86D4}" destId="{58A4C6E2-8AF6-4B06-BE25-6AA9A9C2F476}" srcOrd="4" destOrd="0" presId="urn:microsoft.com/office/officeart/2018/2/layout/IconVerticalSolidList"/>
    <dgm:cxn modelId="{6E57D282-1AEB-402A-B7BE-19BE89F44BA3}" type="presParOf" srcId="{58A4C6E2-8AF6-4B06-BE25-6AA9A9C2F476}" destId="{12C4EBF0-0D44-4C9B-84C7-16F364ADFF73}" srcOrd="0" destOrd="0" presId="urn:microsoft.com/office/officeart/2018/2/layout/IconVerticalSolidList"/>
    <dgm:cxn modelId="{5BF3691D-6AB1-4C79-9FD1-A69CE4D391A9}" type="presParOf" srcId="{58A4C6E2-8AF6-4B06-BE25-6AA9A9C2F476}" destId="{375B9E9F-3B09-4040-9DFC-E3F869D4498A}" srcOrd="1" destOrd="0" presId="urn:microsoft.com/office/officeart/2018/2/layout/IconVerticalSolidList"/>
    <dgm:cxn modelId="{326C8648-0D58-4A6B-844D-BA45756E63ED}" type="presParOf" srcId="{58A4C6E2-8AF6-4B06-BE25-6AA9A9C2F476}" destId="{F26964CA-C29D-4A13-8924-0A3C09E09E7A}" srcOrd="2" destOrd="0" presId="urn:microsoft.com/office/officeart/2018/2/layout/IconVerticalSolidList"/>
    <dgm:cxn modelId="{D384C32F-B6A9-4686-8F1A-864B5A05C836}" type="presParOf" srcId="{58A4C6E2-8AF6-4B06-BE25-6AA9A9C2F476}" destId="{BAFD1106-E21E-4764-8F9F-196923C784B3}" srcOrd="3" destOrd="0" presId="urn:microsoft.com/office/officeart/2018/2/layout/IconVerticalSolidList"/>
    <dgm:cxn modelId="{1B4D2CCD-4AAA-4781-BF9A-7D51250D6325}" type="presParOf" srcId="{58A4C6E2-8AF6-4B06-BE25-6AA9A9C2F476}" destId="{40529419-49C2-4642-8085-73B5D39686BF}" srcOrd="4" destOrd="0" presId="urn:microsoft.com/office/officeart/2018/2/layout/IconVerticalSolidList"/>
    <dgm:cxn modelId="{5CE137D1-EE09-4D91-8E70-7439F30F4AFC}" type="presParOf" srcId="{E4B791FF-48B1-427B-AA2C-36BACEEF86D4}" destId="{0F4D0CCE-5910-4876-9372-92140D1F7A27}" srcOrd="5" destOrd="0" presId="urn:microsoft.com/office/officeart/2018/2/layout/IconVerticalSolidList"/>
    <dgm:cxn modelId="{65814185-B514-4D49-B433-EA0923033D22}" type="presParOf" srcId="{E4B791FF-48B1-427B-AA2C-36BACEEF86D4}" destId="{F7CB509C-3ECE-4918-B995-50C9C289F09E}" srcOrd="6" destOrd="0" presId="urn:microsoft.com/office/officeart/2018/2/layout/IconVerticalSolidList"/>
    <dgm:cxn modelId="{625CB989-763B-4D23-88E2-307D722989E9}" type="presParOf" srcId="{F7CB509C-3ECE-4918-B995-50C9C289F09E}" destId="{D8212171-A41D-4124-AC7D-7388DE9BF039}" srcOrd="0" destOrd="0" presId="urn:microsoft.com/office/officeart/2018/2/layout/IconVerticalSolidList"/>
    <dgm:cxn modelId="{CEC6857D-B9EA-4703-A507-F4099570266D}" type="presParOf" srcId="{F7CB509C-3ECE-4918-B995-50C9C289F09E}" destId="{1040AE4E-6F02-4C75-A91D-D434766C8A27}" srcOrd="1" destOrd="0" presId="urn:microsoft.com/office/officeart/2018/2/layout/IconVerticalSolidList"/>
    <dgm:cxn modelId="{66A97FE9-314B-4769-AD13-83F132A68957}" type="presParOf" srcId="{F7CB509C-3ECE-4918-B995-50C9C289F09E}" destId="{EF0ACA53-9DB9-418F-90EC-0F10014E21F5}" srcOrd="2" destOrd="0" presId="urn:microsoft.com/office/officeart/2018/2/layout/IconVerticalSolidList"/>
    <dgm:cxn modelId="{13D40C3F-20FA-4B3A-8C7F-DD6DE7DE1B10}" type="presParOf" srcId="{F7CB509C-3ECE-4918-B995-50C9C289F09E}" destId="{EAADFCBC-8026-4B66-B527-9955F42770BB}" srcOrd="3" destOrd="0" presId="urn:microsoft.com/office/officeart/2018/2/layout/IconVerticalSolidList"/>
    <dgm:cxn modelId="{98E3AD52-2162-4204-9F63-13D4314B5B79}" type="presParOf" srcId="{F7CB509C-3ECE-4918-B995-50C9C289F09E}" destId="{FDCE8C76-B3A3-481D-B55D-CF75069421E6}" srcOrd="4" destOrd="0" presId="urn:microsoft.com/office/officeart/2018/2/layout/IconVerticalSolidList"/>
    <dgm:cxn modelId="{57F7DA71-237B-4DA3-9DCA-F2BAA5815480}" type="presParOf" srcId="{E4B791FF-48B1-427B-AA2C-36BACEEF86D4}" destId="{DABF171E-F88C-4639-BFEC-70E50C31A2D6}" srcOrd="7" destOrd="0" presId="urn:microsoft.com/office/officeart/2018/2/layout/IconVerticalSolidList"/>
    <dgm:cxn modelId="{853DAD1F-0F2D-4F15-9708-9404EB354E60}" type="presParOf" srcId="{E4B791FF-48B1-427B-AA2C-36BACEEF86D4}" destId="{6F5E8ACF-65DD-4007-B7ED-2A8F02D3166F}" srcOrd="8" destOrd="0" presId="urn:microsoft.com/office/officeart/2018/2/layout/IconVerticalSolidList"/>
    <dgm:cxn modelId="{E76A5EDC-06B0-46DF-9BAC-C5DAAD5C84D5}" type="presParOf" srcId="{6F5E8ACF-65DD-4007-B7ED-2A8F02D3166F}" destId="{BDA18CE4-278E-4E3C-AEA5-3A8DFBAE8B72}" srcOrd="0" destOrd="0" presId="urn:microsoft.com/office/officeart/2018/2/layout/IconVerticalSolidList"/>
    <dgm:cxn modelId="{C510AD52-C337-4922-8CDC-E7BE451BB376}" type="presParOf" srcId="{6F5E8ACF-65DD-4007-B7ED-2A8F02D3166F}" destId="{66D8DCE9-E60E-491B-9669-AEED3B571C46}" srcOrd="1" destOrd="0" presId="urn:microsoft.com/office/officeart/2018/2/layout/IconVerticalSolidList"/>
    <dgm:cxn modelId="{7BE87F7B-959F-4E40-9B62-A76B1F2E30AD}" type="presParOf" srcId="{6F5E8ACF-65DD-4007-B7ED-2A8F02D3166F}" destId="{2A2F3988-5DDF-4015-94D3-AD2F9F70C0A9}" srcOrd="2" destOrd="0" presId="urn:microsoft.com/office/officeart/2018/2/layout/IconVerticalSolidList"/>
    <dgm:cxn modelId="{D23A5CD6-30D5-44BC-B5BE-23DE16942223}" type="presParOf" srcId="{6F5E8ACF-65DD-4007-B7ED-2A8F02D3166F}" destId="{37155771-9AB9-40C2-84D7-C6F943BBCCDE}" srcOrd="3" destOrd="0" presId="urn:microsoft.com/office/officeart/2018/2/layout/IconVerticalSolidList"/>
    <dgm:cxn modelId="{0931E6A5-A951-43E9-8527-327AE32C6D56}" type="presParOf" srcId="{6F5E8ACF-65DD-4007-B7ED-2A8F02D3166F}" destId="{D0E6C5E8-CF1E-4E21-9676-2F0236020E0E}"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B6FC245-5933-44BB-87F8-86BA7C821064}"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3BA306F-DD76-486A-990C-5B042460AE47}">
      <dgm:prSet custT="1"/>
      <dgm:spPr/>
      <dgm:t>
        <a:bodyPr/>
        <a:lstStyle/>
        <a:p>
          <a:pPr>
            <a:defRPr b="1"/>
          </a:pPr>
          <a:r>
            <a:rPr lang="en-US" sz="1800" dirty="0"/>
            <a:t>If a person does not submit to cross-examination at the hearing, the decision-maker </a:t>
          </a:r>
          <a:r>
            <a:rPr lang="en-US" sz="1800" b="1" u="sng" dirty="0"/>
            <a:t>must not</a:t>
          </a:r>
          <a:r>
            <a:rPr lang="en-US" sz="1800" dirty="0"/>
            <a:t> rely on any statement of that person in reaching a determination regarding responsibility.</a:t>
          </a:r>
        </a:p>
      </dgm:t>
    </dgm:pt>
    <dgm:pt modelId="{CCFB7F5A-A024-40DE-95F6-E5D851D956A9}" type="parTrans" cxnId="{0B12C88A-E749-4CAF-8D7F-06EAB23AD83D}">
      <dgm:prSet/>
      <dgm:spPr/>
      <dgm:t>
        <a:bodyPr/>
        <a:lstStyle/>
        <a:p>
          <a:endParaRPr lang="en-US"/>
        </a:p>
      </dgm:t>
    </dgm:pt>
    <dgm:pt modelId="{D704C60E-3040-4032-8109-61FC9FAC740C}" type="sibTrans" cxnId="{0B12C88A-E749-4CAF-8D7F-06EAB23AD83D}">
      <dgm:prSet/>
      <dgm:spPr/>
      <dgm:t>
        <a:bodyPr/>
        <a:lstStyle/>
        <a:p>
          <a:endParaRPr lang="en-US"/>
        </a:p>
      </dgm:t>
    </dgm:pt>
    <dgm:pt modelId="{A885C97F-CFFE-4112-AFCA-FBF1806B2253}">
      <dgm:prSet/>
      <dgm:spPr/>
      <dgm:t>
        <a:bodyPr/>
        <a:lstStyle/>
        <a:p>
          <a:endParaRPr lang="en-US" dirty="0"/>
        </a:p>
      </dgm:t>
    </dgm:pt>
    <dgm:pt modelId="{4ADD36E4-95BA-450F-A14E-6A609DA94E55}" type="parTrans" cxnId="{9700D4E6-6EB2-4802-B4B1-8EED9F55A4BE}">
      <dgm:prSet/>
      <dgm:spPr/>
      <dgm:t>
        <a:bodyPr/>
        <a:lstStyle/>
        <a:p>
          <a:endParaRPr lang="en-US"/>
        </a:p>
      </dgm:t>
    </dgm:pt>
    <dgm:pt modelId="{D1690383-1976-4B75-B604-5B5467E52409}" type="sibTrans" cxnId="{9700D4E6-6EB2-4802-B4B1-8EED9F55A4BE}">
      <dgm:prSet/>
      <dgm:spPr/>
      <dgm:t>
        <a:bodyPr/>
        <a:lstStyle/>
        <a:p>
          <a:endParaRPr lang="en-US"/>
        </a:p>
      </dgm:t>
    </dgm:pt>
    <dgm:pt modelId="{8D9467BF-ED61-494F-A450-3DF2B0EA4F82}">
      <dgm:prSet custT="1"/>
      <dgm:spPr/>
      <dgm:t>
        <a:bodyPr/>
        <a:lstStyle/>
        <a:p>
          <a:pPr>
            <a:defRPr b="1"/>
          </a:pPr>
          <a:r>
            <a:rPr lang="en-US" sz="1800" dirty="0"/>
            <a:t>The decision-maker cannot draw an inference about the determination regarding responsibility based solely on a person’s absence from a hearing or refusal to answer cross-examination questions</a:t>
          </a:r>
          <a:r>
            <a:rPr lang="en-US" sz="1700" dirty="0"/>
            <a:t>.</a:t>
          </a:r>
        </a:p>
      </dgm:t>
    </dgm:pt>
    <dgm:pt modelId="{89FC8FF4-24BD-4AB0-AAAA-AD9F000D62BA}" type="parTrans" cxnId="{C06022B8-500F-48C8-9853-B29EEB3FEB8F}">
      <dgm:prSet/>
      <dgm:spPr/>
      <dgm:t>
        <a:bodyPr/>
        <a:lstStyle/>
        <a:p>
          <a:endParaRPr lang="en-US"/>
        </a:p>
      </dgm:t>
    </dgm:pt>
    <dgm:pt modelId="{560C4B6D-0F2B-498B-9D01-E87E6D7A23C8}" type="sibTrans" cxnId="{C06022B8-500F-48C8-9853-B29EEB3FEB8F}">
      <dgm:prSet/>
      <dgm:spPr/>
      <dgm:t>
        <a:bodyPr/>
        <a:lstStyle/>
        <a:p>
          <a:endParaRPr lang="en-US"/>
        </a:p>
      </dgm:t>
    </dgm:pt>
    <dgm:pt modelId="{BD535206-5B71-4B23-BC7A-2CAAC6BB4724}">
      <dgm:prSet/>
      <dgm:spPr/>
      <dgm:t>
        <a:bodyPr/>
        <a:lstStyle/>
        <a:p>
          <a:endParaRPr lang="en-US" dirty="0"/>
        </a:p>
      </dgm:t>
    </dgm:pt>
    <dgm:pt modelId="{17685E14-2C03-4C58-90DC-3E72FC3F6650}" type="parTrans" cxnId="{12053FBB-9BCD-4162-8B99-A066BF5E65DC}">
      <dgm:prSet/>
      <dgm:spPr/>
      <dgm:t>
        <a:bodyPr/>
        <a:lstStyle/>
        <a:p>
          <a:endParaRPr lang="en-US"/>
        </a:p>
      </dgm:t>
    </dgm:pt>
    <dgm:pt modelId="{FAAB67F7-A8FA-4514-99C4-ED2A23D249B5}" type="sibTrans" cxnId="{12053FBB-9BCD-4162-8B99-A066BF5E65DC}">
      <dgm:prSet/>
      <dgm:spPr/>
      <dgm:t>
        <a:bodyPr/>
        <a:lstStyle/>
        <a:p>
          <a:endParaRPr lang="en-US"/>
        </a:p>
      </dgm:t>
    </dgm:pt>
    <dgm:pt modelId="{06A025B4-5CB0-4723-AEA0-9CBD4DD2F751}" type="pres">
      <dgm:prSet presAssocID="{7B6FC245-5933-44BB-87F8-86BA7C821064}" presName="root" presStyleCnt="0">
        <dgm:presLayoutVars>
          <dgm:dir/>
          <dgm:resizeHandles val="exact"/>
        </dgm:presLayoutVars>
      </dgm:prSet>
      <dgm:spPr/>
    </dgm:pt>
    <dgm:pt modelId="{2B859CCE-6118-47F9-88AF-83E6602ADC6E}" type="pres">
      <dgm:prSet presAssocID="{A3BA306F-DD76-486A-990C-5B042460AE47}" presName="compNode" presStyleCnt="0"/>
      <dgm:spPr/>
    </dgm:pt>
    <dgm:pt modelId="{BED05B59-5102-4CDF-B5A6-B50248D901A6}" type="pres">
      <dgm:prSet presAssocID="{A3BA306F-DD76-486A-990C-5B042460AE4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af"/>
        </a:ext>
      </dgm:extLst>
    </dgm:pt>
    <dgm:pt modelId="{12499124-6B94-44AD-9EC9-A01461FBA716}" type="pres">
      <dgm:prSet presAssocID="{A3BA306F-DD76-486A-990C-5B042460AE47}" presName="iconSpace" presStyleCnt="0"/>
      <dgm:spPr/>
    </dgm:pt>
    <dgm:pt modelId="{9E9507CE-F740-4A85-A8F4-B7E9FFF3B3C3}" type="pres">
      <dgm:prSet presAssocID="{A3BA306F-DD76-486A-990C-5B042460AE47}" presName="parTx" presStyleLbl="revTx" presStyleIdx="0" presStyleCnt="4">
        <dgm:presLayoutVars>
          <dgm:chMax val="0"/>
          <dgm:chPref val="0"/>
        </dgm:presLayoutVars>
      </dgm:prSet>
      <dgm:spPr/>
    </dgm:pt>
    <dgm:pt modelId="{C71DF481-CD9A-426B-81D1-0D726463940E}" type="pres">
      <dgm:prSet presAssocID="{A3BA306F-DD76-486A-990C-5B042460AE47}" presName="txSpace" presStyleCnt="0"/>
      <dgm:spPr/>
    </dgm:pt>
    <dgm:pt modelId="{64C91D06-5BC8-4F39-BA63-A750E453A3CB}" type="pres">
      <dgm:prSet presAssocID="{A3BA306F-DD76-486A-990C-5B042460AE47}" presName="desTx" presStyleLbl="revTx" presStyleIdx="1" presStyleCnt="4">
        <dgm:presLayoutVars/>
      </dgm:prSet>
      <dgm:spPr/>
    </dgm:pt>
    <dgm:pt modelId="{25358BF7-477A-4DFE-BA4A-DAAD7DCE0685}" type="pres">
      <dgm:prSet presAssocID="{D704C60E-3040-4032-8109-61FC9FAC740C}" presName="sibTrans" presStyleCnt="0"/>
      <dgm:spPr/>
    </dgm:pt>
    <dgm:pt modelId="{395F17FE-634F-4996-B9B1-7E654B96F8E1}" type="pres">
      <dgm:prSet presAssocID="{8D9467BF-ED61-494F-A450-3DF2B0EA4F82}" presName="compNode" presStyleCnt="0"/>
      <dgm:spPr/>
    </dgm:pt>
    <dgm:pt modelId="{104ECBA3-659C-491E-A4B5-147C7F11216B}" type="pres">
      <dgm:prSet presAssocID="{8D9467BF-ED61-494F-A450-3DF2B0EA4F8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7CB6C193-7EBD-490C-A569-7B4CC6640E99}" type="pres">
      <dgm:prSet presAssocID="{8D9467BF-ED61-494F-A450-3DF2B0EA4F82}" presName="iconSpace" presStyleCnt="0"/>
      <dgm:spPr/>
    </dgm:pt>
    <dgm:pt modelId="{08E5C48C-C1BE-4613-8A71-C8A69EF2B269}" type="pres">
      <dgm:prSet presAssocID="{8D9467BF-ED61-494F-A450-3DF2B0EA4F82}" presName="parTx" presStyleLbl="revTx" presStyleIdx="2" presStyleCnt="4">
        <dgm:presLayoutVars>
          <dgm:chMax val="0"/>
          <dgm:chPref val="0"/>
        </dgm:presLayoutVars>
      </dgm:prSet>
      <dgm:spPr/>
    </dgm:pt>
    <dgm:pt modelId="{8FC30B33-5ACC-41C5-A8D6-041BA5252398}" type="pres">
      <dgm:prSet presAssocID="{8D9467BF-ED61-494F-A450-3DF2B0EA4F82}" presName="txSpace" presStyleCnt="0"/>
      <dgm:spPr/>
    </dgm:pt>
    <dgm:pt modelId="{3005E991-4420-4BCA-8E7E-68C0BB21E24E}" type="pres">
      <dgm:prSet presAssocID="{8D9467BF-ED61-494F-A450-3DF2B0EA4F82}" presName="desTx" presStyleLbl="revTx" presStyleIdx="3" presStyleCnt="4">
        <dgm:presLayoutVars/>
      </dgm:prSet>
      <dgm:spPr/>
    </dgm:pt>
  </dgm:ptLst>
  <dgm:cxnLst>
    <dgm:cxn modelId="{D2227508-BF3B-46CC-AC80-38E3D0F24B24}" type="presOf" srcId="{7B6FC245-5933-44BB-87F8-86BA7C821064}" destId="{06A025B4-5CB0-4723-AEA0-9CBD4DD2F751}" srcOrd="0" destOrd="0" presId="urn:microsoft.com/office/officeart/2018/2/layout/IconLabelDescriptionList"/>
    <dgm:cxn modelId="{F9F97415-09A4-40B2-81A7-A9DB3E99750A}" type="presOf" srcId="{A885C97F-CFFE-4112-AFCA-FBF1806B2253}" destId="{64C91D06-5BC8-4F39-BA63-A750E453A3CB}" srcOrd="0" destOrd="0" presId="urn:microsoft.com/office/officeart/2018/2/layout/IconLabelDescriptionList"/>
    <dgm:cxn modelId="{D19B1867-4457-44D3-AAC4-CA09135C7D2D}" type="presOf" srcId="{8D9467BF-ED61-494F-A450-3DF2B0EA4F82}" destId="{08E5C48C-C1BE-4613-8A71-C8A69EF2B269}" srcOrd="0" destOrd="0" presId="urn:microsoft.com/office/officeart/2018/2/layout/IconLabelDescriptionList"/>
    <dgm:cxn modelId="{4E4A1283-4D49-47C6-BADC-C7991C447835}" type="presOf" srcId="{BD535206-5B71-4B23-BC7A-2CAAC6BB4724}" destId="{3005E991-4420-4BCA-8E7E-68C0BB21E24E}" srcOrd="0" destOrd="0" presId="urn:microsoft.com/office/officeart/2018/2/layout/IconLabelDescriptionList"/>
    <dgm:cxn modelId="{0B12C88A-E749-4CAF-8D7F-06EAB23AD83D}" srcId="{7B6FC245-5933-44BB-87F8-86BA7C821064}" destId="{A3BA306F-DD76-486A-990C-5B042460AE47}" srcOrd="0" destOrd="0" parTransId="{CCFB7F5A-A024-40DE-95F6-E5D851D956A9}" sibTransId="{D704C60E-3040-4032-8109-61FC9FAC740C}"/>
    <dgm:cxn modelId="{53E5C092-52DB-4D3C-AE5A-6F1EDA7585C3}" type="presOf" srcId="{A3BA306F-DD76-486A-990C-5B042460AE47}" destId="{9E9507CE-F740-4A85-A8F4-B7E9FFF3B3C3}" srcOrd="0" destOrd="0" presId="urn:microsoft.com/office/officeart/2018/2/layout/IconLabelDescriptionList"/>
    <dgm:cxn modelId="{C06022B8-500F-48C8-9853-B29EEB3FEB8F}" srcId="{7B6FC245-5933-44BB-87F8-86BA7C821064}" destId="{8D9467BF-ED61-494F-A450-3DF2B0EA4F82}" srcOrd="1" destOrd="0" parTransId="{89FC8FF4-24BD-4AB0-AAAA-AD9F000D62BA}" sibTransId="{560C4B6D-0F2B-498B-9D01-E87E6D7A23C8}"/>
    <dgm:cxn modelId="{12053FBB-9BCD-4162-8B99-A066BF5E65DC}" srcId="{8D9467BF-ED61-494F-A450-3DF2B0EA4F82}" destId="{BD535206-5B71-4B23-BC7A-2CAAC6BB4724}" srcOrd="0" destOrd="0" parTransId="{17685E14-2C03-4C58-90DC-3E72FC3F6650}" sibTransId="{FAAB67F7-A8FA-4514-99C4-ED2A23D249B5}"/>
    <dgm:cxn modelId="{9700D4E6-6EB2-4802-B4B1-8EED9F55A4BE}" srcId="{A3BA306F-DD76-486A-990C-5B042460AE47}" destId="{A885C97F-CFFE-4112-AFCA-FBF1806B2253}" srcOrd="0" destOrd="0" parTransId="{4ADD36E4-95BA-450F-A14E-6A609DA94E55}" sibTransId="{D1690383-1976-4B75-B604-5B5467E52409}"/>
    <dgm:cxn modelId="{910FA388-A812-447C-A424-89F7AC8ED6EA}" type="presParOf" srcId="{06A025B4-5CB0-4723-AEA0-9CBD4DD2F751}" destId="{2B859CCE-6118-47F9-88AF-83E6602ADC6E}" srcOrd="0" destOrd="0" presId="urn:microsoft.com/office/officeart/2018/2/layout/IconLabelDescriptionList"/>
    <dgm:cxn modelId="{84725FA0-5785-48B2-8CEE-299E2670E465}" type="presParOf" srcId="{2B859CCE-6118-47F9-88AF-83E6602ADC6E}" destId="{BED05B59-5102-4CDF-B5A6-B50248D901A6}" srcOrd="0" destOrd="0" presId="urn:microsoft.com/office/officeart/2018/2/layout/IconLabelDescriptionList"/>
    <dgm:cxn modelId="{823BC9BC-DCFD-4B11-8A38-52A3DA2C788D}" type="presParOf" srcId="{2B859CCE-6118-47F9-88AF-83E6602ADC6E}" destId="{12499124-6B94-44AD-9EC9-A01461FBA716}" srcOrd="1" destOrd="0" presId="urn:microsoft.com/office/officeart/2018/2/layout/IconLabelDescriptionList"/>
    <dgm:cxn modelId="{5CBB3D9B-28AB-4678-8610-5F03BD52F52C}" type="presParOf" srcId="{2B859CCE-6118-47F9-88AF-83E6602ADC6E}" destId="{9E9507CE-F740-4A85-A8F4-B7E9FFF3B3C3}" srcOrd="2" destOrd="0" presId="urn:microsoft.com/office/officeart/2018/2/layout/IconLabelDescriptionList"/>
    <dgm:cxn modelId="{9BFB7F4D-36F0-4A63-BC1F-B656544EF918}" type="presParOf" srcId="{2B859CCE-6118-47F9-88AF-83E6602ADC6E}" destId="{C71DF481-CD9A-426B-81D1-0D726463940E}" srcOrd="3" destOrd="0" presId="urn:microsoft.com/office/officeart/2018/2/layout/IconLabelDescriptionList"/>
    <dgm:cxn modelId="{E68988E7-D38A-484F-B933-07FF4714B7F8}" type="presParOf" srcId="{2B859CCE-6118-47F9-88AF-83E6602ADC6E}" destId="{64C91D06-5BC8-4F39-BA63-A750E453A3CB}" srcOrd="4" destOrd="0" presId="urn:microsoft.com/office/officeart/2018/2/layout/IconLabelDescriptionList"/>
    <dgm:cxn modelId="{50982BDD-74B6-43A8-BA50-9CC030B62E7D}" type="presParOf" srcId="{06A025B4-5CB0-4723-AEA0-9CBD4DD2F751}" destId="{25358BF7-477A-4DFE-BA4A-DAAD7DCE0685}" srcOrd="1" destOrd="0" presId="urn:microsoft.com/office/officeart/2018/2/layout/IconLabelDescriptionList"/>
    <dgm:cxn modelId="{86CD4519-6E36-4704-9ECB-0CBAEAC87E1D}" type="presParOf" srcId="{06A025B4-5CB0-4723-AEA0-9CBD4DD2F751}" destId="{395F17FE-634F-4996-B9B1-7E654B96F8E1}" srcOrd="2" destOrd="0" presId="urn:microsoft.com/office/officeart/2018/2/layout/IconLabelDescriptionList"/>
    <dgm:cxn modelId="{FA4E4BA3-E5DE-4B36-BE7E-80133068F686}" type="presParOf" srcId="{395F17FE-634F-4996-B9B1-7E654B96F8E1}" destId="{104ECBA3-659C-491E-A4B5-147C7F11216B}" srcOrd="0" destOrd="0" presId="urn:microsoft.com/office/officeart/2018/2/layout/IconLabelDescriptionList"/>
    <dgm:cxn modelId="{511F026C-9FDB-4690-8DCA-AEB39889637C}" type="presParOf" srcId="{395F17FE-634F-4996-B9B1-7E654B96F8E1}" destId="{7CB6C193-7EBD-490C-A569-7B4CC6640E99}" srcOrd="1" destOrd="0" presId="urn:microsoft.com/office/officeart/2018/2/layout/IconLabelDescriptionList"/>
    <dgm:cxn modelId="{D436EFC4-349A-495B-ADD8-FF9AB3575DB7}" type="presParOf" srcId="{395F17FE-634F-4996-B9B1-7E654B96F8E1}" destId="{08E5C48C-C1BE-4613-8A71-C8A69EF2B269}" srcOrd="2" destOrd="0" presId="urn:microsoft.com/office/officeart/2018/2/layout/IconLabelDescriptionList"/>
    <dgm:cxn modelId="{61A86FA0-52A1-4018-8863-CD3C756050FD}" type="presParOf" srcId="{395F17FE-634F-4996-B9B1-7E654B96F8E1}" destId="{8FC30B33-5ACC-41C5-A8D6-041BA5252398}" srcOrd="3" destOrd="0" presId="urn:microsoft.com/office/officeart/2018/2/layout/IconLabelDescriptionList"/>
    <dgm:cxn modelId="{770CF1C9-0C69-43B4-AEFD-67DAE9D63C4B}" type="presParOf" srcId="{395F17FE-634F-4996-B9B1-7E654B96F8E1}" destId="{3005E991-4420-4BCA-8E7E-68C0BB21E24E}"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8C1953C-628F-4FE7-8750-24349D5DF2B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301AAE3-17AC-4FCC-8B28-8405BA4E5601}">
      <dgm:prSet/>
      <dgm:spPr/>
      <dgm:t>
        <a:bodyPr/>
        <a:lstStyle/>
        <a:p>
          <a:r>
            <a:rPr lang="en-US"/>
            <a:t>Decision-maker should author the written determination. (Who reviews?)</a:t>
          </a:r>
        </a:p>
      </dgm:t>
    </dgm:pt>
    <dgm:pt modelId="{70A4EC62-A10B-4A86-B067-94925384AE06}" type="parTrans" cxnId="{6B4071DF-1D9A-44C2-9ADA-91AD32DFAA7E}">
      <dgm:prSet/>
      <dgm:spPr/>
      <dgm:t>
        <a:bodyPr/>
        <a:lstStyle/>
        <a:p>
          <a:endParaRPr lang="en-US"/>
        </a:p>
      </dgm:t>
    </dgm:pt>
    <dgm:pt modelId="{B87F8D15-9B2E-44D1-8AF9-8CDC2994EF05}" type="sibTrans" cxnId="{6B4071DF-1D9A-44C2-9ADA-91AD32DFAA7E}">
      <dgm:prSet/>
      <dgm:spPr/>
      <dgm:t>
        <a:bodyPr/>
        <a:lstStyle/>
        <a:p>
          <a:endParaRPr lang="en-US"/>
        </a:p>
      </dgm:t>
    </dgm:pt>
    <dgm:pt modelId="{5115F5A6-20C2-4BCD-A253-7D5F230ED13C}">
      <dgm:prSet/>
      <dgm:spPr/>
      <dgm:t>
        <a:bodyPr/>
        <a:lstStyle/>
        <a:p>
          <a:r>
            <a:rPr lang="en-US"/>
            <a:t>Written determination should be provided to parties simultaneously.</a:t>
          </a:r>
        </a:p>
      </dgm:t>
    </dgm:pt>
    <dgm:pt modelId="{CF7C0DB4-011B-44A6-AAB1-A31993357A47}" type="parTrans" cxnId="{85383DA5-072D-4BCD-B268-B2ED88EDD669}">
      <dgm:prSet/>
      <dgm:spPr/>
      <dgm:t>
        <a:bodyPr/>
        <a:lstStyle/>
        <a:p>
          <a:endParaRPr lang="en-US"/>
        </a:p>
      </dgm:t>
    </dgm:pt>
    <dgm:pt modelId="{F68E3249-13CC-47C2-8B0C-96EBC5874E2E}" type="sibTrans" cxnId="{85383DA5-072D-4BCD-B268-B2ED88EDD669}">
      <dgm:prSet/>
      <dgm:spPr/>
      <dgm:t>
        <a:bodyPr/>
        <a:lstStyle/>
        <a:p>
          <a:endParaRPr lang="en-US"/>
        </a:p>
      </dgm:t>
    </dgm:pt>
    <dgm:pt modelId="{BA93C918-45D7-4191-BB65-0D0589C61450}">
      <dgm:prSet/>
      <dgm:spPr/>
      <dgm:t>
        <a:bodyPr/>
        <a:lstStyle/>
        <a:p>
          <a:r>
            <a:rPr lang="en-US" dirty="0"/>
            <a:t>Determination becomes final either on the date the College provides the parties with the appeal result, or if an appeal is not filed, the date on which an appeal would not be timely.</a:t>
          </a:r>
        </a:p>
      </dgm:t>
    </dgm:pt>
    <dgm:pt modelId="{F1741064-3CEF-4567-B019-7818F90B5987}" type="parTrans" cxnId="{D2487C6B-9B19-4B8A-866B-A5CFF527ED2C}">
      <dgm:prSet/>
      <dgm:spPr/>
      <dgm:t>
        <a:bodyPr/>
        <a:lstStyle/>
        <a:p>
          <a:endParaRPr lang="en-US"/>
        </a:p>
      </dgm:t>
    </dgm:pt>
    <dgm:pt modelId="{B42D8A3B-B367-44DE-9CDE-773B35457B9E}" type="sibTrans" cxnId="{D2487C6B-9B19-4B8A-866B-A5CFF527ED2C}">
      <dgm:prSet/>
      <dgm:spPr/>
      <dgm:t>
        <a:bodyPr/>
        <a:lstStyle/>
        <a:p>
          <a:endParaRPr lang="en-US"/>
        </a:p>
      </dgm:t>
    </dgm:pt>
    <dgm:pt modelId="{BCE0AB16-EF96-410C-ACED-1845455958FA}">
      <dgm:prSet/>
      <dgm:spPr/>
      <dgm:t>
        <a:bodyPr/>
        <a:lstStyle/>
        <a:p>
          <a:r>
            <a:rPr lang="en-US"/>
            <a:t>FERPA cannot be construed to conflict with or prevent compliance with Title IX.</a:t>
          </a:r>
        </a:p>
      </dgm:t>
    </dgm:pt>
    <dgm:pt modelId="{9FCFECA0-6552-460F-8466-7AC54A954F37}" type="parTrans" cxnId="{6403F205-9C6B-4676-9962-F1058F84EA6B}">
      <dgm:prSet/>
      <dgm:spPr/>
      <dgm:t>
        <a:bodyPr/>
        <a:lstStyle/>
        <a:p>
          <a:endParaRPr lang="en-US"/>
        </a:p>
      </dgm:t>
    </dgm:pt>
    <dgm:pt modelId="{8008322D-1877-4D8C-A4CC-7EA1D251A8B2}" type="sibTrans" cxnId="{6403F205-9C6B-4676-9962-F1058F84EA6B}">
      <dgm:prSet/>
      <dgm:spPr/>
      <dgm:t>
        <a:bodyPr/>
        <a:lstStyle/>
        <a:p>
          <a:endParaRPr lang="en-US"/>
        </a:p>
      </dgm:t>
    </dgm:pt>
    <dgm:pt modelId="{214191EA-DE83-4342-ADC1-C78A72A9A0A2}" type="pres">
      <dgm:prSet presAssocID="{68C1953C-628F-4FE7-8750-24349D5DF2BE}" presName="root" presStyleCnt="0">
        <dgm:presLayoutVars>
          <dgm:dir/>
          <dgm:resizeHandles val="exact"/>
        </dgm:presLayoutVars>
      </dgm:prSet>
      <dgm:spPr/>
    </dgm:pt>
    <dgm:pt modelId="{73C42573-B0F6-4926-8FF3-A683E2631A25}" type="pres">
      <dgm:prSet presAssocID="{3301AAE3-17AC-4FCC-8B28-8405BA4E5601}" presName="compNode" presStyleCnt="0"/>
      <dgm:spPr/>
    </dgm:pt>
    <dgm:pt modelId="{D3A76C42-2A85-4FB2-8EA2-588F7E63DA87}" type="pres">
      <dgm:prSet presAssocID="{3301AAE3-17AC-4FCC-8B28-8405BA4E5601}" presName="bgRect" presStyleLbl="bgShp" presStyleIdx="0" presStyleCnt="4"/>
      <dgm:spPr/>
    </dgm:pt>
    <dgm:pt modelId="{94ABB5F7-1F92-4FE1-B5BB-2ED65728ABFA}" type="pres">
      <dgm:prSet presAssocID="{3301AAE3-17AC-4FCC-8B28-8405BA4E560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E4BA9208-2039-467C-9634-47391658B3CB}" type="pres">
      <dgm:prSet presAssocID="{3301AAE3-17AC-4FCC-8B28-8405BA4E5601}" presName="spaceRect" presStyleCnt="0"/>
      <dgm:spPr/>
    </dgm:pt>
    <dgm:pt modelId="{70FB3903-F1A6-4606-A2A7-6F2B1D0A2846}" type="pres">
      <dgm:prSet presAssocID="{3301AAE3-17AC-4FCC-8B28-8405BA4E5601}" presName="parTx" presStyleLbl="revTx" presStyleIdx="0" presStyleCnt="4">
        <dgm:presLayoutVars>
          <dgm:chMax val="0"/>
          <dgm:chPref val="0"/>
        </dgm:presLayoutVars>
      </dgm:prSet>
      <dgm:spPr/>
    </dgm:pt>
    <dgm:pt modelId="{1FBFE8AD-58AA-4D86-8240-4A79FA83B74D}" type="pres">
      <dgm:prSet presAssocID="{B87F8D15-9B2E-44D1-8AF9-8CDC2994EF05}" presName="sibTrans" presStyleCnt="0"/>
      <dgm:spPr/>
    </dgm:pt>
    <dgm:pt modelId="{1DEA1993-A934-432E-BCC3-5DF5F9C63F9C}" type="pres">
      <dgm:prSet presAssocID="{5115F5A6-20C2-4BCD-A253-7D5F230ED13C}" presName="compNode" presStyleCnt="0"/>
      <dgm:spPr/>
    </dgm:pt>
    <dgm:pt modelId="{63BABD4A-889E-4BA2-BD3E-6DE1FA39D736}" type="pres">
      <dgm:prSet presAssocID="{5115F5A6-20C2-4BCD-A253-7D5F230ED13C}" presName="bgRect" presStyleLbl="bgShp" presStyleIdx="1" presStyleCnt="4"/>
      <dgm:spPr/>
    </dgm:pt>
    <dgm:pt modelId="{25619040-D2EB-4FAB-A8CA-B4DFBE2D3B22}" type="pres">
      <dgm:prSet presAssocID="{5115F5A6-20C2-4BCD-A253-7D5F230ED13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tract"/>
        </a:ext>
      </dgm:extLst>
    </dgm:pt>
    <dgm:pt modelId="{A2C8F42F-05E7-434A-A229-1BB66D54CD3F}" type="pres">
      <dgm:prSet presAssocID="{5115F5A6-20C2-4BCD-A253-7D5F230ED13C}" presName="spaceRect" presStyleCnt="0"/>
      <dgm:spPr/>
    </dgm:pt>
    <dgm:pt modelId="{A776D170-7A9A-4536-90F2-21D2892A62C7}" type="pres">
      <dgm:prSet presAssocID="{5115F5A6-20C2-4BCD-A253-7D5F230ED13C}" presName="parTx" presStyleLbl="revTx" presStyleIdx="1" presStyleCnt="4">
        <dgm:presLayoutVars>
          <dgm:chMax val="0"/>
          <dgm:chPref val="0"/>
        </dgm:presLayoutVars>
      </dgm:prSet>
      <dgm:spPr/>
    </dgm:pt>
    <dgm:pt modelId="{A94F15D6-93F2-45E7-8885-8B75098844A0}" type="pres">
      <dgm:prSet presAssocID="{F68E3249-13CC-47C2-8B0C-96EBC5874E2E}" presName="sibTrans" presStyleCnt="0"/>
      <dgm:spPr/>
    </dgm:pt>
    <dgm:pt modelId="{4FF3407E-8155-424C-A60F-D1AA6BB888B8}" type="pres">
      <dgm:prSet presAssocID="{BA93C918-45D7-4191-BB65-0D0589C61450}" presName="compNode" presStyleCnt="0"/>
      <dgm:spPr/>
    </dgm:pt>
    <dgm:pt modelId="{13336C38-9B9D-439A-AC74-C1DB2D4EB02D}" type="pres">
      <dgm:prSet presAssocID="{BA93C918-45D7-4191-BB65-0D0589C61450}" presName="bgRect" presStyleLbl="bgShp" presStyleIdx="2" presStyleCnt="4"/>
      <dgm:spPr/>
    </dgm:pt>
    <dgm:pt modelId="{6AE8CD46-8057-4CEC-9FB8-45F46A4CF816}" type="pres">
      <dgm:prSet presAssocID="{BA93C918-45D7-4191-BB65-0D0589C6145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4FA71E4F-2C25-4A8D-ACA8-7FB94798DCE3}" type="pres">
      <dgm:prSet presAssocID="{BA93C918-45D7-4191-BB65-0D0589C61450}" presName="spaceRect" presStyleCnt="0"/>
      <dgm:spPr/>
    </dgm:pt>
    <dgm:pt modelId="{2EFD0833-663E-4C57-8F96-A60E14F140CE}" type="pres">
      <dgm:prSet presAssocID="{BA93C918-45D7-4191-BB65-0D0589C61450}" presName="parTx" presStyleLbl="revTx" presStyleIdx="2" presStyleCnt="4">
        <dgm:presLayoutVars>
          <dgm:chMax val="0"/>
          <dgm:chPref val="0"/>
        </dgm:presLayoutVars>
      </dgm:prSet>
      <dgm:spPr/>
    </dgm:pt>
    <dgm:pt modelId="{AD246A77-A6DD-4FB8-ACD1-A648C2B3B45E}" type="pres">
      <dgm:prSet presAssocID="{B42D8A3B-B367-44DE-9CDE-773B35457B9E}" presName="sibTrans" presStyleCnt="0"/>
      <dgm:spPr/>
    </dgm:pt>
    <dgm:pt modelId="{249079F9-767C-4E03-9D65-46A507BFB9E7}" type="pres">
      <dgm:prSet presAssocID="{BCE0AB16-EF96-410C-ACED-1845455958FA}" presName="compNode" presStyleCnt="0"/>
      <dgm:spPr/>
    </dgm:pt>
    <dgm:pt modelId="{28C90EEA-330A-4E04-BCA8-195B40B365FD}" type="pres">
      <dgm:prSet presAssocID="{BCE0AB16-EF96-410C-ACED-1845455958FA}" presName="bgRect" presStyleLbl="bgShp" presStyleIdx="3" presStyleCnt="4"/>
      <dgm:spPr/>
    </dgm:pt>
    <dgm:pt modelId="{F23FCA7C-9BDF-4066-A51F-F2A728635C58}" type="pres">
      <dgm:prSet presAssocID="{BCE0AB16-EF96-410C-ACED-1845455958F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02D9C557-DD8E-45D5-9010-C37A4F75D8FB}" type="pres">
      <dgm:prSet presAssocID="{BCE0AB16-EF96-410C-ACED-1845455958FA}" presName="spaceRect" presStyleCnt="0"/>
      <dgm:spPr/>
    </dgm:pt>
    <dgm:pt modelId="{4E6BF99D-EC25-4A61-AE22-36632A6F1442}" type="pres">
      <dgm:prSet presAssocID="{BCE0AB16-EF96-410C-ACED-1845455958FA}" presName="parTx" presStyleLbl="revTx" presStyleIdx="3" presStyleCnt="4">
        <dgm:presLayoutVars>
          <dgm:chMax val="0"/>
          <dgm:chPref val="0"/>
        </dgm:presLayoutVars>
      </dgm:prSet>
      <dgm:spPr/>
    </dgm:pt>
  </dgm:ptLst>
  <dgm:cxnLst>
    <dgm:cxn modelId="{6403F205-9C6B-4676-9962-F1058F84EA6B}" srcId="{68C1953C-628F-4FE7-8750-24349D5DF2BE}" destId="{BCE0AB16-EF96-410C-ACED-1845455958FA}" srcOrd="3" destOrd="0" parTransId="{9FCFECA0-6552-460F-8466-7AC54A954F37}" sibTransId="{8008322D-1877-4D8C-A4CC-7EA1D251A8B2}"/>
    <dgm:cxn modelId="{FE24D50E-8E1D-4D69-A2FF-543BBBACE9D7}" type="presOf" srcId="{BA93C918-45D7-4191-BB65-0D0589C61450}" destId="{2EFD0833-663E-4C57-8F96-A60E14F140CE}" srcOrd="0" destOrd="0" presId="urn:microsoft.com/office/officeart/2018/2/layout/IconVerticalSolidList"/>
    <dgm:cxn modelId="{75558845-46CE-4D99-91A1-6403B5C9DB0A}" type="presOf" srcId="{3301AAE3-17AC-4FCC-8B28-8405BA4E5601}" destId="{70FB3903-F1A6-4606-A2A7-6F2B1D0A2846}" srcOrd="0" destOrd="0" presId="urn:microsoft.com/office/officeart/2018/2/layout/IconVerticalSolidList"/>
    <dgm:cxn modelId="{6DFB3247-9C89-448C-847C-F03753FE712A}" type="presOf" srcId="{5115F5A6-20C2-4BCD-A253-7D5F230ED13C}" destId="{A776D170-7A9A-4536-90F2-21D2892A62C7}" srcOrd="0" destOrd="0" presId="urn:microsoft.com/office/officeart/2018/2/layout/IconVerticalSolidList"/>
    <dgm:cxn modelId="{EE21FE49-E209-4030-89C0-1423D885FF1A}" type="presOf" srcId="{BCE0AB16-EF96-410C-ACED-1845455958FA}" destId="{4E6BF99D-EC25-4A61-AE22-36632A6F1442}" srcOrd="0" destOrd="0" presId="urn:microsoft.com/office/officeart/2018/2/layout/IconVerticalSolidList"/>
    <dgm:cxn modelId="{D2487C6B-9B19-4B8A-866B-A5CFF527ED2C}" srcId="{68C1953C-628F-4FE7-8750-24349D5DF2BE}" destId="{BA93C918-45D7-4191-BB65-0D0589C61450}" srcOrd="2" destOrd="0" parTransId="{F1741064-3CEF-4567-B019-7818F90B5987}" sibTransId="{B42D8A3B-B367-44DE-9CDE-773B35457B9E}"/>
    <dgm:cxn modelId="{EDE3AF51-450C-448D-BE17-6C6A5FA7CF06}" type="presOf" srcId="{68C1953C-628F-4FE7-8750-24349D5DF2BE}" destId="{214191EA-DE83-4342-ADC1-C78A72A9A0A2}" srcOrd="0" destOrd="0" presId="urn:microsoft.com/office/officeart/2018/2/layout/IconVerticalSolidList"/>
    <dgm:cxn modelId="{85383DA5-072D-4BCD-B268-B2ED88EDD669}" srcId="{68C1953C-628F-4FE7-8750-24349D5DF2BE}" destId="{5115F5A6-20C2-4BCD-A253-7D5F230ED13C}" srcOrd="1" destOrd="0" parTransId="{CF7C0DB4-011B-44A6-AAB1-A31993357A47}" sibTransId="{F68E3249-13CC-47C2-8B0C-96EBC5874E2E}"/>
    <dgm:cxn modelId="{6B4071DF-1D9A-44C2-9ADA-91AD32DFAA7E}" srcId="{68C1953C-628F-4FE7-8750-24349D5DF2BE}" destId="{3301AAE3-17AC-4FCC-8B28-8405BA4E5601}" srcOrd="0" destOrd="0" parTransId="{70A4EC62-A10B-4A86-B067-94925384AE06}" sibTransId="{B87F8D15-9B2E-44D1-8AF9-8CDC2994EF05}"/>
    <dgm:cxn modelId="{B6A0BD16-160C-4EEE-B9BD-22F183470407}" type="presParOf" srcId="{214191EA-DE83-4342-ADC1-C78A72A9A0A2}" destId="{73C42573-B0F6-4926-8FF3-A683E2631A25}" srcOrd="0" destOrd="0" presId="urn:microsoft.com/office/officeart/2018/2/layout/IconVerticalSolidList"/>
    <dgm:cxn modelId="{991AFDBB-9AEF-4EB6-B154-F9A6922B9EF8}" type="presParOf" srcId="{73C42573-B0F6-4926-8FF3-A683E2631A25}" destId="{D3A76C42-2A85-4FB2-8EA2-588F7E63DA87}" srcOrd="0" destOrd="0" presId="urn:microsoft.com/office/officeart/2018/2/layout/IconVerticalSolidList"/>
    <dgm:cxn modelId="{1E7F582B-E1AD-40B9-87DD-3F1FB55FF1F3}" type="presParOf" srcId="{73C42573-B0F6-4926-8FF3-A683E2631A25}" destId="{94ABB5F7-1F92-4FE1-B5BB-2ED65728ABFA}" srcOrd="1" destOrd="0" presId="urn:microsoft.com/office/officeart/2018/2/layout/IconVerticalSolidList"/>
    <dgm:cxn modelId="{EDC34CA4-1D64-46DD-B6F9-272424A2B66F}" type="presParOf" srcId="{73C42573-B0F6-4926-8FF3-A683E2631A25}" destId="{E4BA9208-2039-467C-9634-47391658B3CB}" srcOrd="2" destOrd="0" presId="urn:microsoft.com/office/officeart/2018/2/layout/IconVerticalSolidList"/>
    <dgm:cxn modelId="{76B3C505-EF7A-40B8-A4DF-6DF4C97098C9}" type="presParOf" srcId="{73C42573-B0F6-4926-8FF3-A683E2631A25}" destId="{70FB3903-F1A6-4606-A2A7-6F2B1D0A2846}" srcOrd="3" destOrd="0" presId="urn:microsoft.com/office/officeart/2018/2/layout/IconVerticalSolidList"/>
    <dgm:cxn modelId="{BBED7C1F-A455-404B-B98A-D2330D2AB28F}" type="presParOf" srcId="{214191EA-DE83-4342-ADC1-C78A72A9A0A2}" destId="{1FBFE8AD-58AA-4D86-8240-4A79FA83B74D}" srcOrd="1" destOrd="0" presId="urn:microsoft.com/office/officeart/2018/2/layout/IconVerticalSolidList"/>
    <dgm:cxn modelId="{C515CA79-BE7A-4E32-8785-BA0898996864}" type="presParOf" srcId="{214191EA-DE83-4342-ADC1-C78A72A9A0A2}" destId="{1DEA1993-A934-432E-BCC3-5DF5F9C63F9C}" srcOrd="2" destOrd="0" presId="urn:microsoft.com/office/officeart/2018/2/layout/IconVerticalSolidList"/>
    <dgm:cxn modelId="{566884AB-C14D-4C0B-B33A-D4D737C5F19E}" type="presParOf" srcId="{1DEA1993-A934-432E-BCC3-5DF5F9C63F9C}" destId="{63BABD4A-889E-4BA2-BD3E-6DE1FA39D736}" srcOrd="0" destOrd="0" presId="urn:microsoft.com/office/officeart/2018/2/layout/IconVerticalSolidList"/>
    <dgm:cxn modelId="{589812D0-9C89-41F4-8ABF-0D1590CBD931}" type="presParOf" srcId="{1DEA1993-A934-432E-BCC3-5DF5F9C63F9C}" destId="{25619040-D2EB-4FAB-A8CA-B4DFBE2D3B22}" srcOrd="1" destOrd="0" presId="urn:microsoft.com/office/officeart/2018/2/layout/IconVerticalSolidList"/>
    <dgm:cxn modelId="{11237C13-7B00-4BA6-9F7B-80CA99AD6036}" type="presParOf" srcId="{1DEA1993-A934-432E-BCC3-5DF5F9C63F9C}" destId="{A2C8F42F-05E7-434A-A229-1BB66D54CD3F}" srcOrd="2" destOrd="0" presId="urn:microsoft.com/office/officeart/2018/2/layout/IconVerticalSolidList"/>
    <dgm:cxn modelId="{D5728B33-A4B4-48E5-9852-6244974D9F43}" type="presParOf" srcId="{1DEA1993-A934-432E-BCC3-5DF5F9C63F9C}" destId="{A776D170-7A9A-4536-90F2-21D2892A62C7}" srcOrd="3" destOrd="0" presId="urn:microsoft.com/office/officeart/2018/2/layout/IconVerticalSolidList"/>
    <dgm:cxn modelId="{CA3DA02E-BB46-4D6E-85E8-619432586869}" type="presParOf" srcId="{214191EA-DE83-4342-ADC1-C78A72A9A0A2}" destId="{A94F15D6-93F2-45E7-8885-8B75098844A0}" srcOrd="3" destOrd="0" presId="urn:microsoft.com/office/officeart/2018/2/layout/IconVerticalSolidList"/>
    <dgm:cxn modelId="{BCED80A7-6B17-46E4-A4EF-A4A99B8FA529}" type="presParOf" srcId="{214191EA-DE83-4342-ADC1-C78A72A9A0A2}" destId="{4FF3407E-8155-424C-A60F-D1AA6BB888B8}" srcOrd="4" destOrd="0" presId="urn:microsoft.com/office/officeart/2018/2/layout/IconVerticalSolidList"/>
    <dgm:cxn modelId="{82632F50-CD1A-425A-BD16-9A0441FE3FE1}" type="presParOf" srcId="{4FF3407E-8155-424C-A60F-D1AA6BB888B8}" destId="{13336C38-9B9D-439A-AC74-C1DB2D4EB02D}" srcOrd="0" destOrd="0" presId="urn:microsoft.com/office/officeart/2018/2/layout/IconVerticalSolidList"/>
    <dgm:cxn modelId="{D8E6637C-848F-4879-988C-9D790CDEC73A}" type="presParOf" srcId="{4FF3407E-8155-424C-A60F-D1AA6BB888B8}" destId="{6AE8CD46-8057-4CEC-9FB8-45F46A4CF816}" srcOrd="1" destOrd="0" presId="urn:microsoft.com/office/officeart/2018/2/layout/IconVerticalSolidList"/>
    <dgm:cxn modelId="{E958F6F3-A1BB-4E5E-A039-E9814C799177}" type="presParOf" srcId="{4FF3407E-8155-424C-A60F-D1AA6BB888B8}" destId="{4FA71E4F-2C25-4A8D-ACA8-7FB94798DCE3}" srcOrd="2" destOrd="0" presId="urn:microsoft.com/office/officeart/2018/2/layout/IconVerticalSolidList"/>
    <dgm:cxn modelId="{8C025C5B-F830-465A-8B35-E8A975AFC29B}" type="presParOf" srcId="{4FF3407E-8155-424C-A60F-D1AA6BB888B8}" destId="{2EFD0833-663E-4C57-8F96-A60E14F140CE}" srcOrd="3" destOrd="0" presId="urn:microsoft.com/office/officeart/2018/2/layout/IconVerticalSolidList"/>
    <dgm:cxn modelId="{F2A598EE-42C4-45A8-9F59-F8D2FA6B7526}" type="presParOf" srcId="{214191EA-DE83-4342-ADC1-C78A72A9A0A2}" destId="{AD246A77-A6DD-4FB8-ACD1-A648C2B3B45E}" srcOrd="5" destOrd="0" presId="urn:microsoft.com/office/officeart/2018/2/layout/IconVerticalSolidList"/>
    <dgm:cxn modelId="{655C6330-3894-4EB4-BCDC-405FE6182D54}" type="presParOf" srcId="{214191EA-DE83-4342-ADC1-C78A72A9A0A2}" destId="{249079F9-767C-4E03-9D65-46A507BFB9E7}" srcOrd="6" destOrd="0" presId="urn:microsoft.com/office/officeart/2018/2/layout/IconVerticalSolidList"/>
    <dgm:cxn modelId="{F6CA655F-2BC8-4983-95CE-A04EF88F4664}" type="presParOf" srcId="{249079F9-767C-4E03-9D65-46A507BFB9E7}" destId="{28C90EEA-330A-4E04-BCA8-195B40B365FD}" srcOrd="0" destOrd="0" presId="urn:microsoft.com/office/officeart/2018/2/layout/IconVerticalSolidList"/>
    <dgm:cxn modelId="{82D43F60-BD05-40C5-9327-AE6BC6A1865A}" type="presParOf" srcId="{249079F9-767C-4E03-9D65-46A507BFB9E7}" destId="{F23FCA7C-9BDF-4066-A51F-F2A728635C58}" srcOrd="1" destOrd="0" presId="urn:microsoft.com/office/officeart/2018/2/layout/IconVerticalSolidList"/>
    <dgm:cxn modelId="{F8897B2F-1730-4407-B980-BD975B9CF67E}" type="presParOf" srcId="{249079F9-767C-4E03-9D65-46A507BFB9E7}" destId="{02D9C557-DD8E-45D5-9010-C37A4F75D8FB}" srcOrd="2" destOrd="0" presId="urn:microsoft.com/office/officeart/2018/2/layout/IconVerticalSolidList"/>
    <dgm:cxn modelId="{F8D54B9A-2174-4647-8B4B-9FF6A47BAD7B}" type="presParOf" srcId="{249079F9-767C-4E03-9D65-46A507BFB9E7}" destId="{4E6BF99D-EC25-4A61-AE22-36632A6F144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2C49142-F15F-4B7F-BA3E-DC724CF77A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3D89947-86BB-4873-9C8B-2E3D3AF96CEB}">
      <dgm:prSet/>
      <dgm:spPr/>
      <dgm:t>
        <a:bodyPr/>
        <a:lstStyle/>
        <a:p>
          <a:r>
            <a:rPr lang="en-US"/>
            <a:t>Show deference to initial decision.</a:t>
          </a:r>
        </a:p>
      </dgm:t>
    </dgm:pt>
    <dgm:pt modelId="{FC1E91AC-CDD4-4326-90A9-1AF70B8044D2}" type="parTrans" cxnId="{AC53A414-B6F6-4AA4-84C6-4E4D6E6F0CA6}">
      <dgm:prSet/>
      <dgm:spPr/>
      <dgm:t>
        <a:bodyPr/>
        <a:lstStyle/>
        <a:p>
          <a:endParaRPr lang="en-US"/>
        </a:p>
      </dgm:t>
    </dgm:pt>
    <dgm:pt modelId="{96FF3DBC-7BE5-4292-9258-C3ABE035551D}" type="sibTrans" cxnId="{AC53A414-B6F6-4AA4-84C6-4E4D6E6F0CA6}">
      <dgm:prSet/>
      <dgm:spPr/>
      <dgm:t>
        <a:bodyPr/>
        <a:lstStyle/>
        <a:p>
          <a:endParaRPr lang="en-US"/>
        </a:p>
      </dgm:t>
    </dgm:pt>
    <dgm:pt modelId="{3F834BBE-10C5-48D9-8961-89B95572F6CC}">
      <dgm:prSet/>
      <dgm:spPr/>
      <dgm:t>
        <a:bodyPr/>
        <a:lstStyle/>
        <a:p>
          <a:r>
            <a:rPr lang="en-US"/>
            <a:t>Document-based and record review.</a:t>
          </a:r>
        </a:p>
      </dgm:t>
    </dgm:pt>
    <dgm:pt modelId="{6AE6471B-A9CA-492F-924B-35FE6E540D7B}" type="parTrans" cxnId="{077C7163-9F47-4837-8BEE-E73FAAEC8A85}">
      <dgm:prSet/>
      <dgm:spPr/>
      <dgm:t>
        <a:bodyPr/>
        <a:lstStyle/>
        <a:p>
          <a:endParaRPr lang="en-US"/>
        </a:p>
      </dgm:t>
    </dgm:pt>
    <dgm:pt modelId="{676EBAEF-2DB0-4F2D-AB28-89F3D04F24F4}" type="sibTrans" cxnId="{077C7163-9F47-4837-8BEE-E73FAAEC8A85}">
      <dgm:prSet/>
      <dgm:spPr/>
      <dgm:t>
        <a:bodyPr/>
        <a:lstStyle/>
        <a:p>
          <a:endParaRPr lang="en-US"/>
        </a:p>
      </dgm:t>
    </dgm:pt>
    <dgm:pt modelId="{8CFB2A04-244B-4D25-AB05-5D6A8539AEEA}">
      <dgm:prSet/>
      <dgm:spPr/>
      <dgm:t>
        <a:bodyPr/>
        <a:lstStyle/>
        <a:p>
          <a:r>
            <a:rPr lang="en-US"/>
            <a:t>Appeals should not be automatic.</a:t>
          </a:r>
        </a:p>
      </dgm:t>
    </dgm:pt>
    <dgm:pt modelId="{CBA7E7FF-7533-4FF4-B030-D7DB52F15692}" type="parTrans" cxnId="{7409B8B7-07AF-456E-A07F-4CDD2F5EF27C}">
      <dgm:prSet/>
      <dgm:spPr/>
      <dgm:t>
        <a:bodyPr/>
        <a:lstStyle/>
        <a:p>
          <a:endParaRPr lang="en-US"/>
        </a:p>
      </dgm:t>
    </dgm:pt>
    <dgm:pt modelId="{15BF60D1-0AD5-4647-9C9C-D953789BC055}" type="sibTrans" cxnId="{7409B8B7-07AF-456E-A07F-4CDD2F5EF27C}">
      <dgm:prSet/>
      <dgm:spPr/>
      <dgm:t>
        <a:bodyPr/>
        <a:lstStyle/>
        <a:p>
          <a:endParaRPr lang="en-US"/>
        </a:p>
      </dgm:t>
    </dgm:pt>
    <dgm:pt modelId="{BDDAA359-3962-4128-B5B2-353FB9780F8D}">
      <dgm:prSet/>
      <dgm:spPr/>
      <dgm:t>
        <a:bodyPr/>
        <a:lstStyle/>
        <a:p>
          <a:r>
            <a:rPr lang="en-US"/>
            <a:t>Standard of evidence for decision.</a:t>
          </a:r>
        </a:p>
      </dgm:t>
    </dgm:pt>
    <dgm:pt modelId="{24B95D7A-C389-4B03-8EDB-B3880F206CE2}" type="parTrans" cxnId="{0DDD394B-EAEE-4408-9C00-582814BD442E}">
      <dgm:prSet/>
      <dgm:spPr/>
      <dgm:t>
        <a:bodyPr/>
        <a:lstStyle/>
        <a:p>
          <a:endParaRPr lang="en-US"/>
        </a:p>
      </dgm:t>
    </dgm:pt>
    <dgm:pt modelId="{B7788B28-1100-448B-9444-3387B11091DC}" type="sibTrans" cxnId="{0DDD394B-EAEE-4408-9C00-582814BD442E}">
      <dgm:prSet/>
      <dgm:spPr/>
      <dgm:t>
        <a:bodyPr/>
        <a:lstStyle/>
        <a:p>
          <a:endParaRPr lang="en-US"/>
        </a:p>
      </dgm:t>
    </dgm:pt>
    <dgm:pt modelId="{3A827685-C027-4542-9354-BC7C2D4DE008}" type="pres">
      <dgm:prSet presAssocID="{F2C49142-F15F-4B7F-BA3E-DC724CF77A5D}" presName="root" presStyleCnt="0">
        <dgm:presLayoutVars>
          <dgm:dir/>
          <dgm:resizeHandles val="exact"/>
        </dgm:presLayoutVars>
      </dgm:prSet>
      <dgm:spPr/>
    </dgm:pt>
    <dgm:pt modelId="{70CEC6B2-FF7F-48F1-AAB5-02E6728C3847}" type="pres">
      <dgm:prSet presAssocID="{03D89947-86BB-4873-9C8B-2E3D3AF96CEB}" presName="compNode" presStyleCnt="0"/>
      <dgm:spPr/>
    </dgm:pt>
    <dgm:pt modelId="{62F6907E-27C1-4817-8EC1-B4220BBBD2A9}" type="pres">
      <dgm:prSet presAssocID="{03D89947-86BB-4873-9C8B-2E3D3AF96CEB}" presName="bgRect" presStyleLbl="bgShp" presStyleIdx="0" presStyleCnt="4"/>
      <dgm:spPr/>
    </dgm:pt>
    <dgm:pt modelId="{A76F9145-860B-4E30-9ED0-5D4E1E9E2BE4}" type="pres">
      <dgm:prSet presAssocID="{03D89947-86BB-4873-9C8B-2E3D3AF96CE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F034B02D-2F9D-427C-8FA3-6545D368DF8F}" type="pres">
      <dgm:prSet presAssocID="{03D89947-86BB-4873-9C8B-2E3D3AF96CEB}" presName="spaceRect" presStyleCnt="0"/>
      <dgm:spPr/>
    </dgm:pt>
    <dgm:pt modelId="{158FE167-8B53-48DE-8A60-9E0CFEBC4BEC}" type="pres">
      <dgm:prSet presAssocID="{03D89947-86BB-4873-9C8B-2E3D3AF96CEB}" presName="parTx" presStyleLbl="revTx" presStyleIdx="0" presStyleCnt="4">
        <dgm:presLayoutVars>
          <dgm:chMax val="0"/>
          <dgm:chPref val="0"/>
        </dgm:presLayoutVars>
      </dgm:prSet>
      <dgm:spPr/>
    </dgm:pt>
    <dgm:pt modelId="{537B81BF-B3EA-4F17-A264-8A4A479A04CA}" type="pres">
      <dgm:prSet presAssocID="{96FF3DBC-7BE5-4292-9258-C3ABE035551D}" presName="sibTrans" presStyleCnt="0"/>
      <dgm:spPr/>
    </dgm:pt>
    <dgm:pt modelId="{24DD6F21-D8C4-45AB-B1DD-F6A1A3295505}" type="pres">
      <dgm:prSet presAssocID="{3F834BBE-10C5-48D9-8961-89B95572F6CC}" presName="compNode" presStyleCnt="0"/>
      <dgm:spPr/>
    </dgm:pt>
    <dgm:pt modelId="{48714B37-79DC-4E76-A30E-F644DD06BFD1}" type="pres">
      <dgm:prSet presAssocID="{3F834BBE-10C5-48D9-8961-89B95572F6CC}" presName="bgRect" presStyleLbl="bgShp" presStyleIdx="1" presStyleCnt="4"/>
      <dgm:spPr/>
    </dgm:pt>
    <dgm:pt modelId="{85A64F7C-69CD-49ED-8DB0-68FDE27C7500}" type="pres">
      <dgm:prSet presAssocID="{3F834BBE-10C5-48D9-8961-89B95572F6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679D8407-5F29-4F07-B09D-1C5A011D0AB7}" type="pres">
      <dgm:prSet presAssocID="{3F834BBE-10C5-48D9-8961-89B95572F6CC}" presName="spaceRect" presStyleCnt="0"/>
      <dgm:spPr/>
    </dgm:pt>
    <dgm:pt modelId="{E18F2A77-CE65-4561-81A7-37FF2D31AFE1}" type="pres">
      <dgm:prSet presAssocID="{3F834BBE-10C5-48D9-8961-89B95572F6CC}" presName="parTx" presStyleLbl="revTx" presStyleIdx="1" presStyleCnt="4">
        <dgm:presLayoutVars>
          <dgm:chMax val="0"/>
          <dgm:chPref val="0"/>
        </dgm:presLayoutVars>
      </dgm:prSet>
      <dgm:spPr/>
    </dgm:pt>
    <dgm:pt modelId="{ED89E567-B094-4E17-8D8D-9770E88746CE}" type="pres">
      <dgm:prSet presAssocID="{676EBAEF-2DB0-4F2D-AB28-89F3D04F24F4}" presName="sibTrans" presStyleCnt="0"/>
      <dgm:spPr/>
    </dgm:pt>
    <dgm:pt modelId="{C12442DE-791B-48A7-82D6-45F43901EF3F}" type="pres">
      <dgm:prSet presAssocID="{8CFB2A04-244B-4D25-AB05-5D6A8539AEEA}" presName="compNode" presStyleCnt="0"/>
      <dgm:spPr/>
    </dgm:pt>
    <dgm:pt modelId="{F2F713B9-C863-49B6-A308-CA74B3B7E3A8}" type="pres">
      <dgm:prSet presAssocID="{8CFB2A04-244B-4D25-AB05-5D6A8539AEEA}" presName="bgRect" presStyleLbl="bgShp" presStyleIdx="2" presStyleCnt="4"/>
      <dgm:spPr/>
    </dgm:pt>
    <dgm:pt modelId="{3DF0EDBD-BF0D-4524-8126-E13CDE54FD12}" type="pres">
      <dgm:prSet presAssocID="{8CFB2A04-244B-4D25-AB05-5D6A8539AEE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9B2641C9-FBB3-42CE-86CF-FC9E3B1A5B45}" type="pres">
      <dgm:prSet presAssocID="{8CFB2A04-244B-4D25-AB05-5D6A8539AEEA}" presName="spaceRect" presStyleCnt="0"/>
      <dgm:spPr/>
    </dgm:pt>
    <dgm:pt modelId="{0AC2CD48-FA0F-4838-9678-1A3020F9076B}" type="pres">
      <dgm:prSet presAssocID="{8CFB2A04-244B-4D25-AB05-5D6A8539AEEA}" presName="parTx" presStyleLbl="revTx" presStyleIdx="2" presStyleCnt="4">
        <dgm:presLayoutVars>
          <dgm:chMax val="0"/>
          <dgm:chPref val="0"/>
        </dgm:presLayoutVars>
      </dgm:prSet>
      <dgm:spPr/>
    </dgm:pt>
    <dgm:pt modelId="{24E486E6-E6E1-4D9D-8D4F-D08585E64D2D}" type="pres">
      <dgm:prSet presAssocID="{15BF60D1-0AD5-4647-9C9C-D953789BC055}" presName="sibTrans" presStyleCnt="0"/>
      <dgm:spPr/>
    </dgm:pt>
    <dgm:pt modelId="{51AAAC0F-D1AA-47E8-9946-7488598CB75E}" type="pres">
      <dgm:prSet presAssocID="{BDDAA359-3962-4128-B5B2-353FB9780F8D}" presName="compNode" presStyleCnt="0"/>
      <dgm:spPr/>
    </dgm:pt>
    <dgm:pt modelId="{2DA02173-8737-449D-AB30-67D3170E3741}" type="pres">
      <dgm:prSet presAssocID="{BDDAA359-3962-4128-B5B2-353FB9780F8D}" presName="bgRect" presStyleLbl="bgShp" presStyleIdx="3" presStyleCnt="4"/>
      <dgm:spPr/>
    </dgm:pt>
    <dgm:pt modelId="{B63D563A-3E20-4B50-A673-18A15A6166D0}" type="pres">
      <dgm:prSet presAssocID="{BDDAA359-3962-4128-B5B2-353FB9780F8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F89BC134-D418-408C-94B3-2B3A05D7EB09}" type="pres">
      <dgm:prSet presAssocID="{BDDAA359-3962-4128-B5B2-353FB9780F8D}" presName="spaceRect" presStyleCnt="0"/>
      <dgm:spPr/>
    </dgm:pt>
    <dgm:pt modelId="{B04C29A9-3786-4AD0-8662-8D9407D1FF3D}" type="pres">
      <dgm:prSet presAssocID="{BDDAA359-3962-4128-B5B2-353FB9780F8D}" presName="parTx" presStyleLbl="revTx" presStyleIdx="3" presStyleCnt="4">
        <dgm:presLayoutVars>
          <dgm:chMax val="0"/>
          <dgm:chPref val="0"/>
        </dgm:presLayoutVars>
      </dgm:prSet>
      <dgm:spPr/>
    </dgm:pt>
  </dgm:ptLst>
  <dgm:cxnLst>
    <dgm:cxn modelId="{AC53A414-B6F6-4AA4-84C6-4E4D6E6F0CA6}" srcId="{F2C49142-F15F-4B7F-BA3E-DC724CF77A5D}" destId="{03D89947-86BB-4873-9C8B-2E3D3AF96CEB}" srcOrd="0" destOrd="0" parTransId="{FC1E91AC-CDD4-4326-90A9-1AF70B8044D2}" sibTransId="{96FF3DBC-7BE5-4292-9258-C3ABE035551D}"/>
    <dgm:cxn modelId="{E5070B2E-808A-4533-B3A6-A38CB1F60FAF}" type="presOf" srcId="{8CFB2A04-244B-4D25-AB05-5D6A8539AEEA}" destId="{0AC2CD48-FA0F-4838-9678-1A3020F9076B}" srcOrd="0" destOrd="0" presId="urn:microsoft.com/office/officeart/2018/2/layout/IconVerticalSolidList"/>
    <dgm:cxn modelId="{077C7163-9F47-4837-8BEE-E73FAAEC8A85}" srcId="{F2C49142-F15F-4B7F-BA3E-DC724CF77A5D}" destId="{3F834BBE-10C5-48D9-8961-89B95572F6CC}" srcOrd="1" destOrd="0" parTransId="{6AE6471B-A9CA-492F-924B-35FE6E540D7B}" sibTransId="{676EBAEF-2DB0-4F2D-AB28-89F3D04F24F4}"/>
    <dgm:cxn modelId="{F7137646-3C16-4AA5-9DC8-3680B09ECAC4}" type="presOf" srcId="{F2C49142-F15F-4B7F-BA3E-DC724CF77A5D}" destId="{3A827685-C027-4542-9354-BC7C2D4DE008}" srcOrd="0" destOrd="0" presId="urn:microsoft.com/office/officeart/2018/2/layout/IconVerticalSolidList"/>
    <dgm:cxn modelId="{0DDD394B-EAEE-4408-9C00-582814BD442E}" srcId="{F2C49142-F15F-4B7F-BA3E-DC724CF77A5D}" destId="{BDDAA359-3962-4128-B5B2-353FB9780F8D}" srcOrd="3" destOrd="0" parTransId="{24B95D7A-C389-4B03-8EDB-B3880F206CE2}" sibTransId="{B7788B28-1100-448B-9444-3387B11091DC}"/>
    <dgm:cxn modelId="{C77DADAF-AFF8-4DCD-BC44-C246C22E0979}" type="presOf" srcId="{BDDAA359-3962-4128-B5B2-353FB9780F8D}" destId="{B04C29A9-3786-4AD0-8662-8D9407D1FF3D}" srcOrd="0" destOrd="0" presId="urn:microsoft.com/office/officeart/2018/2/layout/IconVerticalSolidList"/>
    <dgm:cxn modelId="{F615BBB5-7C73-4788-90FB-5A20FA627BBA}" type="presOf" srcId="{03D89947-86BB-4873-9C8B-2E3D3AF96CEB}" destId="{158FE167-8B53-48DE-8A60-9E0CFEBC4BEC}" srcOrd="0" destOrd="0" presId="urn:microsoft.com/office/officeart/2018/2/layout/IconVerticalSolidList"/>
    <dgm:cxn modelId="{7409B8B7-07AF-456E-A07F-4CDD2F5EF27C}" srcId="{F2C49142-F15F-4B7F-BA3E-DC724CF77A5D}" destId="{8CFB2A04-244B-4D25-AB05-5D6A8539AEEA}" srcOrd="2" destOrd="0" parTransId="{CBA7E7FF-7533-4FF4-B030-D7DB52F15692}" sibTransId="{15BF60D1-0AD5-4647-9C9C-D953789BC055}"/>
    <dgm:cxn modelId="{244E1BBD-0D7F-41D4-AC32-9AEF82E175C7}" type="presOf" srcId="{3F834BBE-10C5-48D9-8961-89B95572F6CC}" destId="{E18F2A77-CE65-4561-81A7-37FF2D31AFE1}" srcOrd="0" destOrd="0" presId="urn:microsoft.com/office/officeart/2018/2/layout/IconVerticalSolidList"/>
    <dgm:cxn modelId="{FFEBE83B-0E56-4D1A-A9B0-2DEFC9058251}" type="presParOf" srcId="{3A827685-C027-4542-9354-BC7C2D4DE008}" destId="{70CEC6B2-FF7F-48F1-AAB5-02E6728C3847}" srcOrd="0" destOrd="0" presId="urn:microsoft.com/office/officeart/2018/2/layout/IconVerticalSolidList"/>
    <dgm:cxn modelId="{9CCAB983-74D6-4F25-B090-AC88ECE05ED8}" type="presParOf" srcId="{70CEC6B2-FF7F-48F1-AAB5-02E6728C3847}" destId="{62F6907E-27C1-4817-8EC1-B4220BBBD2A9}" srcOrd="0" destOrd="0" presId="urn:microsoft.com/office/officeart/2018/2/layout/IconVerticalSolidList"/>
    <dgm:cxn modelId="{A8547BEB-FAA4-47A2-8042-9896E0535745}" type="presParOf" srcId="{70CEC6B2-FF7F-48F1-AAB5-02E6728C3847}" destId="{A76F9145-860B-4E30-9ED0-5D4E1E9E2BE4}" srcOrd="1" destOrd="0" presId="urn:microsoft.com/office/officeart/2018/2/layout/IconVerticalSolidList"/>
    <dgm:cxn modelId="{803C2875-52A2-43B4-9794-34C4C8BF6E0C}" type="presParOf" srcId="{70CEC6B2-FF7F-48F1-AAB5-02E6728C3847}" destId="{F034B02D-2F9D-427C-8FA3-6545D368DF8F}" srcOrd="2" destOrd="0" presId="urn:microsoft.com/office/officeart/2018/2/layout/IconVerticalSolidList"/>
    <dgm:cxn modelId="{D21138E5-685E-489A-B4AB-C962BFAB8F1A}" type="presParOf" srcId="{70CEC6B2-FF7F-48F1-AAB5-02E6728C3847}" destId="{158FE167-8B53-48DE-8A60-9E0CFEBC4BEC}" srcOrd="3" destOrd="0" presId="urn:microsoft.com/office/officeart/2018/2/layout/IconVerticalSolidList"/>
    <dgm:cxn modelId="{A12CC95C-4BB7-45CD-BB93-2C63477E630B}" type="presParOf" srcId="{3A827685-C027-4542-9354-BC7C2D4DE008}" destId="{537B81BF-B3EA-4F17-A264-8A4A479A04CA}" srcOrd="1" destOrd="0" presId="urn:microsoft.com/office/officeart/2018/2/layout/IconVerticalSolidList"/>
    <dgm:cxn modelId="{6AA56BAD-AC0F-4508-BEF5-4983DD5F6243}" type="presParOf" srcId="{3A827685-C027-4542-9354-BC7C2D4DE008}" destId="{24DD6F21-D8C4-45AB-B1DD-F6A1A3295505}" srcOrd="2" destOrd="0" presId="urn:microsoft.com/office/officeart/2018/2/layout/IconVerticalSolidList"/>
    <dgm:cxn modelId="{45FDC247-D6D1-468C-A451-7E5C27E08848}" type="presParOf" srcId="{24DD6F21-D8C4-45AB-B1DD-F6A1A3295505}" destId="{48714B37-79DC-4E76-A30E-F644DD06BFD1}" srcOrd="0" destOrd="0" presId="urn:microsoft.com/office/officeart/2018/2/layout/IconVerticalSolidList"/>
    <dgm:cxn modelId="{235AD205-288C-46A4-BD1E-1192E372E973}" type="presParOf" srcId="{24DD6F21-D8C4-45AB-B1DD-F6A1A3295505}" destId="{85A64F7C-69CD-49ED-8DB0-68FDE27C7500}" srcOrd="1" destOrd="0" presId="urn:microsoft.com/office/officeart/2018/2/layout/IconVerticalSolidList"/>
    <dgm:cxn modelId="{97D5B33E-F01B-4230-9733-CB9D13CD2935}" type="presParOf" srcId="{24DD6F21-D8C4-45AB-B1DD-F6A1A3295505}" destId="{679D8407-5F29-4F07-B09D-1C5A011D0AB7}" srcOrd="2" destOrd="0" presId="urn:microsoft.com/office/officeart/2018/2/layout/IconVerticalSolidList"/>
    <dgm:cxn modelId="{5BD2CC0F-2C21-4304-B157-2AA184C222B5}" type="presParOf" srcId="{24DD6F21-D8C4-45AB-B1DD-F6A1A3295505}" destId="{E18F2A77-CE65-4561-81A7-37FF2D31AFE1}" srcOrd="3" destOrd="0" presId="urn:microsoft.com/office/officeart/2018/2/layout/IconVerticalSolidList"/>
    <dgm:cxn modelId="{6B48CE74-A768-40B7-8907-92E4BEE2EFC2}" type="presParOf" srcId="{3A827685-C027-4542-9354-BC7C2D4DE008}" destId="{ED89E567-B094-4E17-8D8D-9770E88746CE}" srcOrd="3" destOrd="0" presId="urn:microsoft.com/office/officeart/2018/2/layout/IconVerticalSolidList"/>
    <dgm:cxn modelId="{5E7FDE3F-F779-456E-A6AC-7E3E31FC728C}" type="presParOf" srcId="{3A827685-C027-4542-9354-BC7C2D4DE008}" destId="{C12442DE-791B-48A7-82D6-45F43901EF3F}" srcOrd="4" destOrd="0" presId="urn:microsoft.com/office/officeart/2018/2/layout/IconVerticalSolidList"/>
    <dgm:cxn modelId="{8DFBB01E-9515-4E9A-AAD6-3DB8511BAEDF}" type="presParOf" srcId="{C12442DE-791B-48A7-82D6-45F43901EF3F}" destId="{F2F713B9-C863-49B6-A308-CA74B3B7E3A8}" srcOrd="0" destOrd="0" presId="urn:microsoft.com/office/officeart/2018/2/layout/IconVerticalSolidList"/>
    <dgm:cxn modelId="{CB69D87B-22A4-4753-A87C-60474C1B0AC8}" type="presParOf" srcId="{C12442DE-791B-48A7-82D6-45F43901EF3F}" destId="{3DF0EDBD-BF0D-4524-8126-E13CDE54FD12}" srcOrd="1" destOrd="0" presId="urn:microsoft.com/office/officeart/2018/2/layout/IconVerticalSolidList"/>
    <dgm:cxn modelId="{78FB9179-F31F-40AE-9A31-4BD29C16E41E}" type="presParOf" srcId="{C12442DE-791B-48A7-82D6-45F43901EF3F}" destId="{9B2641C9-FBB3-42CE-86CF-FC9E3B1A5B45}" srcOrd="2" destOrd="0" presId="urn:microsoft.com/office/officeart/2018/2/layout/IconVerticalSolidList"/>
    <dgm:cxn modelId="{127FA89A-6EC0-4B4B-807A-6363EEA0579A}" type="presParOf" srcId="{C12442DE-791B-48A7-82D6-45F43901EF3F}" destId="{0AC2CD48-FA0F-4838-9678-1A3020F9076B}" srcOrd="3" destOrd="0" presId="urn:microsoft.com/office/officeart/2018/2/layout/IconVerticalSolidList"/>
    <dgm:cxn modelId="{D0ED2DF3-602F-4F3C-A27A-639EFCAE8D85}" type="presParOf" srcId="{3A827685-C027-4542-9354-BC7C2D4DE008}" destId="{24E486E6-E6E1-4D9D-8D4F-D08585E64D2D}" srcOrd="5" destOrd="0" presId="urn:microsoft.com/office/officeart/2018/2/layout/IconVerticalSolidList"/>
    <dgm:cxn modelId="{22A68BC0-5BCD-4039-A5EF-E201580C4325}" type="presParOf" srcId="{3A827685-C027-4542-9354-BC7C2D4DE008}" destId="{51AAAC0F-D1AA-47E8-9946-7488598CB75E}" srcOrd="6" destOrd="0" presId="urn:microsoft.com/office/officeart/2018/2/layout/IconVerticalSolidList"/>
    <dgm:cxn modelId="{56769C2E-F08C-414F-B707-A69AB2EC7604}" type="presParOf" srcId="{51AAAC0F-D1AA-47E8-9946-7488598CB75E}" destId="{2DA02173-8737-449D-AB30-67D3170E3741}" srcOrd="0" destOrd="0" presId="urn:microsoft.com/office/officeart/2018/2/layout/IconVerticalSolidList"/>
    <dgm:cxn modelId="{27A4A5C0-98DB-4AC4-8F30-057FCB871F62}" type="presParOf" srcId="{51AAAC0F-D1AA-47E8-9946-7488598CB75E}" destId="{B63D563A-3E20-4B50-A673-18A15A6166D0}" srcOrd="1" destOrd="0" presId="urn:microsoft.com/office/officeart/2018/2/layout/IconVerticalSolidList"/>
    <dgm:cxn modelId="{C84B9541-1E41-4FBD-8EDD-FA97BAC9C20A}" type="presParOf" srcId="{51AAAC0F-D1AA-47E8-9946-7488598CB75E}" destId="{F89BC134-D418-408C-94B3-2B3A05D7EB09}" srcOrd="2" destOrd="0" presId="urn:microsoft.com/office/officeart/2018/2/layout/IconVerticalSolidList"/>
    <dgm:cxn modelId="{9455ABF6-D9F2-4EBC-A4E5-89D7F176C715}" type="presParOf" srcId="{51AAAC0F-D1AA-47E8-9946-7488598CB75E}" destId="{B04C29A9-3786-4AD0-8662-8D9407D1FF3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971FBA-DD4A-4E04-B2F9-16DE686D16DE}"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1AC9E9C7-2321-4AB1-8499-472EA7241A67}">
      <dgm:prSet/>
      <dgm:spPr/>
      <dgm:t>
        <a:bodyPr/>
        <a:lstStyle/>
        <a:p>
          <a:r>
            <a:rPr lang="en-US" dirty="0"/>
            <a:t>Can be anyone, but must not be someone with a conflict of interest, bias, or preconceived notion of the issue and/or parties</a:t>
          </a:r>
        </a:p>
      </dgm:t>
    </dgm:pt>
    <dgm:pt modelId="{A598AD22-5A07-4E0E-AF85-B78EB6A3A811}" type="parTrans" cxnId="{85E88416-F511-473C-B196-6E2E1F0A2691}">
      <dgm:prSet/>
      <dgm:spPr/>
      <dgm:t>
        <a:bodyPr/>
        <a:lstStyle/>
        <a:p>
          <a:endParaRPr lang="en-US"/>
        </a:p>
      </dgm:t>
    </dgm:pt>
    <dgm:pt modelId="{B84C4178-299D-4B39-B030-9323C3BD4778}" type="sibTrans" cxnId="{85E88416-F511-473C-B196-6E2E1F0A2691}">
      <dgm:prSet/>
      <dgm:spPr/>
      <dgm:t>
        <a:bodyPr/>
        <a:lstStyle/>
        <a:p>
          <a:endParaRPr lang="en-US"/>
        </a:p>
      </dgm:t>
    </dgm:pt>
    <dgm:pt modelId="{A6022B59-306A-43AC-8EC7-0BBEBC8572A6}">
      <dgm:prSet/>
      <dgm:spPr/>
      <dgm:t>
        <a:bodyPr/>
        <a:lstStyle/>
        <a:p>
          <a:endParaRPr lang="en-US" dirty="0"/>
        </a:p>
        <a:p>
          <a:r>
            <a:rPr lang="en-US" dirty="0"/>
            <a:t>Must be trained in how to conduct a Title IX investigation</a:t>
          </a:r>
        </a:p>
      </dgm:t>
    </dgm:pt>
    <dgm:pt modelId="{BB5B7B5D-6A9E-4E1A-9772-5873728C5E3E}" type="parTrans" cxnId="{0F7275B8-E02B-44A3-AD90-6A1732E1406D}">
      <dgm:prSet/>
      <dgm:spPr/>
      <dgm:t>
        <a:bodyPr/>
        <a:lstStyle/>
        <a:p>
          <a:endParaRPr lang="en-US"/>
        </a:p>
      </dgm:t>
    </dgm:pt>
    <dgm:pt modelId="{9FCBEC9A-7025-42B5-B51C-2B484B96AE1B}" type="sibTrans" cxnId="{0F7275B8-E02B-44A3-AD90-6A1732E1406D}">
      <dgm:prSet/>
      <dgm:spPr/>
      <dgm:t>
        <a:bodyPr/>
        <a:lstStyle/>
        <a:p>
          <a:endParaRPr lang="en-US"/>
        </a:p>
      </dgm:t>
    </dgm:pt>
    <dgm:pt modelId="{FD51FB6B-B50E-499D-8EEF-9B3FDCB97294}">
      <dgm:prSet/>
      <dgm:spPr/>
      <dgm:t>
        <a:bodyPr/>
        <a:lstStyle/>
        <a:p>
          <a:endParaRPr lang="en-US" dirty="0"/>
        </a:p>
        <a:p>
          <a:r>
            <a:rPr lang="en-US" dirty="0"/>
            <a:t>Must be trained in how to create an investigation report, including issues of relevance</a:t>
          </a:r>
        </a:p>
      </dgm:t>
    </dgm:pt>
    <dgm:pt modelId="{C53C4346-F80C-43BE-A39F-EF7B25887750}" type="parTrans" cxnId="{1BC342C6-D371-49EB-B119-99EB9A724713}">
      <dgm:prSet/>
      <dgm:spPr/>
      <dgm:t>
        <a:bodyPr/>
        <a:lstStyle/>
        <a:p>
          <a:endParaRPr lang="en-US"/>
        </a:p>
      </dgm:t>
    </dgm:pt>
    <dgm:pt modelId="{C5BE225F-69A3-44DE-9B14-BC8805B54A4A}" type="sibTrans" cxnId="{1BC342C6-D371-49EB-B119-99EB9A724713}">
      <dgm:prSet/>
      <dgm:spPr/>
      <dgm:t>
        <a:bodyPr/>
        <a:lstStyle/>
        <a:p>
          <a:endParaRPr lang="en-US"/>
        </a:p>
      </dgm:t>
    </dgm:pt>
    <dgm:pt modelId="{1AA07227-82A9-4109-9D9B-90148AB38F84}" type="pres">
      <dgm:prSet presAssocID="{2C971FBA-DD4A-4E04-B2F9-16DE686D16DE}" presName="vert0" presStyleCnt="0">
        <dgm:presLayoutVars>
          <dgm:dir/>
          <dgm:animOne val="branch"/>
          <dgm:animLvl val="lvl"/>
        </dgm:presLayoutVars>
      </dgm:prSet>
      <dgm:spPr/>
    </dgm:pt>
    <dgm:pt modelId="{7E10E6D4-10E5-4432-A8B0-D1151C670E94}" type="pres">
      <dgm:prSet presAssocID="{1AC9E9C7-2321-4AB1-8499-472EA7241A67}" presName="thickLine" presStyleLbl="alignNode1" presStyleIdx="0" presStyleCnt="3"/>
      <dgm:spPr/>
    </dgm:pt>
    <dgm:pt modelId="{CF2B9A74-56B0-4964-AA41-594173699E25}" type="pres">
      <dgm:prSet presAssocID="{1AC9E9C7-2321-4AB1-8499-472EA7241A67}" presName="horz1" presStyleCnt="0"/>
      <dgm:spPr/>
    </dgm:pt>
    <dgm:pt modelId="{0910408C-0A4F-4B41-9588-1E67AF5E87A1}" type="pres">
      <dgm:prSet presAssocID="{1AC9E9C7-2321-4AB1-8499-472EA7241A67}" presName="tx1" presStyleLbl="revTx" presStyleIdx="0" presStyleCnt="3"/>
      <dgm:spPr/>
    </dgm:pt>
    <dgm:pt modelId="{8018D9B4-3AAA-4007-A9A5-1E72C08DFD3A}" type="pres">
      <dgm:prSet presAssocID="{1AC9E9C7-2321-4AB1-8499-472EA7241A67}" presName="vert1" presStyleCnt="0"/>
      <dgm:spPr/>
    </dgm:pt>
    <dgm:pt modelId="{52482B31-6A4D-4189-B4ED-A1A009B5ED67}" type="pres">
      <dgm:prSet presAssocID="{A6022B59-306A-43AC-8EC7-0BBEBC8572A6}" presName="thickLine" presStyleLbl="alignNode1" presStyleIdx="1" presStyleCnt="3"/>
      <dgm:spPr/>
    </dgm:pt>
    <dgm:pt modelId="{758E81F7-D925-40AF-BB44-AD40FBF3F595}" type="pres">
      <dgm:prSet presAssocID="{A6022B59-306A-43AC-8EC7-0BBEBC8572A6}" presName="horz1" presStyleCnt="0"/>
      <dgm:spPr/>
    </dgm:pt>
    <dgm:pt modelId="{542BDC01-B12D-4CA1-86E0-C91D75ED912C}" type="pres">
      <dgm:prSet presAssocID="{A6022B59-306A-43AC-8EC7-0BBEBC8572A6}" presName="tx1" presStyleLbl="revTx" presStyleIdx="1" presStyleCnt="3"/>
      <dgm:spPr/>
    </dgm:pt>
    <dgm:pt modelId="{EFBE0208-BBCF-4E62-B848-4DE86A9C187B}" type="pres">
      <dgm:prSet presAssocID="{A6022B59-306A-43AC-8EC7-0BBEBC8572A6}" presName="vert1" presStyleCnt="0"/>
      <dgm:spPr/>
    </dgm:pt>
    <dgm:pt modelId="{E253C91E-3F03-46F0-ACF1-9B945A62A533}" type="pres">
      <dgm:prSet presAssocID="{FD51FB6B-B50E-499D-8EEF-9B3FDCB97294}" presName="thickLine" presStyleLbl="alignNode1" presStyleIdx="2" presStyleCnt="3"/>
      <dgm:spPr/>
    </dgm:pt>
    <dgm:pt modelId="{4E7A5AE5-CE7A-43C3-8137-4A1D1C7AB0AB}" type="pres">
      <dgm:prSet presAssocID="{FD51FB6B-B50E-499D-8EEF-9B3FDCB97294}" presName="horz1" presStyleCnt="0"/>
      <dgm:spPr/>
    </dgm:pt>
    <dgm:pt modelId="{E51C76D4-FF9D-4A17-9042-AC1A48E0499A}" type="pres">
      <dgm:prSet presAssocID="{FD51FB6B-B50E-499D-8EEF-9B3FDCB97294}" presName="tx1" presStyleLbl="revTx" presStyleIdx="2" presStyleCnt="3"/>
      <dgm:spPr/>
    </dgm:pt>
    <dgm:pt modelId="{DC10C7F4-C67E-42EE-AAF1-0B61E22C2977}" type="pres">
      <dgm:prSet presAssocID="{FD51FB6B-B50E-499D-8EEF-9B3FDCB97294}" presName="vert1" presStyleCnt="0"/>
      <dgm:spPr/>
    </dgm:pt>
  </dgm:ptLst>
  <dgm:cxnLst>
    <dgm:cxn modelId="{85E88416-F511-473C-B196-6E2E1F0A2691}" srcId="{2C971FBA-DD4A-4E04-B2F9-16DE686D16DE}" destId="{1AC9E9C7-2321-4AB1-8499-472EA7241A67}" srcOrd="0" destOrd="0" parTransId="{A598AD22-5A07-4E0E-AF85-B78EB6A3A811}" sibTransId="{B84C4178-299D-4B39-B030-9323C3BD4778}"/>
    <dgm:cxn modelId="{A2F1F720-FA71-4851-BA7F-479BF55387C6}" type="presOf" srcId="{FD51FB6B-B50E-499D-8EEF-9B3FDCB97294}" destId="{E51C76D4-FF9D-4A17-9042-AC1A48E0499A}" srcOrd="0" destOrd="0" presId="urn:microsoft.com/office/officeart/2008/layout/LinedList"/>
    <dgm:cxn modelId="{CD847C46-797A-465D-9F4C-459F76BF0F83}" type="presOf" srcId="{1AC9E9C7-2321-4AB1-8499-472EA7241A67}" destId="{0910408C-0A4F-4B41-9588-1E67AF5E87A1}" srcOrd="0" destOrd="0" presId="urn:microsoft.com/office/officeart/2008/layout/LinedList"/>
    <dgm:cxn modelId="{C69BE88C-3F43-42BD-B611-653E0D5F0199}" type="presOf" srcId="{2C971FBA-DD4A-4E04-B2F9-16DE686D16DE}" destId="{1AA07227-82A9-4109-9D9B-90148AB38F84}" srcOrd="0" destOrd="0" presId="urn:microsoft.com/office/officeart/2008/layout/LinedList"/>
    <dgm:cxn modelId="{0F7275B8-E02B-44A3-AD90-6A1732E1406D}" srcId="{2C971FBA-DD4A-4E04-B2F9-16DE686D16DE}" destId="{A6022B59-306A-43AC-8EC7-0BBEBC8572A6}" srcOrd="1" destOrd="0" parTransId="{BB5B7B5D-6A9E-4E1A-9772-5873728C5E3E}" sibTransId="{9FCBEC9A-7025-42B5-B51C-2B484B96AE1B}"/>
    <dgm:cxn modelId="{1BC342C6-D371-49EB-B119-99EB9A724713}" srcId="{2C971FBA-DD4A-4E04-B2F9-16DE686D16DE}" destId="{FD51FB6B-B50E-499D-8EEF-9B3FDCB97294}" srcOrd="2" destOrd="0" parTransId="{C53C4346-F80C-43BE-A39F-EF7B25887750}" sibTransId="{C5BE225F-69A3-44DE-9B14-BC8805B54A4A}"/>
    <dgm:cxn modelId="{B45018D0-E429-4D17-B6DB-BA7C4FE2B4BE}" type="presOf" srcId="{A6022B59-306A-43AC-8EC7-0BBEBC8572A6}" destId="{542BDC01-B12D-4CA1-86E0-C91D75ED912C}" srcOrd="0" destOrd="0" presId="urn:microsoft.com/office/officeart/2008/layout/LinedList"/>
    <dgm:cxn modelId="{4F61656B-BB44-4B02-9D3B-A1E1B377D587}" type="presParOf" srcId="{1AA07227-82A9-4109-9D9B-90148AB38F84}" destId="{7E10E6D4-10E5-4432-A8B0-D1151C670E94}" srcOrd="0" destOrd="0" presId="urn:microsoft.com/office/officeart/2008/layout/LinedList"/>
    <dgm:cxn modelId="{691075CD-0668-447B-B6FC-97CC72BB215E}" type="presParOf" srcId="{1AA07227-82A9-4109-9D9B-90148AB38F84}" destId="{CF2B9A74-56B0-4964-AA41-594173699E25}" srcOrd="1" destOrd="0" presId="urn:microsoft.com/office/officeart/2008/layout/LinedList"/>
    <dgm:cxn modelId="{EAC7D52A-B23A-4DC2-BB54-6EEE83C1FC01}" type="presParOf" srcId="{CF2B9A74-56B0-4964-AA41-594173699E25}" destId="{0910408C-0A4F-4B41-9588-1E67AF5E87A1}" srcOrd="0" destOrd="0" presId="urn:microsoft.com/office/officeart/2008/layout/LinedList"/>
    <dgm:cxn modelId="{BE0BBE87-FBC0-47BF-B800-29BA1543DC64}" type="presParOf" srcId="{CF2B9A74-56B0-4964-AA41-594173699E25}" destId="{8018D9B4-3AAA-4007-A9A5-1E72C08DFD3A}" srcOrd="1" destOrd="0" presId="urn:microsoft.com/office/officeart/2008/layout/LinedList"/>
    <dgm:cxn modelId="{C8924BAF-25FA-49E7-8957-0251046FFD1B}" type="presParOf" srcId="{1AA07227-82A9-4109-9D9B-90148AB38F84}" destId="{52482B31-6A4D-4189-B4ED-A1A009B5ED67}" srcOrd="2" destOrd="0" presId="urn:microsoft.com/office/officeart/2008/layout/LinedList"/>
    <dgm:cxn modelId="{101D9C39-5677-48E4-A7E2-E8B856D1A666}" type="presParOf" srcId="{1AA07227-82A9-4109-9D9B-90148AB38F84}" destId="{758E81F7-D925-40AF-BB44-AD40FBF3F595}" srcOrd="3" destOrd="0" presId="urn:microsoft.com/office/officeart/2008/layout/LinedList"/>
    <dgm:cxn modelId="{0A734587-65CE-4905-B9BB-EF2A862288B9}" type="presParOf" srcId="{758E81F7-D925-40AF-BB44-AD40FBF3F595}" destId="{542BDC01-B12D-4CA1-86E0-C91D75ED912C}" srcOrd="0" destOrd="0" presId="urn:microsoft.com/office/officeart/2008/layout/LinedList"/>
    <dgm:cxn modelId="{2D9D58F8-BC2A-46D8-BB2B-6C1817007960}" type="presParOf" srcId="{758E81F7-D925-40AF-BB44-AD40FBF3F595}" destId="{EFBE0208-BBCF-4E62-B848-4DE86A9C187B}" srcOrd="1" destOrd="0" presId="urn:microsoft.com/office/officeart/2008/layout/LinedList"/>
    <dgm:cxn modelId="{4DBA5655-6BC2-4E17-BE4B-DD7ABD97D12B}" type="presParOf" srcId="{1AA07227-82A9-4109-9D9B-90148AB38F84}" destId="{E253C91E-3F03-46F0-ACF1-9B945A62A533}" srcOrd="4" destOrd="0" presId="urn:microsoft.com/office/officeart/2008/layout/LinedList"/>
    <dgm:cxn modelId="{9897EAAD-20F7-46B7-99BC-FA623AA0CC8E}" type="presParOf" srcId="{1AA07227-82A9-4109-9D9B-90148AB38F84}" destId="{4E7A5AE5-CE7A-43C3-8137-4A1D1C7AB0AB}" srcOrd="5" destOrd="0" presId="urn:microsoft.com/office/officeart/2008/layout/LinedList"/>
    <dgm:cxn modelId="{B17CC537-A62B-4695-8C2E-D31789D0F7CC}" type="presParOf" srcId="{4E7A5AE5-CE7A-43C3-8137-4A1D1C7AB0AB}" destId="{E51C76D4-FF9D-4A17-9042-AC1A48E0499A}" srcOrd="0" destOrd="0" presId="urn:microsoft.com/office/officeart/2008/layout/LinedList"/>
    <dgm:cxn modelId="{7BBA11E8-1EE7-43E1-847F-EB0866D965A9}" type="presParOf" srcId="{4E7A5AE5-CE7A-43C3-8137-4A1D1C7AB0AB}" destId="{DC10C7F4-C67E-42EE-AAF1-0B61E22C297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D2EF4F-AAC7-47FE-BAC6-B50A5A5971C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094C34A-852C-4CF7-84EF-16C997A7981E}">
      <dgm:prSet/>
      <dgm:spPr/>
      <dgm:t>
        <a:bodyPr/>
        <a:lstStyle/>
        <a:p>
          <a:r>
            <a:rPr lang="en-US"/>
            <a:t>Evidence must be evaluated objectively.</a:t>
          </a:r>
        </a:p>
      </dgm:t>
    </dgm:pt>
    <dgm:pt modelId="{E08D8E64-B5B7-4312-9519-9CA2F49D064C}" type="parTrans" cxnId="{05AD5EEF-1811-45A6-9668-6E8D9F80B6E8}">
      <dgm:prSet/>
      <dgm:spPr/>
      <dgm:t>
        <a:bodyPr/>
        <a:lstStyle/>
        <a:p>
          <a:endParaRPr lang="en-US"/>
        </a:p>
      </dgm:t>
    </dgm:pt>
    <dgm:pt modelId="{D2FF64F6-AEFD-491B-9B12-96B324F6B2D7}" type="sibTrans" cxnId="{05AD5EEF-1811-45A6-9668-6E8D9F80B6E8}">
      <dgm:prSet/>
      <dgm:spPr/>
      <dgm:t>
        <a:bodyPr/>
        <a:lstStyle/>
        <a:p>
          <a:endParaRPr lang="en-US"/>
        </a:p>
      </dgm:t>
    </dgm:pt>
    <dgm:pt modelId="{C0113399-356D-4778-B586-CC9029AB1716}">
      <dgm:prSet/>
      <dgm:spPr/>
      <dgm:t>
        <a:bodyPr/>
        <a:lstStyle/>
        <a:p>
          <a:r>
            <a:rPr lang="en-US" dirty="0"/>
            <a:t>Both parties have opportunity to have Advisor present in any meeting, interview, or decision-making process.</a:t>
          </a:r>
        </a:p>
      </dgm:t>
    </dgm:pt>
    <dgm:pt modelId="{E95A14AC-2B4A-45C5-A699-E7990E156724}" type="parTrans" cxnId="{490D1EF4-AFBD-457C-97F5-3052D6F7F879}">
      <dgm:prSet/>
      <dgm:spPr/>
      <dgm:t>
        <a:bodyPr/>
        <a:lstStyle/>
        <a:p>
          <a:endParaRPr lang="en-US"/>
        </a:p>
      </dgm:t>
    </dgm:pt>
    <dgm:pt modelId="{EDDD4142-7FED-4100-A93D-DB5376F03BBB}" type="sibTrans" cxnId="{490D1EF4-AFBD-457C-97F5-3052D6F7F879}">
      <dgm:prSet/>
      <dgm:spPr/>
      <dgm:t>
        <a:bodyPr/>
        <a:lstStyle/>
        <a:p>
          <a:endParaRPr lang="en-US"/>
        </a:p>
      </dgm:t>
    </dgm:pt>
    <dgm:pt modelId="{990C3135-F7DA-45C6-BF50-B8C3EC4DA594}">
      <dgm:prSet/>
      <dgm:spPr/>
      <dgm:t>
        <a:bodyPr/>
        <a:lstStyle/>
        <a:p>
          <a:r>
            <a:rPr lang="en-US"/>
            <a:t>Supportive measures should be offered to both parties.</a:t>
          </a:r>
        </a:p>
      </dgm:t>
    </dgm:pt>
    <dgm:pt modelId="{EB3127F0-E40C-4856-B4E4-9348552960CC}" type="parTrans" cxnId="{4D7C518E-0120-46A3-A179-641C6CF71976}">
      <dgm:prSet/>
      <dgm:spPr/>
      <dgm:t>
        <a:bodyPr/>
        <a:lstStyle/>
        <a:p>
          <a:endParaRPr lang="en-US"/>
        </a:p>
      </dgm:t>
    </dgm:pt>
    <dgm:pt modelId="{CA9563CB-65D0-4619-9E30-1810C74BC636}" type="sibTrans" cxnId="{4D7C518E-0120-46A3-A179-641C6CF71976}">
      <dgm:prSet/>
      <dgm:spPr/>
      <dgm:t>
        <a:bodyPr/>
        <a:lstStyle/>
        <a:p>
          <a:endParaRPr lang="en-US"/>
        </a:p>
      </dgm:t>
    </dgm:pt>
    <dgm:pt modelId="{6096F00A-FFCC-4E64-B2CB-B42474C3000C}">
      <dgm:prSet/>
      <dgm:spPr/>
      <dgm:t>
        <a:bodyPr/>
        <a:lstStyle/>
        <a:p>
          <a:r>
            <a:rPr lang="en-US"/>
            <a:t>Respondent is presumed not responsible for alleged conduct.</a:t>
          </a:r>
        </a:p>
      </dgm:t>
    </dgm:pt>
    <dgm:pt modelId="{A81C9D34-227E-4EAE-8E16-E724359CB048}" type="parTrans" cxnId="{89186ABF-7D4E-4CB4-8A07-657887E0F2CE}">
      <dgm:prSet/>
      <dgm:spPr/>
      <dgm:t>
        <a:bodyPr/>
        <a:lstStyle/>
        <a:p>
          <a:endParaRPr lang="en-US"/>
        </a:p>
      </dgm:t>
    </dgm:pt>
    <dgm:pt modelId="{72A6998D-1C11-4D68-9B9D-6F37B71305EA}" type="sibTrans" cxnId="{89186ABF-7D4E-4CB4-8A07-657887E0F2CE}">
      <dgm:prSet/>
      <dgm:spPr/>
      <dgm:t>
        <a:bodyPr/>
        <a:lstStyle/>
        <a:p>
          <a:endParaRPr lang="en-US"/>
        </a:p>
      </dgm:t>
    </dgm:pt>
    <dgm:pt modelId="{C688E761-3A28-4B92-B48C-EF1BB6EDB50B}">
      <dgm:prSet/>
      <dgm:spPr/>
      <dgm:t>
        <a:bodyPr/>
        <a:lstStyle/>
        <a:p>
          <a:r>
            <a:rPr lang="en-US" dirty="0"/>
            <a:t>Written notice of any meeting, interview, or hearing must be provided to parties.</a:t>
          </a:r>
        </a:p>
      </dgm:t>
    </dgm:pt>
    <dgm:pt modelId="{5BE677EE-7014-4B9A-85C4-B254EC9CA2D9}" type="parTrans" cxnId="{C45047F1-272A-4CBF-8275-9B5ECB9E7F2E}">
      <dgm:prSet/>
      <dgm:spPr/>
      <dgm:t>
        <a:bodyPr/>
        <a:lstStyle/>
        <a:p>
          <a:endParaRPr lang="en-US"/>
        </a:p>
      </dgm:t>
    </dgm:pt>
    <dgm:pt modelId="{F5C3CD23-3AB9-4A9E-86D5-CDC9FC7A2C58}" type="sibTrans" cxnId="{C45047F1-272A-4CBF-8275-9B5ECB9E7F2E}">
      <dgm:prSet/>
      <dgm:spPr/>
      <dgm:t>
        <a:bodyPr/>
        <a:lstStyle/>
        <a:p>
          <a:endParaRPr lang="en-US"/>
        </a:p>
      </dgm:t>
    </dgm:pt>
    <dgm:pt modelId="{2AB429FC-0216-4754-948A-F756C981DB84}">
      <dgm:prSet/>
      <dgm:spPr/>
      <dgm:t>
        <a:bodyPr/>
        <a:lstStyle/>
        <a:p>
          <a:r>
            <a:rPr lang="en-US" dirty="0"/>
            <a:t>Burden of proof and gathering of evidence rests on the College.</a:t>
          </a:r>
        </a:p>
      </dgm:t>
    </dgm:pt>
    <dgm:pt modelId="{D9F10777-FC02-4A56-9362-12D15642C9DB}" type="parTrans" cxnId="{0AE0053D-9692-403D-A07A-A1070CEBE524}">
      <dgm:prSet/>
      <dgm:spPr/>
      <dgm:t>
        <a:bodyPr/>
        <a:lstStyle/>
        <a:p>
          <a:endParaRPr lang="en-US"/>
        </a:p>
      </dgm:t>
    </dgm:pt>
    <dgm:pt modelId="{6FBEC020-0F92-4AEC-A66E-C052A3C453E5}" type="sibTrans" cxnId="{0AE0053D-9692-403D-A07A-A1070CEBE524}">
      <dgm:prSet/>
      <dgm:spPr/>
      <dgm:t>
        <a:bodyPr/>
        <a:lstStyle/>
        <a:p>
          <a:endParaRPr lang="en-US"/>
        </a:p>
      </dgm:t>
    </dgm:pt>
    <dgm:pt modelId="{AA6F51DD-C90D-40B1-BF6F-82FCC2744537}" type="pres">
      <dgm:prSet presAssocID="{B4D2EF4F-AAC7-47FE-BAC6-B50A5A5971CE}" presName="diagram" presStyleCnt="0">
        <dgm:presLayoutVars>
          <dgm:dir/>
          <dgm:resizeHandles val="exact"/>
        </dgm:presLayoutVars>
      </dgm:prSet>
      <dgm:spPr/>
    </dgm:pt>
    <dgm:pt modelId="{4E175D44-9068-45C8-8C27-A65A83B919A2}" type="pres">
      <dgm:prSet presAssocID="{E094C34A-852C-4CF7-84EF-16C997A7981E}" presName="node" presStyleLbl="node1" presStyleIdx="0" presStyleCnt="6">
        <dgm:presLayoutVars>
          <dgm:bulletEnabled val="1"/>
        </dgm:presLayoutVars>
      </dgm:prSet>
      <dgm:spPr/>
    </dgm:pt>
    <dgm:pt modelId="{02C25F12-2346-46ED-AD3F-4F7BF82B1335}" type="pres">
      <dgm:prSet presAssocID="{D2FF64F6-AEFD-491B-9B12-96B324F6B2D7}" presName="sibTrans" presStyleCnt="0"/>
      <dgm:spPr/>
    </dgm:pt>
    <dgm:pt modelId="{440D2C60-9993-48E5-80B7-5B104EBF1448}" type="pres">
      <dgm:prSet presAssocID="{C0113399-356D-4778-B586-CC9029AB1716}" presName="node" presStyleLbl="node1" presStyleIdx="1" presStyleCnt="6">
        <dgm:presLayoutVars>
          <dgm:bulletEnabled val="1"/>
        </dgm:presLayoutVars>
      </dgm:prSet>
      <dgm:spPr/>
    </dgm:pt>
    <dgm:pt modelId="{34A8CCFD-D9BE-4427-B791-B5F31D9A54A1}" type="pres">
      <dgm:prSet presAssocID="{EDDD4142-7FED-4100-A93D-DB5376F03BBB}" presName="sibTrans" presStyleCnt="0"/>
      <dgm:spPr/>
    </dgm:pt>
    <dgm:pt modelId="{53E70916-19A9-4124-900F-62A3FA081E98}" type="pres">
      <dgm:prSet presAssocID="{990C3135-F7DA-45C6-BF50-B8C3EC4DA594}" presName="node" presStyleLbl="node1" presStyleIdx="2" presStyleCnt="6">
        <dgm:presLayoutVars>
          <dgm:bulletEnabled val="1"/>
        </dgm:presLayoutVars>
      </dgm:prSet>
      <dgm:spPr/>
    </dgm:pt>
    <dgm:pt modelId="{93A7BAEF-0883-49D1-977F-1720B8B1E611}" type="pres">
      <dgm:prSet presAssocID="{CA9563CB-65D0-4619-9E30-1810C74BC636}" presName="sibTrans" presStyleCnt="0"/>
      <dgm:spPr/>
    </dgm:pt>
    <dgm:pt modelId="{E1ED3584-9154-4D5E-83CB-36B5C7AB3246}" type="pres">
      <dgm:prSet presAssocID="{6096F00A-FFCC-4E64-B2CB-B42474C3000C}" presName="node" presStyleLbl="node1" presStyleIdx="3" presStyleCnt="6">
        <dgm:presLayoutVars>
          <dgm:bulletEnabled val="1"/>
        </dgm:presLayoutVars>
      </dgm:prSet>
      <dgm:spPr/>
    </dgm:pt>
    <dgm:pt modelId="{1FE99C73-7B65-4078-B4C7-7AB12BE2E7D1}" type="pres">
      <dgm:prSet presAssocID="{72A6998D-1C11-4D68-9B9D-6F37B71305EA}" presName="sibTrans" presStyleCnt="0"/>
      <dgm:spPr/>
    </dgm:pt>
    <dgm:pt modelId="{A9085B0E-B2D9-4C0E-851E-44AEF32DB610}" type="pres">
      <dgm:prSet presAssocID="{C688E761-3A28-4B92-B48C-EF1BB6EDB50B}" presName="node" presStyleLbl="node1" presStyleIdx="4" presStyleCnt="6">
        <dgm:presLayoutVars>
          <dgm:bulletEnabled val="1"/>
        </dgm:presLayoutVars>
      </dgm:prSet>
      <dgm:spPr/>
    </dgm:pt>
    <dgm:pt modelId="{6AB1746A-81E7-48F0-AC96-50A6EB6A5B92}" type="pres">
      <dgm:prSet presAssocID="{F5C3CD23-3AB9-4A9E-86D5-CDC9FC7A2C58}" presName="sibTrans" presStyleCnt="0"/>
      <dgm:spPr/>
    </dgm:pt>
    <dgm:pt modelId="{D5F3C78C-891D-43EE-BA2F-4AEF8DE48A78}" type="pres">
      <dgm:prSet presAssocID="{2AB429FC-0216-4754-948A-F756C981DB84}" presName="node" presStyleLbl="node1" presStyleIdx="5" presStyleCnt="6">
        <dgm:presLayoutVars>
          <dgm:bulletEnabled val="1"/>
        </dgm:presLayoutVars>
      </dgm:prSet>
      <dgm:spPr/>
    </dgm:pt>
  </dgm:ptLst>
  <dgm:cxnLst>
    <dgm:cxn modelId="{0AE0053D-9692-403D-A07A-A1070CEBE524}" srcId="{B4D2EF4F-AAC7-47FE-BAC6-B50A5A5971CE}" destId="{2AB429FC-0216-4754-948A-F756C981DB84}" srcOrd="5" destOrd="0" parTransId="{D9F10777-FC02-4A56-9362-12D15642C9DB}" sibTransId="{6FBEC020-0F92-4AEC-A66E-C052A3C453E5}"/>
    <dgm:cxn modelId="{6EB0B643-B04B-4955-8783-D5C567A8351D}" type="presOf" srcId="{2AB429FC-0216-4754-948A-F756C981DB84}" destId="{D5F3C78C-891D-43EE-BA2F-4AEF8DE48A78}" srcOrd="0" destOrd="0" presId="urn:microsoft.com/office/officeart/2005/8/layout/default"/>
    <dgm:cxn modelId="{7420A74C-209A-4ADD-BE9D-ED4510662267}" type="presOf" srcId="{B4D2EF4F-AAC7-47FE-BAC6-B50A5A5971CE}" destId="{AA6F51DD-C90D-40B1-BF6F-82FCC2744537}" srcOrd="0" destOrd="0" presId="urn:microsoft.com/office/officeart/2005/8/layout/default"/>
    <dgm:cxn modelId="{2F80BB79-7396-4E49-B52D-D0A5539364A8}" type="presOf" srcId="{C688E761-3A28-4B92-B48C-EF1BB6EDB50B}" destId="{A9085B0E-B2D9-4C0E-851E-44AEF32DB610}" srcOrd="0" destOrd="0" presId="urn:microsoft.com/office/officeart/2005/8/layout/default"/>
    <dgm:cxn modelId="{4D7C518E-0120-46A3-A179-641C6CF71976}" srcId="{B4D2EF4F-AAC7-47FE-BAC6-B50A5A5971CE}" destId="{990C3135-F7DA-45C6-BF50-B8C3EC4DA594}" srcOrd="2" destOrd="0" parTransId="{EB3127F0-E40C-4856-B4E4-9348552960CC}" sibTransId="{CA9563CB-65D0-4619-9E30-1810C74BC636}"/>
    <dgm:cxn modelId="{BBCA1CBF-2D12-4155-A7EC-335CC1A587EF}" type="presOf" srcId="{C0113399-356D-4778-B586-CC9029AB1716}" destId="{440D2C60-9993-48E5-80B7-5B104EBF1448}" srcOrd="0" destOrd="0" presId="urn:microsoft.com/office/officeart/2005/8/layout/default"/>
    <dgm:cxn modelId="{89186ABF-7D4E-4CB4-8A07-657887E0F2CE}" srcId="{B4D2EF4F-AAC7-47FE-BAC6-B50A5A5971CE}" destId="{6096F00A-FFCC-4E64-B2CB-B42474C3000C}" srcOrd="3" destOrd="0" parTransId="{A81C9D34-227E-4EAE-8E16-E724359CB048}" sibTransId="{72A6998D-1C11-4D68-9B9D-6F37B71305EA}"/>
    <dgm:cxn modelId="{CB47D5E2-E566-4188-957B-0693BD35307F}" type="presOf" srcId="{E094C34A-852C-4CF7-84EF-16C997A7981E}" destId="{4E175D44-9068-45C8-8C27-A65A83B919A2}" srcOrd="0" destOrd="0" presId="urn:microsoft.com/office/officeart/2005/8/layout/default"/>
    <dgm:cxn modelId="{C8BA11E7-9185-432E-AE0F-3B85A0CB9D6F}" type="presOf" srcId="{6096F00A-FFCC-4E64-B2CB-B42474C3000C}" destId="{E1ED3584-9154-4D5E-83CB-36B5C7AB3246}" srcOrd="0" destOrd="0" presId="urn:microsoft.com/office/officeart/2005/8/layout/default"/>
    <dgm:cxn modelId="{2F53EDED-0147-477B-9CD2-5C4220F77394}" type="presOf" srcId="{990C3135-F7DA-45C6-BF50-B8C3EC4DA594}" destId="{53E70916-19A9-4124-900F-62A3FA081E98}" srcOrd="0" destOrd="0" presId="urn:microsoft.com/office/officeart/2005/8/layout/default"/>
    <dgm:cxn modelId="{05AD5EEF-1811-45A6-9668-6E8D9F80B6E8}" srcId="{B4D2EF4F-AAC7-47FE-BAC6-B50A5A5971CE}" destId="{E094C34A-852C-4CF7-84EF-16C997A7981E}" srcOrd="0" destOrd="0" parTransId="{E08D8E64-B5B7-4312-9519-9CA2F49D064C}" sibTransId="{D2FF64F6-AEFD-491B-9B12-96B324F6B2D7}"/>
    <dgm:cxn modelId="{C45047F1-272A-4CBF-8275-9B5ECB9E7F2E}" srcId="{B4D2EF4F-AAC7-47FE-BAC6-B50A5A5971CE}" destId="{C688E761-3A28-4B92-B48C-EF1BB6EDB50B}" srcOrd="4" destOrd="0" parTransId="{5BE677EE-7014-4B9A-85C4-B254EC9CA2D9}" sibTransId="{F5C3CD23-3AB9-4A9E-86D5-CDC9FC7A2C58}"/>
    <dgm:cxn modelId="{490D1EF4-AFBD-457C-97F5-3052D6F7F879}" srcId="{B4D2EF4F-AAC7-47FE-BAC6-B50A5A5971CE}" destId="{C0113399-356D-4778-B586-CC9029AB1716}" srcOrd="1" destOrd="0" parTransId="{E95A14AC-2B4A-45C5-A699-E7990E156724}" sibTransId="{EDDD4142-7FED-4100-A93D-DB5376F03BBB}"/>
    <dgm:cxn modelId="{EDAD899C-C09B-451F-B2C2-13022FDB52A6}" type="presParOf" srcId="{AA6F51DD-C90D-40B1-BF6F-82FCC2744537}" destId="{4E175D44-9068-45C8-8C27-A65A83B919A2}" srcOrd="0" destOrd="0" presId="urn:microsoft.com/office/officeart/2005/8/layout/default"/>
    <dgm:cxn modelId="{2D08976C-0883-48B4-B287-A76071480E92}" type="presParOf" srcId="{AA6F51DD-C90D-40B1-BF6F-82FCC2744537}" destId="{02C25F12-2346-46ED-AD3F-4F7BF82B1335}" srcOrd="1" destOrd="0" presId="urn:microsoft.com/office/officeart/2005/8/layout/default"/>
    <dgm:cxn modelId="{AEB11F2B-3E26-4A85-A699-F242A903B79B}" type="presParOf" srcId="{AA6F51DD-C90D-40B1-BF6F-82FCC2744537}" destId="{440D2C60-9993-48E5-80B7-5B104EBF1448}" srcOrd="2" destOrd="0" presId="urn:microsoft.com/office/officeart/2005/8/layout/default"/>
    <dgm:cxn modelId="{0FA2B731-F305-46E2-8A6F-8834A21BCE24}" type="presParOf" srcId="{AA6F51DD-C90D-40B1-BF6F-82FCC2744537}" destId="{34A8CCFD-D9BE-4427-B791-B5F31D9A54A1}" srcOrd="3" destOrd="0" presId="urn:microsoft.com/office/officeart/2005/8/layout/default"/>
    <dgm:cxn modelId="{25E4369E-C971-41B5-A5FC-38998A109311}" type="presParOf" srcId="{AA6F51DD-C90D-40B1-BF6F-82FCC2744537}" destId="{53E70916-19A9-4124-900F-62A3FA081E98}" srcOrd="4" destOrd="0" presId="urn:microsoft.com/office/officeart/2005/8/layout/default"/>
    <dgm:cxn modelId="{6B056522-0EFB-47CC-8E7C-1D45E792FF5F}" type="presParOf" srcId="{AA6F51DD-C90D-40B1-BF6F-82FCC2744537}" destId="{93A7BAEF-0883-49D1-977F-1720B8B1E611}" srcOrd="5" destOrd="0" presId="urn:microsoft.com/office/officeart/2005/8/layout/default"/>
    <dgm:cxn modelId="{6BDCE2C2-7EFD-4810-AA6F-8A4A164D898C}" type="presParOf" srcId="{AA6F51DD-C90D-40B1-BF6F-82FCC2744537}" destId="{E1ED3584-9154-4D5E-83CB-36B5C7AB3246}" srcOrd="6" destOrd="0" presId="urn:microsoft.com/office/officeart/2005/8/layout/default"/>
    <dgm:cxn modelId="{7D2EEDDA-E4D7-4B31-AEB7-A0BBF1586BFE}" type="presParOf" srcId="{AA6F51DD-C90D-40B1-BF6F-82FCC2744537}" destId="{1FE99C73-7B65-4078-B4C7-7AB12BE2E7D1}" srcOrd="7" destOrd="0" presId="urn:microsoft.com/office/officeart/2005/8/layout/default"/>
    <dgm:cxn modelId="{3118E402-49F5-4D9E-81CF-CBF5D307D740}" type="presParOf" srcId="{AA6F51DD-C90D-40B1-BF6F-82FCC2744537}" destId="{A9085B0E-B2D9-4C0E-851E-44AEF32DB610}" srcOrd="8" destOrd="0" presId="urn:microsoft.com/office/officeart/2005/8/layout/default"/>
    <dgm:cxn modelId="{3934B3D9-D756-4111-ACFB-84965796089D}" type="presParOf" srcId="{AA6F51DD-C90D-40B1-BF6F-82FCC2744537}" destId="{6AB1746A-81E7-48F0-AC96-50A6EB6A5B92}" srcOrd="9" destOrd="0" presId="urn:microsoft.com/office/officeart/2005/8/layout/default"/>
    <dgm:cxn modelId="{2B81CE65-BBF7-42AC-B507-1F94DD532EA9}" type="presParOf" srcId="{AA6F51DD-C90D-40B1-BF6F-82FCC2744537}" destId="{D5F3C78C-891D-43EE-BA2F-4AEF8DE48A78}"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26A67F-F056-40C3-A518-4E447C030773}"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13522405-F136-4C06-8121-57A503865EB8}">
      <dgm:prSet/>
      <dgm:spPr/>
      <dgm:t>
        <a:bodyPr/>
        <a:lstStyle/>
        <a:p>
          <a:r>
            <a:rPr lang="en-US"/>
            <a:t>Alleged policy violation</a:t>
          </a:r>
        </a:p>
      </dgm:t>
    </dgm:pt>
    <dgm:pt modelId="{0195C332-3428-4FE7-8816-413CD161274A}" type="parTrans" cxnId="{42A899EA-405D-4087-B793-329191A89DD8}">
      <dgm:prSet/>
      <dgm:spPr/>
      <dgm:t>
        <a:bodyPr/>
        <a:lstStyle/>
        <a:p>
          <a:endParaRPr lang="en-US"/>
        </a:p>
      </dgm:t>
    </dgm:pt>
    <dgm:pt modelId="{D613EC66-E549-4B2E-870F-B4F4A63B39E8}" type="sibTrans" cxnId="{42A899EA-405D-4087-B793-329191A89DD8}">
      <dgm:prSet/>
      <dgm:spPr/>
      <dgm:t>
        <a:bodyPr/>
        <a:lstStyle/>
        <a:p>
          <a:endParaRPr lang="en-US"/>
        </a:p>
      </dgm:t>
    </dgm:pt>
    <dgm:pt modelId="{B4B9D787-1F3A-464B-BA6E-D2DB64F8F0A2}">
      <dgm:prSet/>
      <dgm:spPr/>
      <dgm:t>
        <a:bodyPr/>
        <a:lstStyle/>
        <a:p>
          <a:r>
            <a:rPr lang="en-US"/>
            <a:t>A party or witness’ credibility</a:t>
          </a:r>
        </a:p>
      </dgm:t>
    </dgm:pt>
    <dgm:pt modelId="{98341BC2-EFC8-49CF-A70C-AF642CA4166D}" type="parTrans" cxnId="{088A5876-1CF7-401B-A94B-FF57D12BB50C}">
      <dgm:prSet/>
      <dgm:spPr/>
      <dgm:t>
        <a:bodyPr/>
        <a:lstStyle/>
        <a:p>
          <a:endParaRPr lang="en-US"/>
        </a:p>
      </dgm:t>
    </dgm:pt>
    <dgm:pt modelId="{5AAE598E-05AE-4C94-98E8-DBDD1209D19E}" type="sibTrans" cxnId="{088A5876-1CF7-401B-A94B-FF57D12BB50C}">
      <dgm:prSet/>
      <dgm:spPr/>
      <dgm:t>
        <a:bodyPr/>
        <a:lstStyle/>
        <a:p>
          <a:endParaRPr lang="en-US"/>
        </a:p>
      </dgm:t>
    </dgm:pt>
    <dgm:pt modelId="{35EF640D-89C7-49A4-9FA0-7C4E5B94A0BC}">
      <dgm:prSet/>
      <dgm:spPr/>
      <dgm:t>
        <a:bodyPr/>
        <a:lstStyle/>
        <a:p>
          <a:r>
            <a:rPr lang="en-US" dirty="0"/>
            <a:t>The investigator makes initial relevance “decisions” by including a summary of evidence in the investigation report</a:t>
          </a:r>
        </a:p>
      </dgm:t>
    </dgm:pt>
    <dgm:pt modelId="{E8278D22-CDB5-4E58-9564-FEA7395A2765}" type="parTrans" cxnId="{EC2F32A4-6680-450F-8630-1ACFF1165958}">
      <dgm:prSet/>
      <dgm:spPr/>
      <dgm:t>
        <a:bodyPr/>
        <a:lstStyle/>
        <a:p>
          <a:endParaRPr lang="en-US"/>
        </a:p>
      </dgm:t>
    </dgm:pt>
    <dgm:pt modelId="{2527382A-6E53-46A5-9322-A23720CEF7C3}" type="sibTrans" cxnId="{EC2F32A4-6680-450F-8630-1ACFF1165958}">
      <dgm:prSet/>
      <dgm:spPr/>
      <dgm:t>
        <a:bodyPr/>
        <a:lstStyle/>
        <a:p>
          <a:endParaRPr lang="en-US"/>
        </a:p>
      </dgm:t>
    </dgm:pt>
    <dgm:pt modelId="{CC14B0E0-5814-4EAB-A9B9-E3170CD7092C}">
      <dgm:prSet/>
      <dgm:spPr/>
      <dgm:t>
        <a:bodyPr/>
        <a:lstStyle/>
        <a:p>
          <a:r>
            <a:rPr lang="en-US" dirty="0"/>
            <a:t>But relevance is ultimately up to the decision-maker, who is not bound by the investigator’s judgment</a:t>
          </a:r>
        </a:p>
      </dgm:t>
    </dgm:pt>
    <dgm:pt modelId="{400BA512-F22F-4284-A4A5-A1EF581DC8A1}" type="parTrans" cxnId="{A52D387D-E7BB-428D-9D05-0377EFB22F4E}">
      <dgm:prSet/>
      <dgm:spPr/>
      <dgm:t>
        <a:bodyPr/>
        <a:lstStyle/>
        <a:p>
          <a:endParaRPr lang="en-US"/>
        </a:p>
      </dgm:t>
    </dgm:pt>
    <dgm:pt modelId="{B78953B1-6E6B-4642-A1D4-32BFB95F1A08}" type="sibTrans" cxnId="{A52D387D-E7BB-428D-9D05-0377EFB22F4E}">
      <dgm:prSet/>
      <dgm:spPr/>
      <dgm:t>
        <a:bodyPr/>
        <a:lstStyle/>
        <a:p>
          <a:endParaRPr lang="en-US"/>
        </a:p>
      </dgm:t>
    </dgm:pt>
    <dgm:pt modelId="{0AB4C323-CB49-4A0B-A6B6-2FBD6B0D765D}">
      <dgm:prSet/>
      <dgm:spPr/>
      <dgm:t>
        <a:bodyPr/>
        <a:lstStyle/>
        <a:p>
          <a:r>
            <a:rPr lang="en-US" dirty="0"/>
            <a:t>Evidence is generally considered relevant if it has value in proving or disproving a fact at issue:</a:t>
          </a:r>
        </a:p>
      </dgm:t>
    </dgm:pt>
    <dgm:pt modelId="{DC061766-5CE7-4F02-B940-68FFEA5AF979}" type="sibTrans" cxnId="{CDD46280-40BB-4C19-9896-A40CD80299FC}">
      <dgm:prSet/>
      <dgm:spPr/>
      <dgm:t>
        <a:bodyPr/>
        <a:lstStyle/>
        <a:p>
          <a:endParaRPr lang="en-US"/>
        </a:p>
      </dgm:t>
    </dgm:pt>
    <dgm:pt modelId="{5405A71E-34A2-4F92-9531-26DE808E9B6A}" type="parTrans" cxnId="{CDD46280-40BB-4C19-9896-A40CD80299FC}">
      <dgm:prSet/>
      <dgm:spPr/>
      <dgm:t>
        <a:bodyPr/>
        <a:lstStyle/>
        <a:p>
          <a:endParaRPr lang="en-US"/>
        </a:p>
      </dgm:t>
    </dgm:pt>
    <dgm:pt modelId="{65F396B7-9F25-4021-B702-FD3633996B8A}" type="pres">
      <dgm:prSet presAssocID="{AF26A67F-F056-40C3-A518-4E447C030773}" presName="Name0" presStyleCnt="0">
        <dgm:presLayoutVars>
          <dgm:dir/>
          <dgm:animLvl val="lvl"/>
          <dgm:resizeHandles val="exact"/>
        </dgm:presLayoutVars>
      </dgm:prSet>
      <dgm:spPr/>
    </dgm:pt>
    <dgm:pt modelId="{51FE24C5-5516-46B0-B718-921B22579EFF}" type="pres">
      <dgm:prSet presAssocID="{CC14B0E0-5814-4EAB-A9B9-E3170CD7092C}" presName="boxAndChildren" presStyleCnt="0"/>
      <dgm:spPr/>
    </dgm:pt>
    <dgm:pt modelId="{102C9AB6-CE3C-4A1B-B9FC-8FE507EC134C}" type="pres">
      <dgm:prSet presAssocID="{CC14B0E0-5814-4EAB-A9B9-E3170CD7092C}" presName="parentTextBox" presStyleLbl="node1" presStyleIdx="0" presStyleCnt="3"/>
      <dgm:spPr/>
    </dgm:pt>
    <dgm:pt modelId="{8F9489B2-40E4-4E9C-8C39-6329D5950784}" type="pres">
      <dgm:prSet presAssocID="{2527382A-6E53-46A5-9322-A23720CEF7C3}" presName="sp" presStyleCnt="0"/>
      <dgm:spPr/>
    </dgm:pt>
    <dgm:pt modelId="{1772EF50-EEB0-44A6-B1E3-4ECDB8FE4459}" type="pres">
      <dgm:prSet presAssocID="{35EF640D-89C7-49A4-9FA0-7C4E5B94A0BC}" presName="arrowAndChildren" presStyleCnt="0"/>
      <dgm:spPr/>
    </dgm:pt>
    <dgm:pt modelId="{E8C25C05-A803-4A24-8CC1-9EB5AB69A5B6}" type="pres">
      <dgm:prSet presAssocID="{35EF640D-89C7-49A4-9FA0-7C4E5B94A0BC}" presName="parentTextArrow" presStyleLbl="node1" presStyleIdx="1" presStyleCnt="3"/>
      <dgm:spPr/>
    </dgm:pt>
    <dgm:pt modelId="{86E08BA8-A211-4393-BC08-A586776DB1E2}" type="pres">
      <dgm:prSet presAssocID="{DC061766-5CE7-4F02-B940-68FFEA5AF979}" presName="sp" presStyleCnt="0"/>
      <dgm:spPr/>
    </dgm:pt>
    <dgm:pt modelId="{5C2ACB10-1FBF-4955-8BDD-413BFF24AB06}" type="pres">
      <dgm:prSet presAssocID="{0AB4C323-CB49-4A0B-A6B6-2FBD6B0D765D}" presName="arrowAndChildren" presStyleCnt="0"/>
      <dgm:spPr/>
    </dgm:pt>
    <dgm:pt modelId="{F29ACD7B-F619-4779-A4CA-C9ACEB6C09E2}" type="pres">
      <dgm:prSet presAssocID="{0AB4C323-CB49-4A0B-A6B6-2FBD6B0D765D}" presName="parentTextArrow" presStyleLbl="node1" presStyleIdx="1" presStyleCnt="3"/>
      <dgm:spPr/>
    </dgm:pt>
    <dgm:pt modelId="{AFC81BE8-F8E2-49CF-A373-0E63971CB5F5}" type="pres">
      <dgm:prSet presAssocID="{0AB4C323-CB49-4A0B-A6B6-2FBD6B0D765D}" presName="arrow" presStyleLbl="node1" presStyleIdx="2" presStyleCnt="3" custLinFactNeighborY="-2562"/>
      <dgm:spPr/>
    </dgm:pt>
    <dgm:pt modelId="{E896BFB7-ED17-4028-8E57-AF32F0C315E7}" type="pres">
      <dgm:prSet presAssocID="{0AB4C323-CB49-4A0B-A6B6-2FBD6B0D765D}" presName="descendantArrow" presStyleCnt="0"/>
      <dgm:spPr/>
    </dgm:pt>
    <dgm:pt modelId="{13F0DA15-1CFD-47CA-9713-66427AF68E9C}" type="pres">
      <dgm:prSet presAssocID="{13522405-F136-4C06-8121-57A503865EB8}" presName="childTextArrow" presStyleLbl="fgAccFollowNode1" presStyleIdx="0" presStyleCnt="2">
        <dgm:presLayoutVars>
          <dgm:bulletEnabled val="1"/>
        </dgm:presLayoutVars>
      </dgm:prSet>
      <dgm:spPr/>
    </dgm:pt>
    <dgm:pt modelId="{0E595D52-B441-4533-A320-EEE9E05DFE9C}" type="pres">
      <dgm:prSet presAssocID="{B4B9D787-1F3A-464B-BA6E-D2DB64F8F0A2}" presName="childTextArrow" presStyleLbl="fgAccFollowNode1" presStyleIdx="1" presStyleCnt="2">
        <dgm:presLayoutVars>
          <dgm:bulletEnabled val="1"/>
        </dgm:presLayoutVars>
      </dgm:prSet>
      <dgm:spPr/>
    </dgm:pt>
  </dgm:ptLst>
  <dgm:cxnLst>
    <dgm:cxn modelId="{CD9D6569-1338-4C4B-8CE0-7DBBEC28B788}" type="presOf" srcId="{13522405-F136-4C06-8121-57A503865EB8}" destId="{13F0DA15-1CFD-47CA-9713-66427AF68E9C}" srcOrd="0" destOrd="0" presId="urn:microsoft.com/office/officeart/2005/8/layout/process4"/>
    <dgm:cxn modelId="{21F31D6A-A985-4D49-A930-BFFCEB92A081}" type="presOf" srcId="{0AB4C323-CB49-4A0B-A6B6-2FBD6B0D765D}" destId="{AFC81BE8-F8E2-49CF-A373-0E63971CB5F5}" srcOrd="1" destOrd="0" presId="urn:microsoft.com/office/officeart/2005/8/layout/process4"/>
    <dgm:cxn modelId="{0D374870-BB90-4752-9E0A-BF3D48E19D3D}" type="presOf" srcId="{AF26A67F-F056-40C3-A518-4E447C030773}" destId="{65F396B7-9F25-4021-B702-FD3633996B8A}" srcOrd="0" destOrd="0" presId="urn:microsoft.com/office/officeart/2005/8/layout/process4"/>
    <dgm:cxn modelId="{088A5876-1CF7-401B-A94B-FF57D12BB50C}" srcId="{0AB4C323-CB49-4A0B-A6B6-2FBD6B0D765D}" destId="{B4B9D787-1F3A-464B-BA6E-D2DB64F8F0A2}" srcOrd="1" destOrd="0" parTransId="{98341BC2-EFC8-49CF-A70C-AF642CA4166D}" sibTransId="{5AAE598E-05AE-4C94-98E8-DBDD1209D19E}"/>
    <dgm:cxn modelId="{E144095A-0905-4CD2-AD3C-4B50EF071524}" type="presOf" srcId="{35EF640D-89C7-49A4-9FA0-7C4E5B94A0BC}" destId="{E8C25C05-A803-4A24-8CC1-9EB5AB69A5B6}" srcOrd="0" destOrd="0" presId="urn:microsoft.com/office/officeart/2005/8/layout/process4"/>
    <dgm:cxn modelId="{A52D387D-E7BB-428D-9D05-0377EFB22F4E}" srcId="{AF26A67F-F056-40C3-A518-4E447C030773}" destId="{CC14B0E0-5814-4EAB-A9B9-E3170CD7092C}" srcOrd="2" destOrd="0" parTransId="{400BA512-F22F-4284-A4A5-A1EF581DC8A1}" sibTransId="{B78953B1-6E6B-4642-A1D4-32BFB95F1A08}"/>
    <dgm:cxn modelId="{CDD46280-40BB-4C19-9896-A40CD80299FC}" srcId="{AF26A67F-F056-40C3-A518-4E447C030773}" destId="{0AB4C323-CB49-4A0B-A6B6-2FBD6B0D765D}" srcOrd="0" destOrd="0" parTransId="{5405A71E-34A2-4F92-9531-26DE808E9B6A}" sibTransId="{DC061766-5CE7-4F02-B940-68FFEA5AF979}"/>
    <dgm:cxn modelId="{1EEA2DA4-768C-4F3C-9BCB-EF356779F69C}" type="presOf" srcId="{B4B9D787-1F3A-464B-BA6E-D2DB64F8F0A2}" destId="{0E595D52-B441-4533-A320-EEE9E05DFE9C}" srcOrd="0" destOrd="0" presId="urn:microsoft.com/office/officeart/2005/8/layout/process4"/>
    <dgm:cxn modelId="{EC2F32A4-6680-450F-8630-1ACFF1165958}" srcId="{AF26A67F-F056-40C3-A518-4E447C030773}" destId="{35EF640D-89C7-49A4-9FA0-7C4E5B94A0BC}" srcOrd="1" destOrd="0" parTransId="{E8278D22-CDB5-4E58-9564-FEA7395A2765}" sibTransId="{2527382A-6E53-46A5-9322-A23720CEF7C3}"/>
    <dgm:cxn modelId="{42A899EA-405D-4087-B793-329191A89DD8}" srcId="{0AB4C323-CB49-4A0B-A6B6-2FBD6B0D765D}" destId="{13522405-F136-4C06-8121-57A503865EB8}" srcOrd="0" destOrd="0" parTransId="{0195C332-3428-4FE7-8816-413CD161274A}" sibTransId="{D613EC66-E549-4B2E-870F-B4F4A63B39E8}"/>
    <dgm:cxn modelId="{1123B1EC-68FA-471F-A816-A4714E06697F}" type="presOf" srcId="{0AB4C323-CB49-4A0B-A6B6-2FBD6B0D765D}" destId="{F29ACD7B-F619-4779-A4CA-C9ACEB6C09E2}" srcOrd="0" destOrd="0" presId="urn:microsoft.com/office/officeart/2005/8/layout/process4"/>
    <dgm:cxn modelId="{8A4DBEEF-0924-4D72-BAB7-EED9E4A13983}" type="presOf" srcId="{CC14B0E0-5814-4EAB-A9B9-E3170CD7092C}" destId="{102C9AB6-CE3C-4A1B-B9FC-8FE507EC134C}" srcOrd="0" destOrd="0" presId="urn:microsoft.com/office/officeart/2005/8/layout/process4"/>
    <dgm:cxn modelId="{1BC6A22A-02A2-40FD-814B-790A9E6BB104}" type="presParOf" srcId="{65F396B7-9F25-4021-B702-FD3633996B8A}" destId="{51FE24C5-5516-46B0-B718-921B22579EFF}" srcOrd="0" destOrd="0" presId="urn:microsoft.com/office/officeart/2005/8/layout/process4"/>
    <dgm:cxn modelId="{1401A175-F14A-401A-8E92-362DE7AFB6DF}" type="presParOf" srcId="{51FE24C5-5516-46B0-B718-921B22579EFF}" destId="{102C9AB6-CE3C-4A1B-B9FC-8FE507EC134C}" srcOrd="0" destOrd="0" presId="urn:microsoft.com/office/officeart/2005/8/layout/process4"/>
    <dgm:cxn modelId="{AA30CBA9-3C03-4021-ADC3-C5E77C3E37AF}" type="presParOf" srcId="{65F396B7-9F25-4021-B702-FD3633996B8A}" destId="{8F9489B2-40E4-4E9C-8C39-6329D5950784}" srcOrd="1" destOrd="0" presId="urn:microsoft.com/office/officeart/2005/8/layout/process4"/>
    <dgm:cxn modelId="{CB7AB549-4775-44DF-A848-8C1EFE58213B}" type="presParOf" srcId="{65F396B7-9F25-4021-B702-FD3633996B8A}" destId="{1772EF50-EEB0-44A6-B1E3-4ECDB8FE4459}" srcOrd="2" destOrd="0" presId="urn:microsoft.com/office/officeart/2005/8/layout/process4"/>
    <dgm:cxn modelId="{D1F87377-6612-437A-BDE2-A1B3B7AB48D6}" type="presParOf" srcId="{1772EF50-EEB0-44A6-B1E3-4ECDB8FE4459}" destId="{E8C25C05-A803-4A24-8CC1-9EB5AB69A5B6}" srcOrd="0" destOrd="0" presId="urn:microsoft.com/office/officeart/2005/8/layout/process4"/>
    <dgm:cxn modelId="{71B0C9B6-FA28-4A99-9566-4612B9642F93}" type="presParOf" srcId="{65F396B7-9F25-4021-B702-FD3633996B8A}" destId="{86E08BA8-A211-4393-BC08-A586776DB1E2}" srcOrd="3" destOrd="0" presId="urn:microsoft.com/office/officeart/2005/8/layout/process4"/>
    <dgm:cxn modelId="{2B8FD16A-6119-4E07-8F59-8C3D1138E95C}" type="presParOf" srcId="{65F396B7-9F25-4021-B702-FD3633996B8A}" destId="{5C2ACB10-1FBF-4955-8BDD-413BFF24AB06}" srcOrd="4" destOrd="0" presId="urn:microsoft.com/office/officeart/2005/8/layout/process4"/>
    <dgm:cxn modelId="{B467F6C0-E94D-4FD2-A74B-C2C19CA7D9BD}" type="presParOf" srcId="{5C2ACB10-1FBF-4955-8BDD-413BFF24AB06}" destId="{F29ACD7B-F619-4779-A4CA-C9ACEB6C09E2}" srcOrd="0" destOrd="0" presId="urn:microsoft.com/office/officeart/2005/8/layout/process4"/>
    <dgm:cxn modelId="{20FADCE3-E2D2-45CE-956B-22475FFC8C94}" type="presParOf" srcId="{5C2ACB10-1FBF-4955-8BDD-413BFF24AB06}" destId="{AFC81BE8-F8E2-49CF-A373-0E63971CB5F5}" srcOrd="1" destOrd="0" presId="urn:microsoft.com/office/officeart/2005/8/layout/process4"/>
    <dgm:cxn modelId="{16CDABA9-1AB7-452D-897B-F9C716A8D860}" type="presParOf" srcId="{5C2ACB10-1FBF-4955-8BDD-413BFF24AB06}" destId="{E896BFB7-ED17-4028-8E57-AF32F0C315E7}" srcOrd="2" destOrd="0" presId="urn:microsoft.com/office/officeart/2005/8/layout/process4"/>
    <dgm:cxn modelId="{B64D782D-4374-49D4-BF50-73949545547F}" type="presParOf" srcId="{E896BFB7-ED17-4028-8E57-AF32F0C315E7}" destId="{13F0DA15-1CFD-47CA-9713-66427AF68E9C}" srcOrd="0" destOrd="0" presId="urn:microsoft.com/office/officeart/2005/8/layout/process4"/>
    <dgm:cxn modelId="{DB90F0BE-C17F-4BA0-94E7-9A185A9F51C8}" type="presParOf" srcId="{E896BFB7-ED17-4028-8E57-AF32F0C315E7}" destId="{0E595D52-B441-4533-A320-EEE9E05DFE9C}"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2869AC-EC19-4626-9D51-EBC8B1F3A6F9}"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2D6F4082-ABFA-4C64-87DB-B4BB2A421348}">
      <dgm:prSet/>
      <dgm:spPr/>
      <dgm:t>
        <a:bodyPr/>
        <a:lstStyle/>
        <a:p>
          <a:r>
            <a:rPr lang="en-US"/>
            <a:t>Soft report writing</a:t>
          </a:r>
        </a:p>
      </dgm:t>
    </dgm:pt>
    <dgm:pt modelId="{B6009192-4D86-4A45-84BD-3DE06EE45CF9}" type="parTrans" cxnId="{8CD737E6-E962-47DC-BFB3-D491C8087EBD}">
      <dgm:prSet/>
      <dgm:spPr/>
      <dgm:t>
        <a:bodyPr/>
        <a:lstStyle/>
        <a:p>
          <a:endParaRPr lang="en-US"/>
        </a:p>
      </dgm:t>
    </dgm:pt>
    <dgm:pt modelId="{449EC993-0CE8-4A3B-B697-1446A594F8D1}" type="sibTrans" cxnId="{8CD737E6-E962-47DC-BFB3-D491C8087EBD}">
      <dgm:prSet/>
      <dgm:spPr/>
      <dgm:t>
        <a:bodyPr/>
        <a:lstStyle/>
        <a:p>
          <a:endParaRPr lang="en-US"/>
        </a:p>
      </dgm:t>
    </dgm:pt>
    <dgm:pt modelId="{19A2170E-2B53-40C5-A7D8-99715D95AA4A}">
      <dgm:prSet/>
      <dgm:spPr/>
      <dgm:t>
        <a:bodyPr/>
        <a:lstStyle/>
        <a:p>
          <a:r>
            <a:rPr lang="en-US"/>
            <a:t>Omitting credibility assessments</a:t>
          </a:r>
        </a:p>
      </dgm:t>
    </dgm:pt>
    <dgm:pt modelId="{A96048B4-3BE4-43B5-9969-4F1E27787064}" type="parTrans" cxnId="{7108A16C-BBB3-4C94-BACE-2FA8718C368B}">
      <dgm:prSet/>
      <dgm:spPr/>
      <dgm:t>
        <a:bodyPr/>
        <a:lstStyle/>
        <a:p>
          <a:endParaRPr lang="en-US"/>
        </a:p>
      </dgm:t>
    </dgm:pt>
    <dgm:pt modelId="{C1FA9E2E-4131-4B60-914E-A8170F7334A9}" type="sibTrans" cxnId="{7108A16C-BBB3-4C94-BACE-2FA8718C368B}">
      <dgm:prSet/>
      <dgm:spPr/>
      <dgm:t>
        <a:bodyPr/>
        <a:lstStyle/>
        <a:p>
          <a:endParaRPr lang="en-US"/>
        </a:p>
      </dgm:t>
    </dgm:pt>
    <dgm:pt modelId="{77927068-D26C-4EBF-A043-3E913BC564A6}">
      <dgm:prSet/>
      <dgm:spPr/>
      <dgm:t>
        <a:bodyPr/>
        <a:lstStyle/>
        <a:p>
          <a:r>
            <a:rPr lang="en-US"/>
            <a:t>Serving as a cross-examiner</a:t>
          </a:r>
        </a:p>
      </dgm:t>
    </dgm:pt>
    <dgm:pt modelId="{D2C4AE23-E75F-48E0-9A7B-6E3991823E5A}" type="parTrans" cxnId="{1128E607-CEF3-4258-811E-49F4EA4BEE16}">
      <dgm:prSet/>
      <dgm:spPr/>
      <dgm:t>
        <a:bodyPr/>
        <a:lstStyle/>
        <a:p>
          <a:endParaRPr lang="en-US"/>
        </a:p>
      </dgm:t>
    </dgm:pt>
    <dgm:pt modelId="{927A4930-AB06-4134-8AB7-E654965BF4F6}" type="sibTrans" cxnId="{1128E607-CEF3-4258-811E-49F4EA4BEE16}">
      <dgm:prSet/>
      <dgm:spPr/>
      <dgm:t>
        <a:bodyPr/>
        <a:lstStyle/>
        <a:p>
          <a:endParaRPr lang="en-US"/>
        </a:p>
      </dgm:t>
    </dgm:pt>
    <dgm:pt modelId="{10A76806-BC10-4DDC-B109-D32D1D21BBDB}">
      <dgm:prSet/>
      <dgm:spPr/>
      <dgm:t>
        <a:bodyPr/>
        <a:lstStyle/>
        <a:p>
          <a:r>
            <a:rPr lang="en-US"/>
            <a:t>Incomplete policy analysis</a:t>
          </a:r>
        </a:p>
      </dgm:t>
    </dgm:pt>
    <dgm:pt modelId="{2E44DB36-2A22-4E34-BF2B-248E9329B734}" type="parTrans" cxnId="{206994B1-13BE-496C-AB22-6BAD0E4394D2}">
      <dgm:prSet/>
      <dgm:spPr/>
      <dgm:t>
        <a:bodyPr/>
        <a:lstStyle/>
        <a:p>
          <a:endParaRPr lang="en-US"/>
        </a:p>
      </dgm:t>
    </dgm:pt>
    <dgm:pt modelId="{C9B60DBD-82F6-41DA-A701-90237AFE438A}" type="sibTrans" cxnId="{206994B1-13BE-496C-AB22-6BAD0E4394D2}">
      <dgm:prSet/>
      <dgm:spPr/>
      <dgm:t>
        <a:bodyPr/>
        <a:lstStyle/>
        <a:p>
          <a:endParaRPr lang="en-US"/>
        </a:p>
      </dgm:t>
    </dgm:pt>
    <dgm:pt modelId="{E99D58E1-7193-48FB-BA55-53D6927B0ED6}" type="pres">
      <dgm:prSet presAssocID="{5D2869AC-EC19-4626-9D51-EBC8B1F3A6F9}" presName="diagram" presStyleCnt="0">
        <dgm:presLayoutVars>
          <dgm:dir/>
          <dgm:resizeHandles val="exact"/>
        </dgm:presLayoutVars>
      </dgm:prSet>
      <dgm:spPr/>
    </dgm:pt>
    <dgm:pt modelId="{D90702BC-3029-4A1C-9262-622AF86E462B}" type="pres">
      <dgm:prSet presAssocID="{2D6F4082-ABFA-4C64-87DB-B4BB2A421348}" presName="node" presStyleLbl="node1" presStyleIdx="0" presStyleCnt="4">
        <dgm:presLayoutVars>
          <dgm:bulletEnabled val="1"/>
        </dgm:presLayoutVars>
      </dgm:prSet>
      <dgm:spPr/>
    </dgm:pt>
    <dgm:pt modelId="{92E9808C-10B5-4E53-B5F5-55E7E62B7789}" type="pres">
      <dgm:prSet presAssocID="{449EC993-0CE8-4A3B-B697-1446A594F8D1}" presName="sibTrans" presStyleCnt="0"/>
      <dgm:spPr/>
    </dgm:pt>
    <dgm:pt modelId="{75E684FA-4ACB-471B-AEA7-D5CDC4167820}" type="pres">
      <dgm:prSet presAssocID="{19A2170E-2B53-40C5-A7D8-99715D95AA4A}" presName="node" presStyleLbl="node1" presStyleIdx="1" presStyleCnt="4">
        <dgm:presLayoutVars>
          <dgm:bulletEnabled val="1"/>
        </dgm:presLayoutVars>
      </dgm:prSet>
      <dgm:spPr/>
    </dgm:pt>
    <dgm:pt modelId="{14A49781-DFDF-449F-91FB-6DBD54B90DFE}" type="pres">
      <dgm:prSet presAssocID="{C1FA9E2E-4131-4B60-914E-A8170F7334A9}" presName="sibTrans" presStyleCnt="0"/>
      <dgm:spPr/>
    </dgm:pt>
    <dgm:pt modelId="{F9A9AB86-ADDE-4524-9288-D3A1A0BB827D}" type="pres">
      <dgm:prSet presAssocID="{77927068-D26C-4EBF-A043-3E913BC564A6}" presName="node" presStyleLbl="node1" presStyleIdx="2" presStyleCnt="4">
        <dgm:presLayoutVars>
          <dgm:bulletEnabled val="1"/>
        </dgm:presLayoutVars>
      </dgm:prSet>
      <dgm:spPr/>
    </dgm:pt>
    <dgm:pt modelId="{CC00042B-603E-4E7E-9AA0-D162C1C514FD}" type="pres">
      <dgm:prSet presAssocID="{927A4930-AB06-4134-8AB7-E654965BF4F6}" presName="sibTrans" presStyleCnt="0"/>
      <dgm:spPr/>
    </dgm:pt>
    <dgm:pt modelId="{F34C9917-BB05-4AD9-8C2B-7818315B165F}" type="pres">
      <dgm:prSet presAssocID="{10A76806-BC10-4DDC-B109-D32D1D21BBDB}" presName="node" presStyleLbl="node1" presStyleIdx="3" presStyleCnt="4">
        <dgm:presLayoutVars>
          <dgm:bulletEnabled val="1"/>
        </dgm:presLayoutVars>
      </dgm:prSet>
      <dgm:spPr/>
    </dgm:pt>
  </dgm:ptLst>
  <dgm:cxnLst>
    <dgm:cxn modelId="{1128E607-CEF3-4258-811E-49F4EA4BEE16}" srcId="{5D2869AC-EC19-4626-9D51-EBC8B1F3A6F9}" destId="{77927068-D26C-4EBF-A043-3E913BC564A6}" srcOrd="2" destOrd="0" parTransId="{D2C4AE23-E75F-48E0-9A7B-6E3991823E5A}" sibTransId="{927A4930-AB06-4134-8AB7-E654965BF4F6}"/>
    <dgm:cxn modelId="{26291419-5BAF-4341-B276-F909EE571D66}" type="presOf" srcId="{19A2170E-2B53-40C5-A7D8-99715D95AA4A}" destId="{75E684FA-4ACB-471B-AEA7-D5CDC4167820}" srcOrd="0" destOrd="0" presId="urn:microsoft.com/office/officeart/2005/8/layout/default"/>
    <dgm:cxn modelId="{7108A16C-BBB3-4C94-BACE-2FA8718C368B}" srcId="{5D2869AC-EC19-4626-9D51-EBC8B1F3A6F9}" destId="{19A2170E-2B53-40C5-A7D8-99715D95AA4A}" srcOrd="1" destOrd="0" parTransId="{A96048B4-3BE4-43B5-9969-4F1E27787064}" sibTransId="{C1FA9E2E-4131-4B60-914E-A8170F7334A9}"/>
    <dgm:cxn modelId="{D7306C77-93B4-494D-A70D-4705867F77DB}" type="presOf" srcId="{10A76806-BC10-4DDC-B109-D32D1D21BBDB}" destId="{F34C9917-BB05-4AD9-8C2B-7818315B165F}" srcOrd="0" destOrd="0" presId="urn:microsoft.com/office/officeart/2005/8/layout/default"/>
    <dgm:cxn modelId="{F635057E-5F9B-4ECA-9DB5-A602F1CD8ABE}" type="presOf" srcId="{77927068-D26C-4EBF-A043-3E913BC564A6}" destId="{F9A9AB86-ADDE-4524-9288-D3A1A0BB827D}" srcOrd="0" destOrd="0" presId="urn:microsoft.com/office/officeart/2005/8/layout/default"/>
    <dgm:cxn modelId="{206994B1-13BE-496C-AB22-6BAD0E4394D2}" srcId="{5D2869AC-EC19-4626-9D51-EBC8B1F3A6F9}" destId="{10A76806-BC10-4DDC-B109-D32D1D21BBDB}" srcOrd="3" destOrd="0" parTransId="{2E44DB36-2A22-4E34-BF2B-248E9329B734}" sibTransId="{C9B60DBD-82F6-41DA-A701-90237AFE438A}"/>
    <dgm:cxn modelId="{B4460AB9-BB04-4B48-9091-11C9643C2A23}" type="presOf" srcId="{2D6F4082-ABFA-4C64-87DB-B4BB2A421348}" destId="{D90702BC-3029-4A1C-9262-622AF86E462B}" srcOrd="0" destOrd="0" presId="urn:microsoft.com/office/officeart/2005/8/layout/default"/>
    <dgm:cxn modelId="{8CD737E6-E962-47DC-BFB3-D491C8087EBD}" srcId="{5D2869AC-EC19-4626-9D51-EBC8B1F3A6F9}" destId="{2D6F4082-ABFA-4C64-87DB-B4BB2A421348}" srcOrd="0" destOrd="0" parTransId="{B6009192-4D86-4A45-84BD-3DE06EE45CF9}" sibTransId="{449EC993-0CE8-4A3B-B697-1446A594F8D1}"/>
    <dgm:cxn modelId="{935D4BE7-857D-476E-BEEC-973D3C4933CC}" type="presOf" srcId="{5D2869AC-EC19-4626-9D51-EBC8B1F3A6F9}" destId="{E99D58E1-7193-48FB-BA55-53D6927B0ED6}" srcOrd="0" destOrd="0" presId="urn:microsoft.com/office/officeart/2005/8/layout/default"/>
    <dgm:cxn modelId="{7ABA8639-6E8A-4599-AD4B-E4327C737BDF}" type="presParOf" srcId="{E99D58E1-7193-48FB-BA55-53D6927B0ED6}" destId="{D90702BC-3029-4A1C-9262-622AF86E462B}" srcOrd="0" destOrd="0" presId="urn:microsoft.com/office/officeart/2005/8/layout/default"/>
    <dgm:cxn modelId="{43345253-DABF-49EC-B2CF-2CEA3CB0E40D}" type="presParOf" srcId="{E99D58E1-7193-48FB-BA55-53D6927B0ED6}" destId="{92E9808C-10B5-4E53-B5F5-55E7E62B7789}" srcOrd="1" destOrd="0" presId="urn:microsoft.com/office/officeart/2005/8/layout/default"/>
    <dgm:cxn modelId="{AB4DEAA0-FA54-4C09-B4DD-498B32C4F5B7}" type="presParOf" srcId="{E99D58E1-7193-48FB-BA55-53D6927B0ED6}" destId="{75E684FA-4ACB-471B-AEA7-D5CDC4167820}" srcOrd="2" destOrd="0" presId="urn:microsoft.com/office/officeart/2005/8/layout/default"/>
    <dgm:cxn modelId="{26C40B83-7C44-4974-88C8-B80236BF06BE}" type="presParOf" srcId="{E99D58E1-7193-48FB-BA55-53D6927B0ED6}" destId="{14A49781-DFDF-449F-91FB-6DBD54B90DFE}" srcOrd="3" destOrd="0" presId="urn:microsoft.com/office/officeart/2005/8/layout/default"/>
    <dgm:cxn modelId="{0B3E0CD6-1976-41E5-AABE-A70517D020CB}" type="presParOf" srcId="{E99D58E1-7193-48FB-BA55-53D6927B0ED6}" destId="{F9A9AB86-ADDE-4524-9288-D3A1A0BB827D}" srcOrd="4" destOrd="0" presId="urn:microsoft.com/office/officeart/2005/8/layout/default"/>
    <dgm:cxn modelId="{BFFABBDF-679F-4C3F-8B89-D5931782FACC}" type="presParOf" srcId="{E99D58E1-7193-48FB-BA55-53D6927B0ED6}" destId="{CC00042B-603E-4E7E-9AA0-D162C1C514FD}" srcOrd="5" destOrd="0" presId="urn:microsoft.com/office/officeart/2005/8/layout/default"/>
    <dgm:cxn modelId="{9B160BD9-5AAF-4D8D-BCBF-5088A863D1FD}" type="presParOf" srcId="{E99D58E1-7193-48FB-BA55-53D6927B0ED6}" destId="{F34C9917-BB05-4AD9-8C2B-7818315B165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72C168-BA83-426E-BF72-97C8478816D6}" type="doc">
      <dgm:prSet loTypeId="urn:microsoft.com/office/officeart/2005/8/layout/process5" loCatId="process" qsTypeId="urn:microsoft.com/office/officeart/2005/8/quickstyle/simple4" qsCatId="simple" csTypeId="urn:microsoft.com/office/officeart/2005/8/colors/accent1_2" csCatId="accent1" phldr="1"/>
      <dgm:spPr/>
      <dgm:t>
        <a:bodyPr/>
        <a:lstStyle/>
        <a:p>
          <a:endParaRPr lang="en-US"/>
        </a:p>
      </dgm:t>
    </dgm:pt>
    <dgm:pt modelId="{4C867421-6FB1-4586-905F-E2DEB225E46C}">
      <dgm:prSet phldrT="[Text]" custT="1"/>
      <dgm:spPr/>
      <dgm:t>
        <a:bodyPr/>
        <a:lstStyle/>
        <a:p>
          <a:r>
            <a:rPr lang="en-US" sz="2400" dirty="0"/>
            <a:t>Incident</a:t>
          </a:r>
        </a:p>
      </dgm:t>
    </dgm:pt>
    <dgm:pt modelId="{FAF27D35-AE5A-407E-8228-0493C7997A82}" type="parTrans" cxnId="{6D1C6F4C-56CE-4490-A09C-82B1EDF365FC}">
      <dgm:prSet/>
      <dgm:spPr/>
      <dgm:t>
        <a:bodyPr/>
        <a:lstStyle/>
        <a:p>
          <a:endParaRPr lang="en-US"/>
        </a:p>
      </dgm:t>
    </dgm:pt>
    <dgm:pt modelId="{7FAFD019-A84A-4844-A63E-E6C30745EB9D}" type="sibTrans" cxnId="{6D1C6F4C-56CE-4490-A09C-82B1EDF365FC}">
      <dgm:prSet/>
      <dgm:spPr/>
      <dgm:t>
        <a:bodyPr/>
        <a:lstStyle/>
        <a:p>
          <a:endParaRPr lang="en-US"/>
        </a:p>
      </dgm:t>
    </dgm:pt>
    <dgm:pt modelId="{FDE9D6DD-34ED-44E9-8089-F7222758A1EB}">
      <dgm:prSet phldrT="[Text]" custT="1"/>
      <dgm:spPr/>
      <dgm:t>
        <a:bodyPr/>
        <a:lstStyle/>
        <a:p>
          <a:r>
            <a:rPr lang="en-US" sz="2400" dirty="0"/>
            <a:t>Initial Assessment</a:t>
          </a:r>
        </a:p>
      </dgm:t>
    </dgm:pt>
    <dgm:pt modelId="{CD2F764F-935D-4985-8BEF-63C1DFE76609}" type="parTrans" cxnId="{12158FC4-8119-48A8-A632-8ED04C78EA6E}">
      <dgm:prSet/>
      <dgm:spPr/>
      <dgm:t>
        <a:bodyPr/>
        <a:lstStyle/>
        <a:p>
          <a:endParaRPr lang="en-US"/>
        </a:p>
      </dgm:t>
    </dgm:pt>
    <dgm:pt modelId="{8CAA4281-BD2E-4D67-86F0-C4B14A3C9937}" type="sibTrans" cxnId="{12158FC4-8119-48A8-A632-8ED04C78EA6E}">
      <dgm:prSet/>
      <dgm:spPr/>
      <dgm:t>
        <a:bodyPr/>
        <a:lstStyle/>
        <a:p>
          <a:endParaRPr lang="en-US"/>
        </a:p>
      </dgm:t>
    </dgm:pt>
    <dgm:pt modelId="{7397BE70-383E-447E-8392-292B730881D8}">
      <dgm:prSet phldrT="[Text]" custT="1"/>
      <dgm:spPr/>
      <dgm:t>
        <a:bodyPr/>
        <a:lstStyle/>
        <a:p>
          <a:r>
            <a:rPr lang="en-US" sz="2400" dirty="0"/>
            <a:t>Formal Investigation &amp; Report</a:t>
          </a:r>
        </a:p>
      </dgm:t>
    </dgm:pt>
    <dgm:pt modelId="{4C1F3F60-E5F1-4950-9E0F-8B1B0BE20418}" type="parTrans" cxnId="{4163ACD6-E9C6-4AFC-A569-B4EFD4C7FAB9}">
      <dgm:prSet/>
      <dgm:spPr/>
      <dgm:t>
        <a:bodyPr/>
        <a:lstStyle/>
        <a:p>
          <a:endParaRPr lang="en-US"/>
        </a:p>
      </dgm:t>
    </dgm:pt>
    <dgm:pt modelId="{1A9C9C47-C27E-45E6-A1C9-6E75951704B3}" type="sibTrans" cxnId="{4163ACD6-E9C6-4AFC-A569-B4EFD4C7FAB9}">
      <dgm:prSet/>
      <dgm:spPr/>
      <dgm:t>
        <a:bodyPr/>
        <a:lstStyle/>
        <a:p>
          <a:endParaRPr lang="en-US"/>
        </a:p>
      </dgm:t>
    </dgm:pt>
    <dgm:pt modelId="{A928C313-FB95-4431-8266-221E8D6A0E12}">
      <dgm:prSet phldrT="[Text]" custT="1"/>
      <dgm:spPr/>
      <dgm:t>
        <a:bodyPr/>
        <a:lstStyle/>
        <a:p>
          <a:r>
            <a:rPr lang="en-US" sz="2400" dirty="0"/>
            <a:t>Hearing</a:t>
          </a:r>
        </a:p>
      </dgm:t>
    </dgm:pt>
    <dgm:pt modelId="{2A598475-431B-459B-A30D-16DC2D72AD84}" type="parTrans" cxnId="{1DC24592-0364-4E30-B204-A04AC889095B}">
      <dgm:prSet/>
      <dgm:spPr/>
      <dgm:t>
        <a:bodyPr/>
        <a:lstStyle/>
        <a:p>
          <a:endParaRPr lang="en-US"/>
        </a:p>
      </dgm:t>
    </dgm:pt>
    <dgm:pt modelId="{A3EA45DA-08FD-456F-9DC8-9372CC9DF233}" type="sibTrans" cxnId="{1DC24592-0364-4E30-B204-A04AC889095B}">
      <dgm:prSet/>
      <dgm:spPr/>
      <dgm:t>
        <a:bodyPr/>
        <a:lstStyle/>
        <a:p>
          <a:endParaRPr lang="en-US"/>
        </a:p>
      </dgm:t>
    </dgm:pt>
    <dgm:pt modelId="{1C02C348-9913-4861-AECC-EE18A3A99E47}">
      <dgm:prSet phldrT="[Text]" custT="1"/>
      <dgm:spPr/>
      <dgm:t>
        <a:bodyPr/>
        <a:lstStyle/>
        <a:p>
          <a:r>
            <a:rPr lang="en-US" sz="2400" dirty="0"/>
            <a:t>Appeal</a:t>
          </a:r>
        </a:p>
      </dgm:t>
    </dgm:pt>
    <dgm:pt modelId="{1D637DF9-28A1-4FF1-B9A9-95A736B950B8}" type="parTrans" cxnId="{37E8EC02-5A39-40E9-BB01-38AC4B05DDFA}">
      <dgm:prSet/>
      <dgm:spPr/>
      <dgm:t>
        <a:bodyPr/>
        <a:lstStyle/>
        <a:p>
          <a:endParaRPr lang="en-US"/>
        </a:p>
      </dgm:t>
    </dgm:pt>
    <dgm:pt modelId="{D8BE4F6C-2B87-4CF1-9B0E-B19C010F9D26}" type="sibTrans" cxnId="{37E8EC02-5A39-40E9-BB01-38AC4B05DDFA}">
      <dgm:prSet/>
      <dgm:spPr/>
      <dgm:t>
        <a:bodyPr/>
        <a:lstStyle/>
        <a:p>
          <a:endParaRPr lang="en-US"/>
        </a:p>
      </dgm:t>
    </dgm:pt>
    <dgm:pt modelId="{B919B75B-7D45-4D22-B172-A29ACCAEE67A}" type="pres">
      <dgm:prSet presAssocID="{EC72C168-BA83-426E-BF72-97C8478816D6}" presName="diagram" presStyleCnt="0">
        <dgm:presLayoutVars>
          <dgm:dir/>
          <dgm:resizeHandles val="exact"/>
        </dgm:presLayoutVars>
      </dgm:prSet>
      <dgm:spPr/>
    </dgm:pt>
    <dgm:pt modelId="{58DF0278-B663-4BA3-B77F-E029B73DCF87}" type="pres">
      <dgm:prSet presAssocID="{4C867421-6FB1-4586-905F-E2DEB225E46C}" presName="node" presStyleLbl="node1" presStyleIdx="0" presStyleCnt="5">
        <dgm:presLayoutVars>
          <dgm:bulletEnabled val="1"/>
        </dgm:presLayoutVars>
      </dgm:prSet>
      <dgm:spPr/>
    </dgm:pt>
    <dgm:pt modelId="{79C81B3D-AC8F-4DF2-BF3E-F94B2EFA7A92}" type="pres">
      <dgm:prSet presAssocID="{7FAFD019-A84A-4844-A63E-E6C30745EB9D}" presName="sibTrans" presStyleLbl="sibTrans2D1" presStyleIdx="0" presStyleCnt="4"/>
      <dgm:spPr/>
    </dgm:pt>
    <dgm:pt modelId="{F79390B9-3632-4657-989F-94C142523ECF}" type="pres">
      <dgm:prSet presAssocID="{7FAFD019-A84A-4844-A63E-E6C30745EB9D}" presName="connectorText" presStyleLbl="sibTrans2D1" presStyleIdx="0" presStyleCnt="4"/>
      <dgm:spPr/>
    </dgm:pt>
    <dgm:pt modelId="{76DC6071-6078-4635-ADFF-3EACAB1D6552}" type="pres">
      <dgm:prSet presAssocID="{FDE9D6DD-34ED-44E9-8089-F7222758A1EB}" presName="node" presStyleLbl="node1" presStyleIdx="1" presStyleCnt="5">
        <dgm:presLayoutVars>
          <dgm:bulletEnabled val="1"/>
        </dgm:presLayoutVars>
      </dgm:prSet>
      <dgm:spPr/>
    </dgm:pt>
    <dgm:pt modelId="{6376286A-5B82-410B-BB9A-AE31BBBF9887}" type="pres">
      <dgm:prSet presAssocID="{8CAA4281-BD2E-4D67-86F0-C4B14A3C9937}" presName="sibTrans" presStyleLbl="sibTrans2D1" presStyleIdx="1" presStyleCnt="4"/>
      <dgm:spPr/>
    </dgm:pt>
    <dgm:pt modelId="{E343DF4A-064C-4FA8-A184-93BE0F95EA7F}" type="pres">
      <dgm:prSet presAssocID="{8CAA4281-BD2E-4D67-86F0-C4B14A3C9937}" presName="connectorText" presStyleLbl="sibTrans2D1" presStyleIdx="1" presStyleCnt="4"/>
      <dgm:spPr/>
    </dgm:pt>
    <dgm:pt modelId="{D8D9DCE3-18FD-4E8B-B8F9-631D435B9F75}" type="pres">
      <dgm:prSet presAssocID="{7397BE70-383E-447E-8392-292B730881D8}" presName="node" presStyleLbl="node1" presStyleIdx="2" presStyleCnt="5">
        <dgm:presLayoutVars>
          <dgm:bulletEnabled val="1"/>
        </dgm:presLayoutVars>
      </dgm:prSet>
      <dgm:spPr/>
    </dgm:pt>
    <dgm:pt modelId="{5D21B393-B53E-4B34-ADBE-258F84E4FFF5}" type="pres">
      <dgm:prSet presAssocID="{1A9C9C47-C27E-45E6-A1C9-6E75951704B3}" presName="sibTrans" presStyleLbl="sibTrans2D1" presStyleIdx="2" presStyleCnt="4"/>
      <dgm:spPr/>
    </dgm:pt>
    <dgm:pt modelId="{7B01E88E-0526-4029-9A8A-2FBD2C025491}" type="pres">
      <dgm:prSet presAssocID="{1A9C9C47-C27E-45E6-A1C9-6E75951704B3}" presName="connectorText" presStyleLbl="sibTrans2D1" presStyleIdx="2" presStyleCnt="4"/>
      <dgm:spPr/>
    </dgm:pt>
    <dgm:pt modelId="{E7F85677-80D0-4F29-82DD-D28FA8A67452}" type="pres">
      <dgm:prSet presAssocID="{A928C313-FB95-4431-8266-221E8D6A0E12}" presName="node" presStyleLbl="node1" presStyleIdx="3" presStyleCnt="5">
        <dgm:presLayoutVars>
          <dgm:bulletEnabled val="1"/>
        </dgm:presLayoutVars>
      </dgm:prSet>
      <dgm:spPr/>
    </dgm:pt>
    <dgm:pt modelId="{E3D16A52-7D9F-430E-916C-ECD967B7E86A}" type="pres">
      <dgm:prSet presAssocID="{A3EA45DA-08FD-456F-9DC8-9372CC9DF233}" presName="sibTrans" presStyleLbl="sibTrans2D1" presStyleIdx="3" presStyleCnt="4"/>
      <dgm:spPr/>
    </dgm:pt>
    <dgm:pt modelId="{4A89FA3B-F62C-45DC-ACE2-1FF427524AF5}" type="pres">
      <dgm:prSet presAssocID="{A3EA45DA-08FD-456F-9DC8-9372CC9DF233}" presName="connectorText" presStyleLbl="sibTrans2D1" presStyleIdx="3" presStyleCnt="4"/>
      <dgm:spPr/>
    </dgm:pt>
    <dgm:pt modelId="{14223E03-5A0C-4EC8-BCA5-5F03D7F975FC}" type="pres">
      <dgm:prSet presAssocID="{1C02C348-9913-4861-AECC-EE18A3A99E47}" presName="node" presStyleLbl="node1" presStyleIdx="4" presStyleCnt="5">
        <dgm:presLayoutVars>
          <dgm:bulletEnabled val="1"/>
        </dgm:presLayoutVars>
      </dgm:prSet>
      <dgm:spPr/>
    </dgm:pt>
  </dgm:ptLst>
  <dgm:cxnLst>
    <dgm:cxn modelId="{6D771101-496A-417C-9FC8-46AC58A82D8E}" type="presOf" srcId="{1A9C9C47-C27E-45E6-A1C9-6E75951704B3}" destId="{5D21B393-B53E-4B34-ADBE-258F84E4FFF5}" srcOrd="0" destOrd="0" presId="urn:microsoft.com/office/officeart/2005/8/layout/process5"/>
    <dgm:cxn modelId="{37E8EC02-5A39-40E9-BB01-38AC4B05DDFA}" srcId="{EC72C168-BA83-426E-BF72-97C8478816D6}" destId="{1C02C348-9913-4861-AECC-EE18A3A99E47}" srcOrd="4" destOrd="0" parTransId="{1D637DF9-28A1-4FF1-B9A9-95A736B950B8}" sibTransId="{D8BE4F6C-2B87-4CF1-9B0E-B19C010F9D26}"/>
    <dgm:cxn modelId="{0644CA25-9EAC-4269-8609-2E90672D5085}" type="presOf" srcId="{EC72C168-BA83-426E-BF72-97C8478816D6}" destId="{B919B75B-7D45-4D22-B172-A29ACCAEE67A}" srcOrd="0" destOrd="0" presId="urn:microsoft.com/office/officeart/2005/8/layout/process5"/>
    <dgm:cxn modelId="{B63A3A2D-B610-4970-9945-ACD97A4B6AC7}" type="presOf" srcId="{7397BE70-383E-447E-8392-292B730881D8}" destId="{D8D9DCE3-18FD-4E8B-B8F9-631D435B9F75}" srcOrd="0" destOrd="0" presId="urn:microsoft.com/office/officeart/2005/8/layout/process5"/>
    <dgm:cxn modelId="{477F145C-7467-4671-BF68-C19C84ECEDD6}" type="presOf" srcId="{8CAA4281-BD2E-4D67-86F0-C4B14A3C9937}" destId="{E343DF4A-064C-4FA8-A184-93BE0F95EA7F}" srcOrd="1" destOrd="0" presId="urn:microsoft.com/office/officeart/2005/8/layout/process5"/>
    <dgm:cxn modelId="{269F4341-06B0-4454-9C34-003863C55A46}" type="presOf" srcId="{8CAA4281-BD2E-4D67-86F0-C4B14A3C9937}" destId="{6376286A-5B82-410B-BB9A-AE31BBBF9887}" srcOrd="0" destOrd="0" presId="urn:microsoft.com/office/officeart/2005/8/layout/process5"/>
    <dgm:cxn modelId="{52EA3462-D0BD-4094-B610-A3B926184167}" type="presOf" srcId="{7FAFD019-A84A-4844-A63E-E6C30745EB9D}" destId="{F79390B9-3632-4657-989F-94C142523ECF}" srcOrd="1" destOrd="0" presId="urn:microsoft.com/office/officeart/2005/8/layout/process5"/>
    <dgm:cxn modelId="{6D1C6F4C-56CE-4490-A09C-82B1EDF365FC}" srcId="{EC72C168-BA83-426E-BF72-97C8478816D6}" destId="{4C867421-6FB1-4586-905F-E2DEB225E46C}" srcOrd="0" destOrd="0" parTransId="{FAF27D35-AE5A-407E-8228-0493C7997A82}" sibTransId="{7FAFD019-A84A-4844-A63E-E6C30745EB9D}"/>
    <dgm:cxn modelId="{FE1C3F56-3891-4747-A9A1-173E053752A1}" type="presOf" srcId="{1C02C348-9913-4861-AECC-EE18A3A99E47}" destId="{14223E03-5A0C-4EC8-BCA5-5F03D7F975FC}" srcOrd="0" destOrd="0" presId="urn:microsoft.com/office/officeart/2005/8/layout/process5"/>
    <dgm:cxn modelId="{38D3F859-A043-498F-B2D4-4B89C9ED9B82}" type="presOf" srcId="{A3EA45DA-08FD-456F-9DC8-9372CC9DF233}" destId="{E3D16A52-7D9F-430E-916C-ECD967B7E86A}" srcOrd="0" destOrd="0" presId="urn:microsoft.com/office/officeart/2005/8/layout/process5"/>
    <dgm:cxn modelId="{9C4E1592-E43B-407E-9CB1-978A6AD3087A}" type="presOf" srcId="{7FAFD019-A84A-4844-A63E-E6C30745EB9D}" destId="{79C81B3D-AC8F-4DF2-BF3E-F94B2EFA7A92}" srcOrd="0" destOrd="0" presId="urn:microsoft.com/office/officeart/2005/8/layout/process5"/>
    <dgm:cxn modelId="{1DC24592-0364-4E30-B204-A04AC889095B}" srcId="{EC72C168-BA83-426E-BF72-97C8478816D6}" destId="{A928C313-FB95-4431-8266-221E8D6A0E12}" srcOrd="3" destOrd="0" parTransId="{2A598475-431B-459B-A30D-16DC2D72AD84}" sibTransId="{A3EA45DA-08FD-456F-9DC8-9372CC9DF233}"/>
    <dgm:cxn modelId="{8CBBC2B4-3555-4D93-8289-A68D8CA5463E}" type="presOf" srcId="{A928C313-FB95-4431-8266-221E8D6A0E12}" destId="{E7F85677-80D0-4F29-82DD-D28FA8A67452}" srcOrd="0" destOrd="0" presId="urn:microsoft.com/office/officeart/2005/8/layout/process5"/>
    <dgm:cxn modelId="{EA2006BC-7D2B-4CEC-A35E-A13924455A60}" type="presOf" srcId="{A3EA45DA-08FD-456F-9DC8-9372CC9DF233}" destId="{4A89FA3B-F62C-45DC-ACE2-1FF427524AF5}" srcOrd="1" destOrd="0" presId="urn:microsoft.com/office/officeart/2005/8/layout/process5"/>
    <dgm:cxn modelId="{12158FC4-8119-48A8-A632-8ED04C78EA6E}" srcId="{EC72C168-BA83-426E-BF72-97C8478816D6}" destId="{FDE9D6DD-34ED-44E9-8089-F7222758A1EB}" srcOrd="1" destOrd="0" parTransId="{CD2F764F-935D-4985-8BEF-63C1DFE76609}" sibTransId="{8CAA4281-BD2E-4D67-86F0-C4B14A3C9937}"/>
    <dgm:cxn modelId="{4163ACD6-E9C6-4AFC-A569-B4EFD4C7FAB9}" srcId="{EC72C168-BA83-426E-BF72-97C8478816D6}" destId="{7397BE70-383E-447E-8392-292B730881D8}" srcOrd="2" destOrd="0" parTransId="{4C1F3F60-E5F1-4950-9E0F-8B1B0BE20418}" sibTransId="{1A9C9C47-C27E-45E6-A1C9-6E75951704B3}"/>
    <dgm:cxn modelId="{11D6F7DF-1549-4A80-B3BE-922C5B57F6E9}" type="presOf" srcId="{FDE9D6DD-34ED-44E9-8089-F7222758A1EB}" destId="{76DC6071-6078-4635-ADFF-3EACAB1D6552}" srcOrd="0" destOrd="0" presId="urn:microsoft.com/office/officeart/2005/8/layout/process5"/>
    <dgm:cxn modelId="{8531CEF7-EA1C-4224-AC21-D99C9C13BCD6}" type="presOf" srcId="{4C867421-6FB1-4586-905F-E2DEB225E46C}" destId="{58DF0278-B663-4BA3-B77F-E029B73DCF87}" srcOrd="0" destOrd="0" presId="urn:microsoft.com/office/officeart/2005/8/layout/process5"/>
    <dgm:cxn modelId="{B20DFFF7-FD90-4E0F-BD5E-B9A2551F6827}" type="presOf" srcId="{1A9C9C47-C27E-45E6-A1C9-6E75951704B3}" destId="{7B01E88E-0526-4029-9A8A-2FBD2C025491}" srcOrd="1" destOrd="0" presId="urn:microsoft.com/office/officeart/2005/8/layout/process5"/>
    <dgm:cxn modelId="{68010539-B68E-4CE6-9A8D-64D0D22C0E41}" type="presParOf" srcId="{B919B75B-7D45-4D22-B172-A29ACCAEE67A}" destId="{58DF0278-B663-4BA3-B77F-E029B73DCF87}" srcOrd="0" destOrd="0" presId="urn:microsoft.com/office/officeart/2005/8/layout/process5"/>
    <dgm:cxn modelId="{D961E540-A765-465E-B70A-50E4F18E020D}" type="presParOf" srcId="{B919B75B-7D45-4D22-B172-A29ACCAEE67A}" destId="{79C81B3D-AC8F-4DF2-BF3E-F94B2EFA7A92}" srcOrd="1" destOrd="0" presId="urn:microsoft.com/office/officeart/2005/8/layout/process5"/>
    <dgm:cxn modelId="{D60A7868-D4EA-4C93-B317-E3AA37F59D8F}" type="presParOf" srcId="{79C81B3D-AC8F-4DF2-BF3E-F94B2EFA7A92}" destId="{F79390B9-3632-4657-989F-94C142523ECF}" srcOrd="0" destOrd="0" presId="urn:microsoft.com/office/officeart/2005/8/layout/process5"/>
    <dgm:cxn modelId="{E72823D8-2684-4BB0-9CD4-A63C6B3410A7}" type="presParOf" srcId="{B919B75B-7D45-4D22-B172-A29ACCAEE67A}" destId="{76DC6071-6078-4635-ADFF-3EACAB1D6552}" srcOrd="2" destOrd="0" presId="urn:microsoft.com/office/officeart/2005/8/layout/process5"/>
    <dgm:cxn modelId="{4409E4AD-49EA-4D65-B3B6-81772830AC8E}" type="presParOf" srcId="{B919B75B-7D45-4D22-B172-A29ACCAEE67A}" destId="{6376286A-5B82-410B-BB9A-AE31BBBF9887}" srcOrd="3" destOrd="0" presId="urn:microsoft.com/office/officeart/2005/8/layout/process5"/>
    <dgm:cxn modelId="{92435E64-CEED-4A63-9C30-280FAAC49556}" type="presParOf" srcId="{6376286A-5B82-410B-BB9A-AE31BBBF9887}" destId="{E343DF4A-064C-4FA8-A184-93BE0F95EA7F}" srcOrd="0" destOrd="0" presId="urn:microsoft.com/office/officeart/2005/8/layout/process5"/>
    <dgm:cxn modelId="{6B5D001E-9BE0-4D8B-97B8-C48C462FD9D3}" type="presParOf" srcId="{B919B75B-7D45-4D22-B172-A29ACCAEE67A}" destId="{D8D9DCE3-18FD-4E8B-B8F9-631D435B9F75}" srcOrd="4" destOrd="0" presId="urn:microsoft.com/office/officeart/2005/8/layout/process5"/>
    <dgm:cxn modelId="{4226DE88-743B-4C30-A49F-BC39D854D58E}" type="presParOf" srcId="{B919B75B-7D45-4D22-B172-A29ACCAEE67A}" destId="{5D21B393-B53E-4B34-ADBE-258F84E4FFF5}" srcOrd="5" destOrd="0" presId="urn:microsoft.com/office/officeart/2005/8/layout/process5"/>
    <dgm:cxn modelId="{7AC124BA-8A37-4648-9045-9D3F3EA51AB9}" type="presParOf" srcId="{5D21B393-B53E-4B34-ADBE-258F84E4FFF5}" destId="{7B01E88E-0526-4029-9A8A-2FBD2C025491}" srcOrd="0" destOrd="0" presId="urn:microsoft.com/office/officeart/2005/8/layout/process5"/>
    <dgm:cxn modelId="{32BC1EFB-CA23-4498-89F1-458772C4D417}" type="presParOf" srcId="{B919B75B-7D45-4D22-B172-A29ACCAEE67A}" destId="{E7F85677-80D0-4F29-82DD-D28FA8A67452}" srcOrd="6" destOrd="0" presId="urn:microsoft.com/office/officeart/2005/8/layout/process5"/>
    <dgm:cxn modelId="{CC91B599-1F7F-4D1D-9417-63FC2E927482}" type="presParOf" srcId="{B919B75B-7D45-4D22-B172-A29ACCAEE67A}" destId="{E3D16A52-7D9F-430E-916C-ECD967B7E86A}" srcOrd="7" destOrd="0" presId="urn:microsoft.com/office/officeart/2005/8/layout/process5"/>
    <dgm:cxn modelId="{0EB9DCD0-3C3F-4471-940F-A74CDB045000}" type="presParOf" srcId="{E3D16A52-7D9F-430E-916C-ECD967B7E86A}" destId="{4A89FA3B-F62C-45DC-ACE2-1FF427524AF5}" srcOrd="0" destOrd="0" presId="urn:microsoft.com/office/officeart/2005/8/layout/process5"/>
    <dgm:cxn modelId="{D5F762C7-2A14-4F65-B1A6-E64FFC356D9F}" type="presParOf" srcId="{B919B75B-7D45-4D22-B172-A29ACCAEE67A}" destId="{14223E03-5A0C-4EC8-BCA5-5F03D7F975FC}"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1EB86E-E74C-4503-A9BB-05D8EE6D80BC}"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06624649-EB1E-46DC-AA8E-EB23E14E2A60}">
      <dgm:prSet/>
      <dgm:spPr/>
      <dgm:t>
        <a:bodyPr/>
        <a:lstStyle/>
        <a:p>
          <a:r>
            <a:rPr lang="en-US" dirty="0"/>
            <a:t>Should include:</a:t>
          </a:r>
        </a:p>
      </dgm:t>
    </dgm:pt>
    <dgm:pt modelId="{C8C94B40-6C6B-4F40-B8EE-B1B1F50D9D9C}" type="parTrans" cxnId="{3CBB29A9-20A0-4AFD-B1E0-13593294FE9F}">
      <dgm:prSet/>
      <dgm:spPr/>
      <dgm:t>
        <a:bodyPr/>
        <a:lstStyle/>
        <a:p>
          <a:endParaRPr lang="en-US"/>
        </a:p>
      </dgm:t>
    </dgm:pt>
    <dgm:pt modelId="{7EC99062-5847-4A2C-AF37-4E3727DDE138}" type="sibTrans" cxnId="{3CBB29A9-20A0-4AFD-B1E0-13593294FE9F}">
      <dgm:prSet/>
      <dgm:spPr/>
      <dgm:t>
        <a:bodyPr/>
        <a:lstStyle/>
        <a:p>
          <a:endParaRPr lang="en-US"/>
        </a:p>
      </dgm:t>
    </dgm:pt>
    <dgm:pt modelId="{06434E17-154F-4694-8DE2-E57D2CFE6ADC}">
      <dgm:prSet custT="1"/>
      <dgm:spPr/>
      <dgm:t>
        <a:bodyPr/>
        <a:lstStyle/>
        <a:p>
          <a:r>
            <a:rPr lang="en-US" sz="1600" dirty="0"/>
            <a:t>“Motions” hearing</a:t>
          </a:r>
        </a:p>
      </dgm:t>
    </dgm:pt>
    <dgm:pt modelId="{E9E20021-C482-47E8-B2B3-1F9FEA9F9F2A}" type="parTrans" cxnId="{80043478-D455-4970-8687-0157D443FF46}">
      <dgm:prSet/>
      <dgm:spPr/>
      <dgm:t>
        <a:bodyPr/>
        <a:lstStyle/>
        <a:p>
          <a:endParaRPr lang="en-US"/>
        </a:p>
      </dgm:t>
    </dgm:pt>
    <dgm:pt modelId="{EAECB73D-80DB-4DE8-AAEA-71C4F0742674}" type="sibTrans" cxnId="{80043478-D455-4970-8687-0157D443FF46}">
      <dgm:prSet/>
      <dgm:spPr/>
      <dgm:t>
        <a:bodyPr/>
        <a:lstStyle/>
        <a:p>
          <a:endParaRPr lang="en-US"/>
        </a:p>
      </dgm:t>
    </dgm:pt>
    <dgm:pt modelId="{7ACBE4E1-6319-476D-90FD-4AF4E425E9D6}">
      <dgm:prSet custT="1"/>
      <dgm:spPr/>
      <dgm:t>
        <a:bodyPr/>
        <a:lstStyle/>
        <a:p>
          <a:r>
            <a:rPr lang="en-US" sz="1600" dirty="0"/>
            <a:t>Meeting of panel, if any</a:t>
          </a:r>
        </a:p>
      </dgm:t>
    </dgm:pt>
    <dgm:pt modelId="{F77448AB-EE81-4940-AC51-419324A6B695}" type="parTrans" cxnId="{B24D4D6C-5517-4A9F-A684-683C95849DF0}">
      <dgm:prSet/>
      <dgm:spPr/>
      <dgm:t>
        <a:bodyPr/>
        <a:lstStyle/>
        <a:p>
          <a:endParaRPr lang="en-US"/>
        </a:p>
      </dgm:t>
    </dgm:pt>
    <dgm:pt modelId="{E4196F90-F9BE-4041-987E-8F26CE1BE8C9}" type="sibTrans" cxnId="{B24D4D6C-5517-4A9F-A684-683C95849DF0}">
      <dgm:prSet/>
      <dgm:spPr/>
      <dgm:t>
        <a:bodyPr/>
        <a:lstStyle/>
        <a:p>
          <a:endParaRPr lang="en-US"/>
        </a:p>
      </dgm:t>
    </dgm:pt>
    <dgm:pt modelId="{C9A48FCE-44C1-4CFD-8B97-E343A0AA8907}">
      <dgm:prSet custT="1"/>
      <dgm:spPr/>
      <dgm:t>
        <a:bodyPr/>
        <a:lstStyle/>
        <a:p>
          <a:r>
            <a:rPr lang="en-US" sz="1600" dirty="0"/>
            <a:t>Review of investigation report</a:t>
          </a:r>
        </a:p>
      </dgm:t>
    </dgm:pt>
    <dgm:pt modelId="{CD9B811F-B74E-4A50-A5DF-F673993D8B93}" type="parTrans" cxnId="{FFEC2318-95E3-45AB-96F0-E72B7CD42548}">
      <dgm:prSet/>
      <dgm:spPr/>
      <dgm:t>
        <a:bodyPr/>
        <a:lstStyle/>
        <a:p>
          <a:endParaRPr lang="en-US"/>
        </a:p>
      </dgm:t>
    </dgm:pt>
    <dgm:pt modelId="{BD34839A-E502-473A-A1F6-C4D39C202A43}" type="sibTrans" cxnId="{FFEC2318-95E3-45AB-96F0-E72B7CD42548}">
      <dgm:prSet/>
      <dgm:spPr/>
      <dgm:t>
        <a:bodyPr/>
        <a:lstStyle/>
        <a:p>
          <a:endParaRPr lang="en-US"/>
        </a:p>
      </dgm:t>
    </dgm:pt>
    <dgm:pt modelId="{8069B131-6D2D-4488-8435-80B4E3759192}">
      <dgm:prSet custT="1"/>
      <dgm:spPr/>
      <dgm:t>
        <a:bodyPr/>
        <a:lstStyle/>
        <a:p>
          <a:r>
            <a:rPr lang="en-US" sz="1600" dirty="0"/>
            <a:t>Review of evidence</a:t>
          </a:r>
        </a:p>
      </dgm:t>
    </dgm:pt>
    <dgm:pt modelId="{8F62D79E-66DA-4842-B085-BFA32EF4781D}" type="parTrans" cxnId="{EECE0950-69D4-4BA0-B53F-F6754186B81D}">
      <dgm:prSet/>
      <dgm:spPr/>
      <dgm:t>
        <a:bodyPr/>
        <a:lstStyle/>
        <a:p>
          <a:endParaRPr lang="en-US"/>
        </a:p>
      </dgm:t>
    </dgm:pt>
    <dgm:pt modelId="{720860C8-37C8-4262-A858-453E39B7F50B}" type="sibTrans" cxnId="{EECE0950-69D4-4BA0-B53F-F6754186B81D}">
      <dgm:prSet/>
      <dgm:spPr/>
      <dgm:t>
        <a:bodyPr/>
        <a:lstStyle/>
        <a:p>
          <a:endParaRPr lang="en-US"/>
        </a:p>
      </dgm:t>
    </dgm:pt>
    <dgm:pt modelId="{F59E0766-EA3F-410B-BE8B-2BF7F51B5642}">
      <dgm:prSet custT="1"/>
      <dgm:spPr/>
      <dgm:t>
        <a:bodyPr/>
        <a:lstStyle/>
        <a:p>
          <a:r>
            <a:rPr lang="en-US" sz="1600" dirty="0"/>
            <a:t>Preparation of questions</a:t>
          </a:r>
        </a:p>
      </dgm:t>
    </dgm:pt>
    <dgm:pt modelId="{CA22D350-FB75-48AC-8E8A-D8C9829BCCF2}" type="parTrans" cxnId="{4CDEBB87-64AC-4AB3-9DBB-0637482DF79A}">
      <dgm:prSet/>
      <dgm:spPr/>
      <dgm:t>
        <a:bodyPr/>
        <a:lstStyle/>
        <a:p>
          <a:endParaRPr lang="en-US"/>
        </a:p>
      </dgm:t>
    </dgm:pt>
    <dgm:pt modelId="{354B815C-0D9C-48F0-96E3-84FB59E0E133}" type="sibTrans" cxnId="{4CDEBB87-64AC-4AB3-9DBB-0637482DF79A}">
      <dgm:prSet/>
      <dgm:spPr/>
      <dgm:t>
        <a:bodyPr/>
        <a:lstStyle/>
        <a:p>
          <a:endParaRPr lang="en-US"/>
        </a:p>
      </dgm:t>
    </dgm:pt>
    <dgm:pt modelId="{8C52D9C5-029A-4816-9CBD-65F3F9D5F58C}">
      <dgm:prSet/>
      <dgm:spPr/>
      <dgm:t>
        <a:bodyPr/>
        <a:lstStyle/>
        <a:p>
          <a:r>
            <a:rPr lang="en-US"/>
            <a:t>Must include:</a:t>
          </a:r>
        </a:p>
      </dgm:t>
    </dgm:pt>
    <dgm:pt modelId="{FB6823EB-9D11-4993-A15A-1CD002B029A4}" type="parTrans" cxnId="{BE6B08CB-D749-428B-8167-111CA16B3642}">
      <dgm:prSet/>
      <dgm:spPr/>
      <dgm:t>
        <a:bodyPr/>
        <a:lstStyle/>
        <a:p>
          <a:endParaRPr lang="en-US"/>
        </a:p>
      </dgm:t>
    </dgm:pt>
    <dgm:pt modelId="{182383EA-56E3-4AA1-B411-262FA89FA7FD}" type="sibTrans" cxnId="{BE6B08CB-D749-428B-8167-111CA16B3642}">
      <dgm:prSet/>
      <dgm:spPr/>
      <dgm:t>
        <a:bodyPr/>
        <a:lstStyle/>
        <a:p>
          <a:endParaRPr lang="en-US"/>
        </a:p>
      </dgm:t>
    </dgm:pt>
    <dgm:pt modelId="{BBC23028-889A-4749-AF0A-4C0A79524561}">
      <dgm:prSet/>
      <dgm:spPr/>
      <dgm:t>
        <a:bodyPr/>
        <a:lstStyle/>
        <a:p>
          <a:r>
            <a:rPr lang="en-US" dirty="0"/>
            <a:t>Conflicts check</a:t>
          </a:r>
        </a:p>
      </dgm:t>
    </dgm:pt>
    <dgm:pt modelId="{B0DD4380-9357-4EB0-AE2C-8EC681EE5D0E}" type="parTrans" cxnId="{17D9C2D5-61CB-4552-BAF1-07B34AB93FB1}">
      <dgm:prSet/>
      <dgm:spPr/>
      <dgm:t>
        <a:bodyPr/>
        <a:lstStyle/>
        <a:p>
          <a:endParaRPr lang="en-US"/>
        </a:p>
      </dgm:t>
    </dgm:pt>
    <dgm:pt modelId="{3467D798-9BA1-4FF4-892B-50550AAD978E}" type="sibTrans" cxnId="{17D9C2D5-61CB-4552-BAF1-07B34AB93FB1}">
      <dgm:prSet/>
      <dgm:spPr/>
      <dgm:t>
        <a:bodyPr/>
        <a:lstStyle/>
        <a:p>
          <a:endParaRPr lang="en-US"/>
        </a:p>
      </dgm:t>
    </dgm:pt>
    <dgm:pt modelId="{7E9E5A8D-7BEA-4848-8C88-D98308383AB2}">
      <dgm:prSet/>
      <dgm:spPr/>
      <dgm:t>
        <a:bodyPr/>
        <a:lstStyle/>
        <a:p>
          <a:r>
            <a:rPr lang="en-US"/>
            <a:t>Recusal protocol</a:t>
          </a:r>
        </a:p>
      </dgm:t>
    </dgm:pt>
    <dgm:pt modelId="{A7F37AEF-9626-493D-9E4C-A6AFDF210ED6}" type="parTrans" cxnId="{1F355467-F3B9-4415-9F24-12D9C395C64F}">
      <dgm:prSet/>
      <dgm:spPr/>
      <dgm:t>
        <a:bodyPr/>
        <a:lstStyle/>
        <a:p>
          <a:endParaRPr lang="en-US"/>
        </a:p>
      </dgm:t>
    </dgm:pt>
    <dgm:pt modelId="{E7BC6DE8-3EC9-4B98-8CA8-99A64B034AAA}" type="sibTrans" cxnId="{1F355467-F3B9-4415-9F24-12D9C395C64F}">
      <dgm:prSet/>
      <dgm:spPr/>
      <dgm:t>
        <a:bodyPr/>
        <a:lstStyle/>
        <a:p>
          <a:endParaRPr lang="en-US"/>
        </a:p>
      </dgm:t>
    </dgm:pt>
    <dgm:pt modelId="{64541E43-4414-4721-BF82-21306C36E72B}">
      <dgm:prSet/>
      <dgm:spPr/>
      <dgm:t>
        <a:bodyPr/>
        <a:lstStyle/>
        <a:p>
          <a:r>
            <a:rPr lang="en-US"/>
            <a:t>What About?</a:t>
          </a:r>
        </a:p>
      </dgm:t>
    </dgm:pt>
    <dgm:pt modelId="{E3D35CF5-857F-468A-A92F-0BEF37827CD1}" type="parTrans" cxnId="{EC08384A-C27F-47B5-A96E-72F35F25F7E2}">
      <dgm:prSet/>
      <dgm:spPr/>
      <dgm:t>
        <a:bodyPr/>
        <a:lstStyle/>
        <a:p>
          <a:endParaRPr lang="en-US"/>
        </a:p>
      </dgm:t>
    </dgm:pt>
    <dgm:pt modelId="{8B83BE13-BACE-4AA0-8AE5-04E2E77AAF37}" type="sibTrans" cxnId="{EC08384A-C27F-47B5-A96E-72F35F25F7E2}">
      <dgm:prSet/>
      <dgm:spPr/>
      <dgm:t>
        <a:bodyPr/>
        <a:lstStyle/>
        <a:p>
          <a:endParaRPr lang="en-US"/>
        </a:p>
      </dgm:t>
    </dgm:pt>
    <dgm:pt modelId="{CFB815F8-B672-4E43-AEAA-F2B445AAF1D6}">
      <dgm:prSet/>
      <dgm:spPr/>
      <dgm:t>
        <a:bodyPr/>
        <a:lstStyle/>
        <a:p>
          <a:r>
            <a:rPr lang="en-US" dirty="0"/>
            <a:t>Meeting with investigators?</a:t>
          </a:r>
        </a:p>
      </dgm:t>
    </dgm:pt>
    <dgm:pt modelId="{F65675E9-0A1D-4016-ADA1-0FC3AA4E7CEC}" type="parTrans" cxnId="{BB4AC931-11B9-4025-85D1-F670EF1E4423}">
      <dgm:prSet/>
      <dgm:spPr/>
      <dgm:t>
        <a:bodyPr/>
        <a:lstStyle/>
        <a:p>
          <a:endParaRPr lang="en-US"/>
        </a:p>
      </dgm:t>
    </dgm:pt>
    <dgm:pt modelId="{4F31E4A5-CD0E-4FA6-A6C7-916BC573D006}" type="sibTrans" cxnId="{BB4AC931-11B9-4025-85D1-F670EF1E4423}">
      <dgm:prSet/>
      <dgm:spPr/>
      <dgm:t>
        <a:bodyPr/>
        <a:lstStyle/>
        <a:p>
          <a:endParaRPr lang="en-US"/>
        </a:p>
      </dgm:t>
    </dgm:pt>
    <dgm:pt modelId="{96C3F3F7-F82C-4A00-A28F-E12DC83A9004}">
      <dgm:prSet/>
      <dgm:spPr/>
      <dgm:t>
        <a:bodyPr/>
        <a:lstStyle/>
        <a:p>
          <a:r>
            <a:rPr lang="en-US"/>
            <a:t>Ensuring rules of the hearing are followed?</a:t>
          </a:r>
        </a:p>
      </dgm:t>
    </dgm:pt>
    <dgm:pt modelId="{46CF77BE-3A6C-4AA2-8386-2F91205E52D9}" type="parTrans" cxnId="{D18CD149-5124-40D7-A444-3E783BAC2483}">
      <dgm:prSet/>
      <dgm:spPr/>
      <dgm:t>
        <a:bodyPr/>
        <a:lstStyle/>
        <a:p>
          <a:endParaRPr lang="en-US"/>
        </a:p>
      </dgm:t>
    </dgm:pt>
    <dgm:pt modelId="{FE6DE367-8CEA-4080-A689-F98D33DE3317}" type="sibTrans" cxnId="{D18CD149-5124-40D7-A444-3E783BAC2483}">
      <dgm:prSet/>
      <dgm:spPr/>
      <dgm:t>
        <a:bodyPr/>
        <a:lstStyle/>
        <a:p>
          <a:endParaRPr lang="en-US"/>
        </a:p>
      </dgm:t>
    </dgm:pt>
    <dgm:pt modelId="{461021C5-AE81-45ED-B902-772C4E439429}" type="pres">
      <dgm:prSet presAssocID="{EB1EB86E-E74C-4503-A9BB-05D8EE6D80BC}" presName="Name0" presStyleCnt="0">
        <dgm:presLayoutVars>
          <dgm:dir/>
          <dgm:animLvl val="lvl"/>
          <dgm:resizeHandles val="exact"/>
        </dgm:presLayoutVars>
      </dgm:prSet>
      <dgm:spPr/>
    </dgm:pt>
    <dgm:pt modelId="{A8EAF64C-6B57-4B01-A2A8-6DCD83E55453}" type="pres">
      <dgm:prSet presAssocID="{06624649-EB1E-46DC-AA8E-EB23E14E2A60}" presName="linNode" presStyleCnt="0"/>
      <dgm:spPr/>
    </dgm:pt>
    <dgm:pt modelId="{67895996-147C-4BF3-82A0-52F5A0A26123}" type="pres">
      <dgm:prSet presAssocID="{06624649-EB1E-46DC-AA8E-EB23E14E2A60}" presName="parentText" presStyleLbl="node1" presStyleIdx="0" presStyleCnt="3">
        <dgm:presLayoutVars>
          <dgm:chMax val="1"/>
          <dgm:bulletEnabled val="1"/>
        </dgm:presLayoutVars>
      </dgm:prSet>
      <dgm:spPr/>
    </dgm:pt>
    <dgm:pt modelId="{2C696287-0E98-4068-BCC4-6033BEE44AED}" type="pres">
      <dgm:prSet presAssocID="{06624649-EB1E-46DC-AA8E-EB23E14E2A60}" presName="descendantText" presStyleLbl="alignAccFollowNode1" presStyleIdx="0" presStyleCnt="3">
        <dgm:presLayoutVars>
          <dgm:bulletEnabled val="1"/>
        </dgm:presLayoutVars>
      </dgm:prSet>
      <dgm:spPr/>
    </dgm:pt>
    <dgm:pt modelId="{5FAA6075-BEAA-410B-8963-A0CE857A64C6}" type="pres">
      <dgm:prSet presAssocID="{7EC99062-5847-4A2C-AF37-4E3727DDE138}" presName="sp" presStyleCnt="0"/>
      <dgm:spPr/>
    </dgm:pt>
    <dgm:pt modelId="{1BFEF5D2-92C6-4CDC-BD39-10197E7EC2C8}" type="pres">
      <dgm:prSet presAssocID="{8C52D9C5-029A-4816-9CBD-65F3F9D5F58C}" presName="linNode" presStyleCnt="0"/>
      <dgm:spPr/>
    </dgm:pt>
    <dgm:pt modelId="{D8588952-8C07-4672-9922-DFB12A2D10EB}" type="pres">
      <dgm:prSet presAssocID="{8C52D9C5-029A-4816-9CBD-65F3F9D5F58C}" presName="parentText" presStyleLbl="node1" presStyleIdx="1" presStyleCnt="3">
        <dgm:presLayoutVars>
          <dgm:chMax val="1"/>
          <dgm:bulletEnabled val="1"/>
        </dgm:presLayoutVars>
      </dgm:prSet>
      <dgm:spPr/>
    </dgm:pt>
    <dgm:pt modelId="{639A072D-E356-48A1-8282-B2FA0F7CA7DE}" type="pres">
      <dgm:prSet presAssocID="{8C52D9C5-029A-4816-9CBD-65F3F9D5F58C}" presName="descendantText" presStyleLbl="alignAccFollowNode1" presStyleIdx="1" presStyleCnt="3">
        <dgm:presLayoutVars>
          <dgm:bulletEnabled val="1"/>
        </dgm:presLayoutVars>
      </dgm:prSet>
      <dgm:spPr/>
    </dgm:pt>
    <dgm:pt modelId="{6369DE75-0914-4946-B6F8-E410A650946B}" type="pres">
      <dgm:prSet presAssocID="{182383EA-56E3-4AA1-B411-262FA89FA7FD}" presName="sp" presStyleCnt="0"/>
      <dgm:spPr/>
    </dgm:pt>
    <dgm:pt modelId="{B7E0212C-6A65-4F47-99F3-89D682BBF857}" type="pres">
      <dgm:prSet presAssocID="{64541E43-4414-4721-BF82-21306C36E72B}" presName="linNode" presStyleCnt="0"/>
      <dgm:spPr/>
    </dgm:pt>
    <dgm:pt modelId="{F4D9068E-AA82-4D3C-A246-7DD345E5F3D1}" type="pres">
      <dgm:prSet presAssocID="{64541E43-4414-4721-BF82-21306C36E72B}" presName="parentText" presStyleLbl="node1" presStyleIdx="2" presStyleCnt="3">
        <dgm:presLayoutVars>
          <dgm:chMax val="1"/>
          <dgm:bulletEnabled val="1"/>
        </dgm:presLayoutVars>
      </dgm:prSet>
      <dgm:spPr/>
    </dgm:pt>
    <dgm:pt modelId="{D6BBB6A4-2BA9-48A7-A7C1-2D606A4ECC14}" type="pres">
      <dgm:prSet presAssocID="{64541E43-4414-4721-BF82-21306C36E72B}" presName="descendantText" presStyleLbl="alignAccFollowNode1" presStyleIdx="2" presStyleCnt="3">
        <dgm:presLayoutVars>
          <dgm:bulletEnabled val="1"/>
        </dgm:presLayoutVars>
      </dgm:prSet>
      <dgm:spPr/>
    </dgm:pt>
  </dgm:ptLst>
  <dgm:cxnLst>
    <dgm:cxn modelId="{0F770902-3795-412F-BCDF-F098BA42DC7C}" type="presOf" srcId="{96C3F3F7-F82C-4A00-A28F-E12DC83A9004}" destId="{D6BBB6A4-2BA9-48A7-A7C1-2D606A4ECC14}" srcOrd="0" destOrd="1" presId="urn:microsoft.com/office/officeart/2005/8/layout/vList5"/>
    <dgm:cxn modelId="{FFEC2318-95E3-45AB-96F0-E72B7CD42548}" srcId="{06624649-EB1E-46DC-AA8E-EB23E14E2A60}" destId="{C9A48FCE-44C1-4CFD-8B97-E343A0AA8907}" srcOrd="2" destOrd="0" parTransId="{CD9B811F-B74E-4A50-A5DF-F673993D8B93}" sibTransId="{BD34839A-E502-473A-A1F6-C4D39C202A43}"/>
    <dgm:cxn modelId="{C4D2801E-76AE-411E-A685-EBE5DD4E5C8D}" type="presOf" srcId="{C9A48FCE-44C1-4CFD-8B97-E343A0AA8907}" destId="{2C696287-0E98-4068-BCC4-6033BEE44AED}" srcOrd="0" destOrd="2" presId="urn:microsoft.com/office/officeart/2005/8/layout/vList5"/>
    <dgm:cxn modelId="{EF820031-26B1-49F9-9EF0-92BFCF075595}" type="presOf" srcId="{06624649-EB1E-46DC-AA8E-EB23E14E2A60}" destId="{67895996-147C-4BF3-82A0-52F5A0A26123}" srcOrd="0" destOrd="0" presId="urn:microsoft.com/office/officeart/2005/8/layout/vList5"/>
    <dgm:cxn modelId="{BB4AC931-11B9-4025-85D1-F670EF1E4423}" srcId="{64541E43-4414-4721-BF82-21306C36E72B}" destId="{CFB815F8-B672-4E43-AEAA-F2B445AAF1D6}" srcOrd="0" destOrd="0" parTransId="{F65675E9-0A1D-4016-ADA1-0FC3AA4E7CEC}" sibTransId="{4F31E4A5-CD0E-4FA6-A6C7-916BC573D006}"/>
    <dgm:cxn modelId="{F6C0B363-B24D-4F6A-8F10-B75504800D37}" type="presOf" srcId="{BBC23028-889A-4749-AF0A-4C0A79524561}" destId="{639A072D-E356-48A1-8282-B2FA0F7CA7DE}" srcOrd="0" destOrd="0" presId="urn:microsoft.com/office/officeart/2005/8/layout/vList5"/>
    <dgm:cxn modelId="{00DDD543-4F23-42CF-8EC9-099EFAC12A20}" type="presOf" srcId="{F59E0766-EA3F-410B-BE8B-2BF7F51B5642}" destId="{2C696287-0E98-4068-BCC4-6033BEE44AED}" srcOrd="0" destOrd="4" presId="urn:microsoft.com/office/officeart/2005/8/layout/vList5"/>
    <dgm:cxn modelId="{1F355467-F3B9-4415-9F24-12D9C395C64F}" srcId="{8C52D9C5-029A-4816-9CBD-65F3F9D5F58C}" destId="{7E9E5A8D-7BEA-4848-8C88-D98308383AB2}" srcOrd="1" destOrd="0" parTransId="{A7F37AEF-9626-493D-9E4C-A6AFDF210ED6}" sibTransId="{E7BC6DE8-3EC9-4B98-8CA8-99A64B034AAA}"/>
    <dgm:cxn modelId="{D18CD149-5124-40D7-A444-3E783BAC2483}" srcId="{64541E43-4414-4721-BF82-21306C36E72B}" destId="{96C3F3F7-F82C-4A00-A28F-E12DC83A9004}" srcOrd="1" destOrd="0" parTransId="{46CF77BE-3A6C-4AA2-8386-2F91205E52D9}" sibTransId="{FE6DE367-8CEA-4080-A689-F98D33DE3317}"/>
    <dgm:cxn modelId="{EC08384A-C27F-47B5-A96E-72F35F25F7E2}" srcId="{EB1EB86E-E74C-4503-A9BB-05D8EE6D80BC}" destId="{64541E43-4414-4721-BF82-21306C36E72B}" srcOrd="2" destOrd="0" parTransId="{E3D35CF5-857F-468A-A92F-0BEF37827CD1}" sibTransId="{8B83BE13-BACE-4AA0-8AE5-04E2E77AAF37}"/>
    <dgm:cxn modelId="{B24D4D6C-5517-4A9F-A684-683C95849DF0}" srcId="{06624649-EB1E-46DC-AA8E-EB23E14E2A60}" destId="{7ACBE4E1-6319-476D-90FD-4AF4E425E9D6}" srcOrd="1" destOrd="0" parTransId="{F77448AB-EE81-4940-AC51-419324A6B695}" sibTransId="{E4196F90-F9BE-4041-987E-8F26CE1BE8C9}"/>
    <dgm:cxn modelId="{EECE0950-69D4-4BA0-B53F-F6754186B81D}" srcId="{06624649-EB1E-46DC-AA8E-EB23E14E2A60}" destId="{8069B131-6D2D-4488-8435-80B4E3759192}" srcOrd="3" destOrd="0" parTransId="{8F62D79E-66DA-4842-B085-BFA32EF4781D}" sibTransId="{720860C8-37C8-4262-A858-453E39B7F50B}"/>
    <dgm:cxn modelId="{80043478-D455-4970-8687-0157D443FF46}" srcId="{06624649-EB1E-46DC-AA8E-EB23E14E2A60}" destId="{06434E17-154F-4694-8DE2-E57D2CFE6ADC}" srcOrd="0" destOrd="0" parTransId="{E9E20021-C482-47E8-B2B3-1F9FEA9F9F2A}" sibTransId="{EAECB73D-80DB-4DE8-AAEA-71C4F0742674}"/>
    <dgm:cxn modelId="{59F50E7A-EA44-47EF-BC6B-C265B3F8A1E4}" type="presOf" srcId="{7ACBE4E1-6319-476D-90FD-4AF4E425E9D6}" destId="{2C696287-0E98-4068-BCC4-6033BEE44AED}" srcOrd="0" destOrd="1" presId="urn:microsoft.com/office/officeart/2005/8/layout/vList5"/>
    <dgm:cxn modelId="{4CDEBB87-64AC-4AB3-9DBB-0637482DF79A}" srcId="{06624649-EB1E-46DC-AA8E-EB23E14E2A60}" destId="{F59E0766-EA3F-410B-BE8B-2BF7F51B5642}" srcOrd="4" destOrd="0" parTransId="{CA22D350-FB75-48AC-8E8A-D8C9829BCCF2}" sibTransId="{354B815C-0D9C-48F0-96E3-84FB59E0E133}"/>
    <dgm:cxn modelId="{F22D4189-CE19-47E9-9C7E-B5C0019247BB}" type="presOf" srcId="{CFB815F8-B672-4E43-AEAA-F2B445AAF1D6}" destId="{D6BBB6A4-2BA9-48A7-A7C1-2D606A4ECC14}" srcOrd="0" destOrd="0" presId="urn:microsoft.com/office/officeart/2005/8/layout/vList5"/>
    <dgm:cxn modelId="{3CBB29A9-20A0-4AFD-B1E0-13593294FE9F}" srcId="{EB1EB86E-E74C-4503-A9BB-05D8EE6D80BC}" destId="{06624649-EB1E-46DC-AA8E-EB23E14E2A60}" srcOrd="0" destOrd="0" parTransId="{C8C94B40-6C6B-4F40-B8EE-B1B1F50D9D9C}" sibTransId="{7EC99062-5847-4A2C-AF37-4E3727DDE138}"/>
    <dgm:cxn modelId="{8D9AC3B1-934C-4477-8C45-CAEC4E0F8AF7}" type="presOf" srcId="{06434E17-154F-4694-8DE2-E57D2CFE6ADC}" destId="{2C696287-0E98-4068-BCC4-6033BEE44AED}" srcOrd="0" destOrd="0" presId="urn:microsoft.com/office/officeart/2005/8/layout/vList5"/>
    <dgm:cxn modelId="{BE6B08CB-D749-428B-8167-111CA16B3642}" srcId="{EB1EB86E-E74C-4503-A9BB-05D8EE6D80BC}" destId="{8C52D9C5-029A-4816-9CBD-65F3F9D5F58C}" srcOrd="1" destOrd="0" parTransId="{FB6823EB-9D11-4993-A15A-1CD002B029A4}" sibTransId="{182383EA-56E3-4AA1-B411-262FA89FA7FD}"/>
    <dgm:cxn modelId="{8B3F27CC-F373-4225-8ADD-E0F3610732EB}" type="presOf" srcId="{8C52D9C5-029A-4816-9CBD-65F3F9D5F58C}" destId="{D8588952-8C07-4672-9922-DFB12A2D10EB}" srcOrd="0" destOrd="0" presId="urn:microsoft.com/office/officeart/2005/8/layout/vList5"/>
    <dgm:cxn modelId="{17D9C2D5-61CB-4552-BAF1-07B34AB93FB1}" srcId="{8C52D9C5-029A-4816-9CBD-65F3F9D5F58C}" destId="{BBC23028-889A-4749-AF0A-4C0A79524561}" srcOrd="0" destOrd="0" parTransId="{B0DD4380-9357-4EB0-AE2C-8EC681EE5D0E}" sibTransId="{3467D798-9BA1-4FF4-892B-50550AAD978E}"/>
    <dgm:cxn modelId="{C45031DD-8240-4EE5-B624-F2121BF0610C}" type="presOf" srcId="{64541E43-4414-4721-BF82-21306C36E72B}" destId="{F4D9068E-AA82-4D3C-A246-7DD345E5F3D1}" srcOrd="0" destOrd="0" presId="urn:microsoft.com/office/officeart/2005/8/layout/vList5"/>
    <dgm:cxn modelId="{282DAAE0-A094-4642-AE36-616C57EAF030}" type="presOf" srcId="{7E9E5A8D-7BEA-4848-8C88-D98308383AB2}" destId="{639A072D-E356-48A1-8282-B2FA0F7CA7DE}" srcOrd="0" destOrd="1" presId="urn:microsoft.com/office/officeart/2005/8/layout/vList5"/>
    <dgm:cxn modelId="{E1129BEF-9BE0-4CA7-A254-A2974A5A730F}" type="presOf" srcId="{EB1EB86E-E74C-4503-A9BB-05D8EE6D80BC}" destId="{461021C5-AE81-45ED-B902-772C4E439429}" srcOrd="0" destOrd="0" presId="urn:microsoft.com/office/officeart/2005/8/layout/vList5"/>
    <dgm:cxn modelId="{A37DE5F4-968A-4C04-BD59-26FCBADDBE80}" type="presOf" srcId="{8069B131-6D2D-4488-8435-80B4E3759192}" destId="{2C696287-0E98-4068-BCC4-6033BEE44AED}" srcOrd="0" destOrd="3" presId="urn:microsoft.com/office/officeart/2005/8/layout/vList5"/>
    <dgm:cxn modelId="{76BA2559-A956-4E98-9087-DA5ABF7675AB}" type="presParOf" srcId="{461021C5-AE81-45ED-B902-772C4E439429}" destId="{A8EAF64C-6B57-4B01-A2A8-6DCD83E55453}" srcOrd="0" destOrd="0" presId="urn:microsoft.com/office/officeart/2005/8/layout/vList5"/>
    <dgm:cxn modelId="{777F74FA-2DBE-4C09-B30A-2701732484F4}" type="presParOf" srcId="{A8EAF64C-6B57-4B01-A2A8-6DCD83E55453}" destId="{67895996-147C-4BF3-82A0-52F5A0A26123}" srcOrd="0" destOrd="0" presId="urn:microsoft.com/office/officeart/2005/8/layout/vList5"/>
    <dgm:cxn modelId="{30E6A678-BE9A-4BA4-9E27-0356A25F834B}" type="presParOf" srcId="{A8EAF64C-6B57-4B01-A2A8-6DCD83E55453}" destId="{2C696287-0E98-4068-BCC4-6033BEE44AED}" srcOrd="1" destOrd="0" presId="urn:microsoft.com/office/officeart/2005/8/layout/vList5"/>
    <dgm:cxn modelId="{CE12A929-EFC0-4A18-B377-366A1DABC7DE}" type="presParOf" srcId="{461021C5-AE81-45ED-B902-772C4E439429}" destId="{5FAA6075-BEAA-410B-8963-A0CE857A64C6}" srcOrd="1" destOrd="0" presId="urn:microsoft.com/office/officeart/2005/8/layout/vList5"/>
    <dgm:cxn modelId="{4F35D887-158A-4AFD-9DCA-7676C61B3044}" type="presParOf" srcId="{461021C5-AE81-45ED-B902-772C4E439429}" destId="{1BFEF5D2-92C6-4CDC-BD39-10197E7EC2C8}" srcOrd="2" destOrd="0" presId="urn:microsoft.com/office/officeart/2005/8/layout/vList5"/>
    <dgm:cxn modelId="{E19F4AD9-2E5B-40BD-9EEC-585738069278}" type="presParOf" srcId="{1BFEF5D2-92C6-4CDC-BD39-10197E7EC2C8}" destId="{D8588952-8C07-4672-9922-DFB12A2D10EB}" srcOrd="0" destOrd="0" presId="urn:microsoft.com/office/officeart/2005/8/layout/vList5"/>
    <dgm:cxn modelId="{BFA61E5E-4C1F-4BA8-9C9D-676ACFC167CD}" type="presParOf" srcId="{1BFEF5D2-92C6-4CDC-BD39-10197E7EC2C8}" destId="{639A072D-E356-48A1-8282-B2FA0F7CA7DE}" srcOrd="1" destOrd="0" presId="urn:microsoft.com/office/officeart/2005/8/layout/vList5"/>
    <dgm:cxn modelId="{262B4AD2-DA37-410F-A309-AE25A101C504}" type="presParOf" srcId="{461021C5-AE81-45ED-B902-772C4E439429}" destId="{6369DE75-0914-4946-B6F8-E410A650946B}" srcOrd="3" destOrd="0" presId="urn:microsoft.com/office/officeart/2005/8/layout/vList5"/>
    <dgm:cxn modelId="{DE4906B3-A5D4-4920-81C5-EB5B361F31AB}" type="presParOf" srcId="{461021C5-AE81-45ED-B902-772C4E439429}" destId="{B7E0212C-6A65-4F47-99F3-89D682BBF857}" srcOrd="4" destOrd="0" presId="urn:microsoft.com/office/officeart/2005/8/layout/vList5"/>
    <dgm:cxn modelId="{099EB86E-616C-4EAA-A949-11B2BB38F28C}" type="presParOf" srcId="{B7E0212C-6A65-4F47-99F3-89D682BBF857}" destId="{F4D9068E-AA82-4D3C-A246-7DD345E5F3D1}" srcOrd="0" destOrd="0" presId="urn:microsoft.com/office/officeart/2005/8/layout/vList5"/>
    <dgm:cxn modelId="{9349AF65-FD19-4B90-AC9B-C5EB3766E9C7}" type="presParOf" srcId="{B7E0212C-6A65-4F47-99F3-89D682BBF857}" destId="{D6BBB6A4-2BA9-48A7-A7C1-2D606A4ECC1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78A5CA-CE9A-42F4-9009-43B4AA7AD423}" type="doc">
      <dgm:prSet loTypeId="urn:microsoft.com/office/officeart/2005/8/layout/list1" loCatId="list" qsTypeId="urn:microsoft.com/office/officeart/2005/8/quickstyle/simple1" qsCatId="simple" csTypeId="urn:microsoft.com/office/officeart/2005/8/colors/accent2_2" csCatId="accent2"/>
      <dgm:spPr/>
      <dgm:t>
        <a:bodyPr/>
        <a:lstStyle/>
        <a:p>
          <a:endParaRPr lang="en-US"/>
        </a:p>
      </dgm:t>
    </dgm:pt>
    <dgm:pt modelId="{30D7D2BC-4BCD-4861-B1C3-7B5EABB57A8D}">
      <dgm:prSet/>
      <dgm:spPr/>
      <dgm:t>
        <a:bodyPr/>
        <a:lstStyle/>
        <a:p>
          <a:r>
            <a:rPr lang="en-US"/>
            <a:t>“Live” hearing – in-person or virtual</a:t>
          </a:r>
        </a:p>
      </dgm:t>
    </dgm:pt>
    <dgm:pt modelId="{D93F44F4-7F26-4450-B147-72233810E3DC}" type="parTrans" cxnId="{7804E087-29AE-4CC6-83C7-E47E1C42E833}">
      <dgm:prSet/>
      <dgm:spPr/>
      <dgm:t>
        <a:bodyPr/>
        <a:lstStyle/>
        <a:p>
          <a:endParaRPr lang="en-US"/>
        </a:p>
      </dgm:t>
    </dgm:pt>
    <dgm:pt modelId="{C8F5E0FC-ED92-4AD7-94D5-BEF90E18F45C}" type="sibTrans" cxnId="{7804E087-29AE-4CC6-83C7-E47E1C42E833}">
      <dgm:prSet/>
      <dgm:spPr/>
      <dgm:t>
        <a:bodyPr/>
        <a:lstStyle/>
        <a:p>
          <a:endParaRPr lang="en-US"/>
        </a:p>
      </dgm:t>
    </dgm:pt>
    <dgm:pt modelId="{EDFF376F-42B3-4457-A6BC-B54C92A8740B}">
      <dgm:prSet/>
      <dgm:spPr/>
      <dgm:t>
        <a:bodyPr/>
        <a:lstStyle/>
        <a:p>
          <a:r>
            <a:rPr lang="en-US"/>
            <a:t>Requirements:</a:t>
          </a:r>
        </a:p>
      </dgm:t>
    </dgm:pt>
    <dgm:pt modelId="{4C443105-7404-4A9E-A58D-B69407FC7493}" type="parTrans" cxnId="{54915D5D-EE77-4B44-85F7-9938AEE979A2}">
      <dgm:prSet/>
      <dgm:spPr/>
      <dgm:t>
        <a:bodyPr/>
        <a:lstStyle/>
        <a:p>
          <a:endParaRPr lang="en-US"/>
        </a:p>
      </dgm:t>
    </dgm:pt>
    <dgm:pt modelId="{0794EAAA-4478-459E-8A95-261691A77A02}" type="sibTrans" cxnId="{54915D5D-EE77-4B44-85F7-9938AEE979A2}">
      <dgm:prSet/>
      <dgm:spPr/>
      <dgm:t>
        <a:bodyPr/>
        <a:lstStyle/>
        <a:p>
          <a:endParaRPr lang="en-US"/>
        </a:p>
      </dgm:t>
    </dgm:pt>
    <dgm:pt modelId="{7429C172-37AB-44AA-B940-EFA1E7036CAE}">
      <dgm:prSet/>
      <dgm:spPr/>
      <dgm:t>
        <a:bodyPr/>
        <a:lstStyle/>
        <a:p>
          <a:r>
            <a:rPr lang="en-US"/>
            <a:t>All parties must be able to see and hear questioning.</a:t>
          </a:r>
        </a:p>
      </dgm:t>
    </dgm:pt>
    <dgm:pt modelId="{EF459C9F-AF5F-415A-8E77-2FA5E4444700}" type="parTrans" cxnId="{A07A6E7C-50C7-47E0-AF3C-C11CD70223C4}">
      <dgm:prSet/>
      <dgm:spPr/>
      <dgm:t>
        <a:bodyPr/>
        <a:lstStyle/>
        <a:p>
          <a:endParaRPr lang="en-US"/>
        </a:p>
      </dgm:t>
    </dgm:pt>
    <dgm:pt modelId="{5EA3559D-7028-4C63-951B-DB6E32FD9EFA}" type="sibTrans" cxnId="{A07A6E7C-50C7-47E0-AF3C-C11CD70223C4}">
      <dgm:prSet/>
      <dgm:spPr/>
      <dgm:t>
        <a:bodyPr/>
        <a:lstStyle/>
        <a:p>
          <a:endParaRPr lang="en-US"/>
        </a:p>
      </dgm:t>
    </dgm:pt>
    <dgm:pt modelId="{6537881A-946E-4FAB-B84D-D96085581AF2}">
      <dgm:prSet/>
      <dgm:spPr/>
      <dgm:t>
        <a:bodyPr/>
        <a:lstStyle/>
        <a:p>
          <a:r>
            <a:rPr lang="en-US"/>
            <a:t>All parties must be able to present witnesses.</a:t>
          </a:r>
        </a:p>
      </dgm:t>
    </dgm:pt>
    <dgm:pt modelId="{48F11EEB-3B2B-4164-BD94-8145C1D95327}" type="parTrans" cxnId="{68CBA089-8150-4EB0-BF66-9560C54D381B}">
      <dgm:prSet/>
      <dgm:spPr/>
      <dgm:t>
        <a:bodyPr/>
        <a:lstStyle/>
        <a:p>
          <a:endParaRPr lang="en-US"/>
        </a:p>
      </dgm:t>
    </dgm:pt>
    <dgm:pt modelId="{2A2678AD-81CC-44A8-8634-D73B39A0E6E1}" type="sibTrans" cxnId="{68CBA089-8150-4EB0-BF66-9560C54D381B}">
      <dgm:prSet/>
      <dgm:spPr/>
      <dgm:t>
        <a:bodyPr/>
        <a:lstStyle/>
        <a:p>
          <a:endParaRPr lang="en-US"/>
        </a:p>
      </dgm:t>
    </dgm:pt>
    <dgm:pt modelId="{E3CB6BBF-419A-42AA-8454-CFDDB77855D2}">
      <dgm:prSet/>
      <dgm:spPr/>
      <dgm:t>
        <a:bodyPr/>
        <a:lstStyle/>
        <a:p>
          <a:r>
            <a:rPr lang="en-US"/>
            <a:t>Parties’ </a:t>
          </a:r>
          <a:r>
            <a:rPr lang="en-US" u="sng"/>
            <a:t>advisors</a:t>
          </a:r>
          <a:r>
            <a:rPr lang="en-US"/>
            <a:t> are permitted to cross-examine parties and witnesses.</a:t>
          </a:r>
        </a:p>
      </dgm:t>
    </dgm:pt>
    <dgm:pt modelId="{91E79443-A3D3-4360-BE87-12A5D220CEF1}" type="parTrans" cxnId="{A5A31DA5-B3DC-416B-9C9B-79FE9322B47A}">
      <dgm:prSet/>
      <dgm:spPr/>
      <dgm:t>
        <a:bodyPr/>
        <a:lstStyle/>
        <a:p>
          <a:endParaRPr lang="en-US"/>
        </a:p>
      </dgm:t>
    </dgm:pt>
    <dgm:pt modelId="{7C764CCD-5B0A-41F0-9161-2BA64FF4FC23}" type="sibTrans" cxnId="{A5A31DA5-B3DC-416B-9C9B-79FE9322B47A}">
      <dgm:prSet/>
      <dgm:spPr/>
      <dgm:t>
        <a:bodyPr/>
        <a:lstStyle/>
        <a:p>
          <a:endParaRPr lang="en-US"/>
        </a:p>
      </dgm:t>
    </dgm:pt>
    <dgm:pt modelId="{E11B2CFF-8153-4D43-9F5B-3463E519D730}">
      <dgm:prSet/>
      <dgm:spPr/>
      <dgm:t>
        <a:bodyPr/>
        <a:lstStyle/>
        <a:p>
          <a:r>
            <a:rPr lang="en-US"/>
            <a:t>College must provide an advisor(s) to parties that do not have one at a hearing.</a:t>
          </a:r>
        </a:p>
      </dgm:t>
    </dgm:pt>
    <dgm:pt modelId="{A78A498D-4997-4232-9AD1-43A447A05C09}" type="parTrans" cxnId="{85341962-81F9-48B3-BC0C-567F3CE85C79}">
      <dgm:prSet/>
      <dgm:spPr/>
      <dgm:t>
        <a:bodyPr/>
        <a:lstStyle/>
        <a:p>
          <a:endParaRPr lang="en-US"/>
        </a:p>
      </dgm:t>
    </dgm:pt>
    <dgm:pt modelId="{AF9DA77C-2EBD-4E23-9673-F6A52E3AF8A2}" type="sibTrans" cxnId="{85341962-81F9-48B3-BC0C-567F3CE85C79}">
      <dgm:prSet/>
      <dgm:spPr/>
      <dgm:t>
        <a:bodyPr/>
        <a:lstStyle/>
        <a:p>
          <a:endParaRPr lang="en-US"/>
        </a:p>
      </dgm:t>
    </dgm:pt>
    <dgm:pt modelId="{F9893D9B-FE93-48A6-9ACA-72B9DBE6444C}">
      <dgm:prSet/>
      <dgm:spPr/>
      <dgm:t>
        <a:bodyPr/>
        <a:lstStyle/>
        <a:p>
          <a:r>
            <a:rPr lang="en-US"/>
            <a:t>College must provide either an audio recording, audiovisual recording, or transcript of the hearing to all parties.</a:t>
          </a:r>
        </a:p>
      </dgm:t>
    </dgm:pt>
    <dgm:pt modelId="{E66AB395-FE85-470B-8C9D-89BB4D54C500}" type="parTrans" cxnId="{11CED329-0615-4078-9B6C-E12CD7E86BB7}">
      <dgm:prSet/>
      <dgm:spPr/>
      <dgm:t>
        <a:bodyPr/>
        <a:lstStyle/>
        <a:p>
          <a:endParaRPr lang="en-US"/>
        </a:p>
      </dgm:t>
    </dgm:pt>
    <dgm:pt modelId="{6B242A4F-DB4D-4D15-BF61-A0E69E1A66E0}" type="sibTrans" cxnId="{11CED329-0615-4078-9B6C-E12CD7E86BB7}">
      <dgm:prSet/>
      <dgm:spPr/>
      <dgm:t>
        <a:bodyPr/>
        <a:lstStyle/>
        <a:p>
          <a:endParaRPr lang="en-US"/>
        </a:p>
      </dgm:t>
    </dgm:pt>
    <dgm:pt modelId="{93DD4E4D-BD5C-4001-B6D7-92CCFD17D422}">
      <dgm:prSet/>
      <dgm:spPr/>
      <dgm:t>
        <a:bodyPr/>
        <a:lstStyle/>
        <a:p>
          <a:r>
            <a:rPr lang="en-US"/>
            <a:t>Legal Rules of Evidence do not apply at hearings.</a:t>
          </a:r>
        </a:p>
      </dgm:t>
    </dgm:pt>
    <dgm:pt modelId="{DF3B8400-E16C-456D-9FD9-2DF17BBA19D2}" type="parTrans" cxnId="{39C37548-B254-4BEC-8648-15433B4B8EEE}">
      <dgm:prSet/>
      <dgm:spPr/>
      <dgm:t>
        <a:bodyPr/>
        <a:lstStyle/>
        <a:p>
          <a:endParaRPr lang="en-US"/>
        </a:p>
      </dgm:t>
    </dgm:pt>
    <dgm:pt modelId="{B6C199CC-80EE-4FC5-A54B-9A05F43E4473}" type="sibTrans" cxnId="{39C37548-B254-4BEC-8648-15433B4B8EEE}">
      <dgm:prSet/>
      <dgm:spPr/>
      <dgm:t>
        <a:bodyPr/>
        <a:lstStyle/>
        <a:p>
          <a:endParaRPr lang="en-US"/>
        </a:p>
      </dgm:t>
    </dgm:pt>
    <dgm:pt modelId="{69FF21E2-8C76-4306-A247-E4606097AD10}" type="pres">
      <dgm:prSet presAssocID="{A078A5CA-CE9A-42F4-9009-43B4AA7AD423}" presName="linear" presStyleCnt="0">
        <dgm:presLayoutVars>
          <dgm:dir/>
          <dgm:animLvl val="lvl"/>
          <dgm:resizeHandles val="exact"/>
        </dgm:presLayoutVars>
      </dgm:prSet>
      <dgm:spPr/>
    </dgm:pt>
    <dgm:pt modelId="{68EF1C7F-F4A0-45FE-B409-81C3025EB96A}" type="pres">
      <dgm:prSet presAssocID="{30D7D2BC-4BCD-4861-B1C3-7B5EABB57A8D}" presName="parentLin" presStyleCnt="0"/>
      <dgm:spPr/>
    </dgm:pt>
    <dgm:pt modelId="{1C035052-53A3-4A4B-BC6E-2ACB90E16BCB}" type="pres">
      <dgm:prSet presAssocID="{30D7D2BC-4BCD-4861-B1C3-7B5EABB57A8D}" presName="parentLeftMargin" presStyleLbl="node1" presStyleIdx="0" presStyleCnt="2"/>
      <dgm:spPr/>
    </dgm:pt>
    <dgm:pt modelId="{89E4716A-1B10-4A80-8DC9-0DD25208885F}" type="pres">
      <dgm:prSet presAssocID="{30D7D2BC-4BCD-4861-B1C3-7B5EABB57A8D}" presName="parentText" presStyleLbl="node1" presStyleIdx="0" presStyleCnt="2">
        <dgm:presLayoutVars>
          <dgm:chMax val="0"/>
          <dgm:bulletEnabled val="1"/>
        </dgm:presLayoutVars>
      </dgm:prSet>
      <dgm:spPr/>
    </dgm:pt>
    <dgm:pt modelId="{4076B7AB-624F-4E82-A1A7-8BECBFE3E942}" type="pres">
      <dgm:prSet presAssocID="{30D7D2BC-4BCD-4861-B1C3-7B5EABB57A8D}" presName="negativeSpace" presStyleCnt="0"/>
      <dgm:spPr/>
    </dgm:pt>
    <dgm:pt modelId="{EA94F362-9C37-40DA-BD03-5EFC95315200}" type="pres">
      <dgm:prSet presAssocID="{30D7D2BC-4BCD-4861-B1C3-7B5EABB57A8D}" presName="childText" presStyleLbl="conFgAcc1" presStyleIdx="0" presStyleCnt="2">
        <dgm:presLayoutVars>
          <dgm:bulletEnabled val="1"/>
        </dgm:presLayoutVars>
      </dgm:prSet>
      <dgm:spPr/>
    </dgm:pt>
    <dgm:pt modelId="{83E50862-FAEA-43FB-95A4-A3F16B264CEE}" type="pres">
      <dgm:prSet presAssocID="{C8F5E0FC-ED92-4AD7-94D5-BEF90E18F45C}" presName="spaceBetweenRectangles" presStyleCnt="0"/>
      <dgm:spPr/>
    </dgm:pt>
    <dgm:pt modelId="{5ACDA617-2F00-4573-8331-2E0D4CF15208}" type="pres">
      <dgm:prSet presAssocID="{EDFF376F-42B3-4457-A6BC-B54C92A8740B}" presName="parentLin" presStyleCnt="0"/>
      <dgm:spPr/>
    </dgm:pt>
    <dgm:pt modelId="{E87156AD-1CF5-4FFF-BFA7-B7EF2B31EF7E}" type="pres">
      <dgm:prSet presAssocID="{EDFF376F-42B3-4457-A6BC-B54C92A8740B}" presName="parentLeftMargin" presStyleLbl="node1" presStyleIdx="0" presStyleCnt="2"/>
      <dgm:spPr/>
    </dgm:pt>
    <dgm:pt modelId="{CD400B9A-152B-464B-9C57-3B1E6BBD59CE}" type="pres">
      <dgm:prSet presAssocID="{EDFF376F-42B3-4457-A6BC-B54C92A8740B}" presName="parentText" presStyleLbl="node1" presStyleIdx="1" presStyleCnt="2">
        <dgm:presLayoutVars>
          <dgm:chMax val="0"/>
          <dgm:bulletEnabled val="1"/>
        </dgm:presLayoutVars>
      </dgm:prSet>
      <dgm:spPr/>
    </dgm:pt>
    <dgm:pt modelId="{56263AB7-3DA1-4D28-8530-9D52D8481F2E}" type="pres">
      <dgm:prSet presAssocID="{EDFF376F-42B3-4457-A6BC-B54C92A8740B}" presName="negativeSpace" presStyleCnt="0"/>
      <dgm:spPr/>
    </dgm:pt>
    <dgm:pt modelId="{3B573A28-42FC-4C4D-8F30-B9448FED1502}" type="pres">
      <dgm:prSet presAssocID="{EDFF376F-42B3-4457-A6BC-B54C92A8740B}" presName="childText" presStyleLbl="conFgAcc1" presStyleIdx="1" presStyleCnt="2">
        <dgm:presLayoutVars>
          <dgm:bulletEnabled val="1"/>
        </dgm:presLayoutVars>
      </dgm:prSet>
      <dgm:spPr/>
    </dgm:pt>
  </dgm:ptLst>
  <dgm:cxnLst>
    <dgm:cxn modelId="{1101DD15-C184-48B0-B2DD-5BD520317025}" type="presOf" srcId="{6537881A-946E-4FAB-B84D-D96085581AF2}" destId="{3B573A28-42FC-4C4D-8F30-B9448FED1502}" srcOrd="0" destOrd="1" presId="urn:microsoft.com/office/officeart/2005/8/layout/list1"/>
    <dgm:cxn modelId="{F2BFB618-91EB-467E-A8B5-37C9D710BD28}" type="presOf" srcId="{93DD4E4D-BD5C-4001-B6D7-92CCFD17D422}" destId="{3B573A28-42FC-4C4D-8F30-B9448FED1502}" srcOrd="0" destOrd="5" presId="urn:microsoft.com/office/officeart/2005/8/layout/list1"/>
    <dgm:cxn modelId="{11CED329-0615-4078-9B6C-E12CD7E86BB7}" srcId="{EDFF376F-42B3-4457-A6BC-B54C92A8740B}" destId="{F9893D9B-FE93-48A6-9ACA-72B9DBE6444C}" srcOrd="4" destOrd="0" parTransId="{E66AB395-FE85-470B-8C9D-89BB4D54C500}" sibTransId="{6B242A4F-DB4D-4D15-BF61-A0E69E1A66E0}"/>
    <dgm:cxn modelId="{1EFBA034-B34E-4CF0-AC69-058EB45DC727}" type="presOf" srcId="{E3CB6BBF-419A-42AA-8454-CFDDB77855D2}" destId="{3B573A28-42FC-4C4D-8F30-B9448FED1502}" srcOrd="0" destOrd="2" presId="urn:microsoft.com/office/officeart/2005/8/layout/list1"/>
    <dgm:cxn modelId="{ECA4813E-0404-4155-90E8-616C0CC64BD9}" type="presOf" srcId="{E11B2CFF-8153-4D43-9F5B-3463E519D730}" destId="{3B573A28-42FC-4C4D-8F30-B9448FED1502}" srcOrd="0" destOrd="3" presId="urn:microsoft.com/office/officeart/2005/8/layout/list1"/>
    <dgm:cxn modelId="{54915D5D-EE77-4B44-85F7-9938AEE979A2}" srcId="{A078A5CA-CE9A-42F4-9009-43B4AA7AD423}" destId="{EDFF376F-42B3-4457-A6BC-B54C92A8740B}" srcOrd="1" destOrd="0" parTransId="{4C443105-7404-4A9E-A58D-B69407FC7493}" sibTransId="{0794EAAA-4478-459E-8A95-261691A77A02}"/>
    <dgm:cxn modelId="{85341962-81F9-48B3-BC0C-567F3CE85C79}" srcId="{EDFF376F-42B3-4457-A6BC-B54C92A8740B}" destId="{E11B2CFF-8153-4D43-9F5B-3463E519D730}" srcOrd="3" destOrd="0" parTransId="{A78A498D-4997-4232-9AD1-43A447A05C09}" sibTransId="{AF9DA77C-2EBD-4E23-9673-F6A52E3AF8A2}"/>
    <dgm:cxn modelId="{D1A3CD42-EDEE-4E9B-B861-1949F273B072}" type="presOf" srcId="{7429C172-37AB-44AA-B940-EFA1E7036CAE}" destId="{3B573A28-42FC-4C4D-8F30-B9448FED1502}" srcOrd="0" destOrd="0" presId="urn:microsoft.com/office/officeart/2005/8/layout/list1"/>
    <dgm:cxn modelId="{DBBDD045-976F-4265-89FB-DAB1E1A6A865}" type="presOf" srcId="{F9893D9B-FE93-48A6-9ACA-72B9DBE6444C}" destId="{3B573A28-42FC-4C4D-8F30-B9448FED1502}" srcOrd="0" destOrd="4" presId="urn:microsoft.com/office/officeart/2005/8/layout/list1"/>
    <dgm:cxn modelId="{A958FA66-ADEA-42F4-A3F1-B5E63368092E}" type="presOf" srcId="{EDFF376F-42B3-4457-A6BC-B54C92A8740B}" destId="{E87156AD-1CF5-4FFF-BFA7-B7EF2B31EF7E}" srcOrd="0" destOrd="0" presId="urn:microsoft.com/office/officeart/2005/8/layout/list1"/>
    <dgm:cxn modelId="{39C37548-B254-4BEC-8648-15433B4B8EEE}" srcId="{EDFF376F-42B3-4457-A6BC-B54C92A8740B}" destId="{93DD4E4D-BD5C-4001-B6D7-92CCFD17D422}" srcOrd="5" destOrd="0" parTransId="{DF3B8400-E16C-456D-9FD9-2DF17BBA19D2}" sibTransId="{B6C199CC-80EE-4FC5-A54B-9A05F43E4473}"/>
    <dgm:cxn modelId="{2A2EBF6D-FD4C-4179-9BC7-8BD97A2B8FE1}" type="presOf" srcId="{30D7D2BC-4BCD-4861-B1C3-7B5EABB57A8D}" destId="{1C035052-53A3-4A4B-BC6E-2ACB90E16BCB}" srcOrd="0" destOrd="0" presId="urn:microsoft.com/office/officeart/2005/8/layout/list1"/>
    <dgm:cxn modelId="{1F726C71-778F-4DF2-9997-CB0C31C464E3}" type="presOf" srcId="{A078A5CA-CE9A-42F4-9009-43B4AA7AD423}" destId="{69FF21E2-8C76-4306-A247-E4606097AD10}" srcOrd="0" destOrd="0" presId="urn:microsoft.com/office/officeart/2005/8/layout/list1"/>
    <dgm:cxn modelId="{A32E6A75-EB46-4986-A82A-1ADCC74B1468}" type="presOf" srcId="{EDFF376F-42B3-4457-A6BC-B54C92A8740B}" destId="{CD400B9A-152B-464B-9C57-3B1E6BBD59CE}" srcOrd="1" destOrd="0" presId="urn:microsoft.com/office/officeart/2005/8/layout/list1"/>
    <dgm:cxn modelId="{A07A6E7C-50C7-47E0-AF3C-C11CD70223C4}" srcId="{EDFF376F-42B3-4457-A6BC-B54C92A8740B}" destId="{7429C172-37AB-44AA-B940-EFA1E7036CAE}" srcOrd="0" destOrd="0" parTransId="{EF459C9F-AF5F-415A-8E77-2FA5E4444700}" sibTransId="{5EA3559D-7028-4C63-951B-DB6E32FD9EFA}"/>
    <dgm:cxn modelId="{7804E087-29AE-4CC6-83C7-E47E1C42E833}" srcId="{A078A5CA-CE9A-42F4-9009-43B4AA7AD423}" destId="{30D7D2BC-4BCD-4861-B1C3-7B5EABB57A8D}" srcOrd="0" destOrd="0" parTransId="{D93F44F4-7F26-4450-B147-72233810E3DC}" sibTransId="{C8F5E0FC-ED92-4AD7-94D5-BEF90E18F45C}"/>
    <dgm:cxn modelId="{68CBA089-8150-4EB0-BF66-9560C54D381B}" srcId="{EDFF376F-42B3-4457-A6BC-B54C92A8740B}" destId="{6537881A-946E-4FAB-B84D-D96085581AF2}" srcOrd="1" destOrd="0" parTransId="{48F11EEB-3B2B-4164-BD94-8145C1D95327}" sibTransId="{2A2678AD-81CC-44A8-8634-D73B39A0E6E1}"/>
    <dgm:cxn modelId="{8F4821A0-B3F6-4700-A8D9-2143A95DC3B3}" type="presOf" srcId="{30D7D2BC-4BCD-4861-B1C3-7B5EABB57A8D}" destId="{89E4716A-1B10-4A80-8DC9-0DD25208885F}" srcOrd="1" destOrd="0" presId="urn:microsoft.com/office/officeart/2005/8/layout/list1"/>
    <dgm:cxn modelId="{A5A31DA5-B3DC-416B-9C9B-79FE9322B47A}" srcId="{EDFF376F-42B3-4457-A6BC-B54C92A8740B}" destId="{E3CB6BBF-419A-42AA-8454-CFDDB77855D2}" srcOrd="2" destOrd="0" parTransId="{91E79443-A3D3-4360-BE87-12A5D220CEF1}" sibTransId="{7C764CCD-5B0A-41F0-9161-2BA64FF4FC23}"/>
    <dgm:cxn modelId="{C89170FF-B556-4418-A853-9AFD95AFE28C}" type="presParOf" srcId="{69FF21E2-8C76-4306-A247-E4606097AD10}" destId="{68EF1C7F-F4A0-45FE-B409-81C3025EB96A}" srcOrd="0" destOrd="0" presId="urn:microsoft.com/office/officeart/2005/8/layout/list1"/>
    <dgm:cxn modelId="{D37B1C55-FE57-43FD-A901-BEABF8DDC42D}" type="presParOf" srcId="{68EF1C7F-F4A0-45FE-B409-81C3025EB96A}" destId="{1C035052-53A3-4A4B-BC6E-2ACB90E16BCB}" srcOrd="0" destOrd="0" presId="urn:microsoft.com/office/officeart/2005/8/layout/list1"/>
    <dgm:cxn modelId="{C8C052D6-B305-438D-ACBA-7808812E5F64}" type="presParOf" srcId="{68EF1C7F-F4A0-45FE-B409-81C3025EB96A}" destId="{89E4716A-1B10-4A80-8DC9-0DD25208885F}" srcOrd="1" destOrd="0" presId="urn:microsoft.com/office/officeart/2005/8/layout/list1"/>
    <dgm:cxn modelId="{C5C2CDEF-0D2F-473F-B3E2-CE45AA9B79E2}" type="presParOf" srcId="{69FF21E2-8C76-4306-A247-E4606097AD10}" destId="{4076B7AB-624F-4E82-A1A7-8BECBFE3E942}" srcOrd="1" destOrd="0" presId="urn:microsoft.com/office/officeart/2005/8/layout/list1"/>
    <dgm:cxn modelId="{FE3F6857-FEC4-44A7-A8B5-7A97B2B37216}" type="presParOf" srcId="{69FF21E2-8C76-4306-A247-E4606097AD10}" destId="{EA94F362-9C37-40DA-BD03-5EFC95315200}" srcOrd="2" destOrd="0" presId="urn:microsoft.com/office/officeart/2005/8/layout/list1"/>
    <dgm:cxn modelId="{5F311E0A-EDED-4A36-84F3-8046A00DDEF4}" type="presParOf" srcId="{69FF21E2-8C76-4306-A247-E4606097AD10}" destId="{83E50862-FAEA-43FB-95A4-A3F16B264CEE}" srcOrd="3" destOrd="0" presId="urn:microsoft.com/office/officeart/2005/8/layout/list1"/>
    <dgm:cxn modelId="{3CBB6804-848A-420D-AC32-07055E8BF49D}" type="presParOf" srcId="{69FF21E2-8C76-4306-A247-E4606097AD10}" destId="{5ACDA617-2F00-4573-8331-2E0D4CF15208}" srcOrd="4" destOrd="0" presId="urn:microsoft.com/office/officeart/2005/8/layout/list1"/>
    <dgm:cxn modelId="{F55E3477-258E-4A75-872A-6F1829B4413C}" type="presParOf" srcId="{5ACDA617-2F00-4573-8331-2E0D4CF15208}" destId="{E87156AD-1CF5-4FFF-BFA7-B7EF2B31EF7E}" srcOrd="0" destOrd="0" presId="urn:microsoft.com/office/officeart/2005/8/layout/list1"/>
    <dgm:cxn modelId="{FAB982A1-CB10-4EBC-8C3D-8C0E1399C3E7}" type="presParOf" srcId="{5ACDA617-2F00-4573-8331-2E0D4CF15208}" destId="{CD400B9A-152B-464B-9C57-3B1E6BBD59CE}" srcOrd="1" destOrd="0" presId="urn:microsoft.com/office/officeart/2005/8/layout/list1"/>
    <dgm:cxn modelId="{40BA4337-EECA-40B2-92FB-90674DC114E9}" type="presParOf" srcId="{69FF21E2-8C76-4306-A247-E4606097AD10}" destId="{56263AB7-3DA1-4D28-8530-9D52D8481F2E}" srcOrd="5" destOrd="0" presId="urn:microsoft.com/office/officeart/2005/8/layout/list1"/>
    <dgm:cxn modelId="{CC525791-AE09-4309-B556-7DD44311E2DD}" type="presParOf" srcId="{69FF21E2-8C76-4306-A247-E4606097AD10}" destId="{3B573A28-42FC-4C4D-8F30-B9448FED150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1D1D614-64A6-4E2D-9BC4-F27AA81DD976}" type="doc">
      <dgm:prSet loTypeId="urn:microsoft.com/office/officeart/2016/7/layout/HorizontalActionList" loCatId="List" qsTypeId="urn:microsoft.com/office/officeart/2005/8/quickstyle/simple1" qsCatId="simple" csTypeId="urn:microsoft.com/office/officeart/2005/8/colors/colorful5" csCatId="colorful" phldr="1"/>
      <dgm:spPr/>
      <dgm:t>
        <a:bodyPr/>
        <a:lstStyle/>
        <a:p>
          <a:endParaRPr lang="en-US"/>
        </a:p>
      </dgm:t>
    </dgm:pt>
    <dgm:pt modelId="{0FCB95F1-C9D4-46FB-AA8F-CF1C56BA1EBA}">
      <dgm:prSet/>
      <dgm:spPr/>
      <dgm:t>
        <a:bodyPr/>
        <a:lstStyle/>
        <a:p>
          <a:r>
            <a:rPr lang="en-US"/>
            <a:t>Determine</a:t>
          </a:r>
        </a:p>
      </dgm:t>
    </dgm:pt>
    <dgm:pt modelId="{F32419BC-AF6F-469B-8232-D731B7CF677D}" type="parTrans" cxnId="{A4A8FA19-A935-485C-B5EF-8789BE52C962}">
      <dgm:prSet/>
      <dgm:spPr/>
      <dgm:t>
        <a:bodyPr/>
        <a:lstStyle/>
        <a:p>
          <a:endParaRPr lang="en-US"/>
        </a:p>
      </dgm:t>
    </dgm:pt>
    <dgm:pt modelId="{E9FABC0E-645D-4C37-9EEA-6D1F0737D0B2}" type="sibTrans" cxnId="{A4A8FA19-A935-485C-B5EF-8789BE52C962}">
      <dgm:prSet/>
      <dgm:spPr/>
      <dgm:t>
        <a:bodyPr/>
        <a:lstStyle/>
        <a:p>
          <a:endParaRPr lang="en-US"/>
        </a:p>
      </dgm:t>
    </dgm:pt>
    <dgm:pt modelId="{3850EE1B-5EC1-4581-A51B-0B864EE8D2EE}">
      <dgm:prSet custT="1"/>
      <dgm:spPr/>
      <dgm:t>
        <a:bodyPr/>
        <a:lstStyle/>
        <a:p>
          <a:r>
            <a:rPr lang="en-US" sz="1400" dirty="0"/>
            <a:t>Determine the relevance and appropriateness of questions. </a:t>
          </a:r>
        </a:p>
        <a:p>
          <a:r>
            <a:rPr lang="en-US" sz="1400" dirty="0"/>
            <a:t>Pause after each question to “rule” on relevance. State your rationale for the record.</a:t>
          </a:r>
        </a:p>
      </dgm:t>
    </dgm:pt>
    <dgm:pt modelId="{A2425036-7409-4258-BAB4-26003D6CCBB6}" type="parTrans" cxnId="{B4543FDD-30E5-4CD8-8BEB-CD4DB882DA43}">
      <dgm:prSet/>
      <dgm:spPr/>
      <dgm:t>
        <a:bodyPr/>
        <a:lstStyle/>
        <a:p>
          <a:endParaRPr lang="en-US"/>
        </a:p>
      </dgm:t>
    </dgm:pt>
    <dgm:pt modelId="{6D22AB7A-4D92-4624-A803-BC441E045D60}" type="sibTrans" cxnId="{B4543FDD-30E5-4CD8-8BEB-CD4DB882DA43}">
      <dgm:prSet/>
      <dgm:spPr/>
      <dgm:t>
        <a:bodyPr/>
        <a:lstStyle/>
        <a:p>
          <a:endParaRPr lang="en-US"/>
        </a:p>
      </dgm:t>
    </dgm:pt>
    <dgm:pt modelId="{25B51E49-4C5E-4FD3-A07F-1BC15C9DC97E}">
      <dgm:prSet/>
      <dgm:spPr/>
      <dgm:t>
        <a:bodyPr/>
        <a:lstStyle/>
        <a:p>
          <a:r>
            <a:rPr lang="en-US"/>
            <a:t>Provide</a:t>
          </a:r>
        </a:p>
      </dgm:t>
    </dgm:pt>
    <dgm:pt modelId="{3C7EB1D2-8E92-43A5-9946-002BDC5119A5}" type="parTrans" cxnId="{867FE254-0F99-45C8-B47B-93AD20416D03}">
      <dgm:prSet/>
      <dgm:spPr/>
      <dgm:t>
        <a:bodyPr/>
        <a:lstStyle/>
        <a:p>
          <a:endParaRPr lang="en-US"/>
        </a:p>
      </dgm:t>
    </dgm:pt>
    <dgm:pt modelId="{7763ABC3-22C2-4286-B33F-31DEED4E7A27}" type="sibTrans" cxnId="{867FE254-0F99-45C8-B47B-93AD20416D03}">
      <dgm:prSet/>
      <dgm:spPr/>
      <dgm:t>
        <a:bodyPr/>
        <a:lstStyle/>
        <a:p>
          <a:endParaRPr lang="en-US"/>
        </a:p>
      </dgm:t>
    </dgm:pt>
    <dgm:pt modelId="{02184679-07EE-4DC8-A9AA-69B8C13B55F3}">
      <dgm:prSet custT="1"/>
      <dgm:spPr/>
      <dgm:t>
        <a:bodyPr/>
        <a:lstStyle/>
        <a:p>
          <a:r>
            <a:rPr lang="en-US" sz="1400" dirty="0"/>
            <a:t>When necessary, provide directives to disregard a question or information deemed irrelevant, abusive, or repetitive.</a:t>
          </a:r>
        </a:p>
      </dgm:t>
    </dgm:pt>
    <dgm:pt modelId="{583D34D7-BE92-4836-B516-E78B296A7A0F}" type="parTrans" cxnId="{0116727F-7ED0-470A-9E0F-4D37A2CAA4D4}">
      <dgm:prSet/>
      <dgm:spPr/>
      <dgm:t>
        <a:bodyPr/>
        <a:lstStyle/>
        <a:p>
          <a:endParaRPr lang="en-US"/>
        </a:p>
      </dgm:t>
    </dgm:pt>
    <dgm:pt modelId="{E917EECA-879B-462F-A4D0-2939A48F23E3}" type="sibTrans" cxnId="{0116727F-7ED0-470A-9E0F-4D37A2CAA4D4}">
      <dgm:prSet/>
      <dgm:spPr/>
      <dgm:t>
        <a:bodyPr/>
        <a:lstStyle/>
        <a:p>
          <a:endParaRPr lang="en-US"/>
        </a:p>
      </dgm:t>
    </dgm:pt>
    <dgm:pt modelId="{93764738-9009-4116-AEFE-24888379CB6E}">
      <dgm:prSet/>
      <dgm:spPr/>
      <dgm:t>
        <a:bodyPr/>
        <a:lstStyle/>
        <a:p>
          <a:r>
            <a:rPr lang="en-US"/>
            <a:t>Manage</a:t>
          </a:r>
        </a:p>
      </dgm:t>
    </dgm:pt>
    <dgm:pt modelId="{E7AD92E4-74F0-40EE-97F9-22EB3CB43A3B}" type="parTrans" cxnId="{AB0EE883-2632-4F9B-A052-B7BF62EB2E6D}">
      <dgm:prSet/>
      <dgm:spPr/>
      <dgm:t>
        <a:bodyPr/>
        <a:lstStyle/>
        <a:p>
          <a:endParaRPr lang="en-US"/>
        </a:p>
      </dgm:t>
    </dgm:pt>
    <dgm:pt modelId="{24AB5411-6EDD-4FC5-A022-B36948302A74}" type="sibTrans" cxnId="{AB0EE883-2632-4F9B-A052-B7BF62EB2E6D}">
      <dgm:prSet/>
      <dgm:spPr/>
      <dgm:t>
        <a:bodyPr/>
        <a:lstStyle/>
        <a:p>
          <a:endParaRPr lang="en-US"/>
        </a:p>
      </dgm:t>
    </dgm:pt>
    <dgm:pt modelId="{2E25734B-2308-447A-BBC4-FC15CB1E8D81}">
      <dgm:prSet custT="1"/>
      <dgm:spPr/>
      <dgm:t>
        <a:bodyPr/>
        <a:lstStyle/>
        <a:p>
          <a:r>
            <a:rPr lang="en-US" sz="1400" dirty="0"/>
            <a:t>Manage advisors as necessary.</a:t>
          </a:r>
        </a:p>
      </dgm:t>
    </dgm:pt>
    <dgm:pt modelId="{B1B422AB-8A9A-4DE9-A612-FA8E7FC505D9}" type="parTrans" cxnId="{674BCA07-8471-49C3-9574-5F5AB3598FCC}">
      <dgm:prSet/>
      <dgm:spPr/>
      <dgm:t>
        <a:bodyPr/>
        <a:lstStyle/>
        <a:p>
          <a:endParaRPr lang="en-US"/>
        </a:p>
      </dgm:t>
    </dgm:pt>
    <dgm:pt modelId="{886E8332-DE94-48BC-A123-A852A73D331E}" type="sibTrans" cxnId="{674BCA07-8471-49C3-9574-5F5AB3598FCC}">
      <dgm:prSet/>
      <dgm:spPr/>
      <dgm:t>
        <a:bodyPr/>
        <a:lstStyle/>
        <a:p>
          <a:endParaRPr lang="en-US"/>
        </a:p>
      </dgm:t>
    </dgm:pt>
    <dgm:pt modelId="{1EACEBA5-68EB-40C2-8CF6-D3399610C4C0}">
      <dgm:prSet/>
      <dgm:spPr/>
      <dgm:t>
        <a:bodyPr/>
        <a:lstStyle/>
        <a:p>
          <a:r>
            <a:rPr lang="en-US"/>
            <a:t>Recognize</a:t>
          </a:r>
        </a:p>
      </dgm:t>
    </dgm:pt>
    <dgm:pt modelId="{E4251C83-2B16-4018-B16D-06BA22D8BE0B}" type="parTrans" cxnId="{216952BE-2873-4708-B729-D60B69B43A54}">
      <dgm:prSet/>
      <dgm:spPr/>
      <dgm:t>
        <a:bodyPr/>
        <a:lstStyle/>
        <a:p>
          <a:endParaRPr lang="en-US"/>
        </a:p>
      </dgm:t>
    </dgm:pt>
    <dgm:pt modelId="{CE04382F-1AC8-40D4-A4B1-60E8A8610576}" type="sibTrans" cxnId="{216952BE-2873-4708-B729-D60B69B43A54}">
      <dgm:prSet/>
      <dgm:spPr/>
      <dgm:t>
        <a:bodyPr/>
        <a:lstStyle/>
        <a:p>
          <a:endParaRPr lang="en-US"/>
        </a:p>
      </dgm:t>
    </dgm:pt>
    <dgm:pt modelId="{7C32BD37-37B2-4B02-A61E-7F47F8A3E258}">
      <dgm:prSet custT="1"/>
      <dgm:spPr/>
      <dgm:t>
        <a:bodyPr/>
        <a:lstStyle/>
        <a:p>
          <a:r>
            <a:rPr lang="en-US" sz="1400" dirty="0"/>
            <a:t>Recognize your authority and maintain professionalism.</a:t>
          </a:r>
        </a:p>
      </dgm:t>
    </dgm:pt>
    <dgm:pt modelId="{13805AB4-E7FF-456E-A958-0796451075E9}" type="parTrans" cxnId="{E173B8D4-2E26-4622-849D-C1D031F2CB67}">
      <dgm:prSet/>
      <dgm:spPr/>
      <dgm:t>
        <a:bodyPr/>
        <a:lstStyle/>
        <a:p>
          <a:endParaRPr lang="en-US"/>
        </a:p>
      </dgm:t>
    </dgm:pt>
    <dgm:pt modelId="{26DE725F-CFB9-4831-87BB-5CDE114301BD}" type="sibTrans" cxnId="{E173B8D4-2E26-4622-849D-C1D031F2CB67}">
      <dgm:prSet/>
      <dgm:spPr/>
      <dgm:t>
        <a:bodyPr/>
        <a:lstStyle/>
        <a:p>
          <a:endParaRPr lang="en-US"/>
        </a:p>
      </dgm:t>
    </dgm:pt>
    <dgm:pt modelId="{1226ED18-4511-42C9-AAB6-A32A37430301}" type="pres">
      <dgm:prSet presAssocID="{41D1D614-64A6-4E2D-9BC4-F27AA81DD976}" presName="Name0" presStyleCnt="0">
        <dgm:presLayoutVars>
          <dgm:dir/>
          <dgm:animLvl val="lvl"/>
          <dgm:resizeHandles val="exact"/>
        </dgm:presLayoutVars>
      </dgm:prSet>
      <dgm:spPr/>
    </dgm:pt>
    <dgm:pt modelId="{707C3AB0-B03A-4214-BFAA-981862C79597}" type="pres">
      <dgm:prSet presAssocID="{0FCB95F1-C9D4-46FB-AA8F-CF1C56BA1EBA}" presName="composite" presStyleCnt="0"/>
      <dgm:spPr/>
    </dgm:pt>
    <dgm:pt modelId="{3EAC4987-0897-49A0-B7AB-F168DE559FBF}" type="pres">
      <dgm:prSet presAssocID="{0FCB95F1-C9D4-46FB-AA8F-CF1C56BA1EBA}" presName="parTx" presStyleLbl="alignNode1" presStyleIdx="0" presStyleCnt="4">
        <dgm:presLayoutVars>
          <dgm:chMax val="0"/>
          <dgm:chPref val="0"/>
        </dgm:presLayoutVars>
      </dgm:prSet>
      <dgm:spPr/>
    </dgm:pt>
    <dgm:pt modelId="{00910D73-5B1C-488A-875C-9002B257A845}" type="pres">
      <dgm:prSet presAssocID="{0FCB95F1-C9D4-46FB-AA8F-CF1C56BA1EBA}" presName="desTx" presStyleLbl="alignAccFollowNode1" presStyleIdx="0" presStyleCnt="4">
        <dgm:presLayoutVars/>
      </dgm:prSet>
      <dgm:spPr/>
    </dgm:pt>
    <dgm:pt modelId="{766E7975-65B8-4094-90BE-D101454600B2}" type="pres">
      <dgm:prSet presAssocID="{E9FABC0E-645D-4C37-9EEA-6D1F0737D0B2}" presName="space" presStyleCnt="0"/>
      <dgm:spPr/>
    </dgm:pt>
    <dgm:pt modelId="{E2849C75-9CD1-44F1-B79D-3CAD414908B3}" type="pres">
      <dgm:prSet presAssocID="{25B51E49-4C5E-4FD3-A07F-1BC15C9DC97E}" presName="composite" presStyleCnt="0"/>
      <dgm:spPr/>
    </dgm:pt>
    <dgm:pt modelId="{65CB86D8-E680-4F48-B64D-75FE6A320F95}" type="pres">
      <dgm:prSet presAssocID="{25B51E49-4C5E-4FD3-A07F-1BC15C9DC97E}" presName="parTx" presStyleLbl="alignNode1" presStyleIdx="1" presStyleCnt="4">
        <dgm:presLayoutVars>
          <dgm:chMax val="0"/>
          <dgm:chPref val="0"/>
        </dgm:presLayoutVars>
      </dgm:prSet>
      <dgm:spPr/>
    </dgm:pt>
    <dgm:pt modelId="{632E011A-CAD8-41DC-B465-60E19173A8B8}" type="pres">
      <dgm:prSet presAssocID="{25B51E49-4C5E-4FD3-A07F-1BC15C9DC97E}" presName="desTx" presStyleLbl="alignAccFollowNode1" presStyleIdx="1" presStyleCnt="4">
        <dgm:presLayoutVars/>
      </dgm:prSet>
      <dgm:spPr/>
    </dgm:pt>
    <dgm:pt modelId="{CD7AE63B-DD70-4511-A0A7-9E0D164E29A3}" type="pres">
      <dgm:prSet presAssocID="{7763ABC3-22C2-4286-B33F-31DEED4E7A27}" presName="space" presStyleCnt="0"/>
      <dgm:spPr/>
    </dgm:pt>
    <dgm:pt modelId="{BD251678-7E04-4DFE-BB8C-6D927EFC8E60}" type="pres">
      <dgm:prSet presAssocID="{93764738-9009-4116-AEFE-24888379CB6E}" presName="composite" presStyleCnt="0"/>
      <dgm:spPr/>
    </dgm:pt>
    <dgm:pt modelId="{B11208A0-540B-4F7F-A32E-0A018B9B147B}" type="pres">
      <dgm:prSet presAssocID="{93764738-9009-4116-AEFE-24888379CB6E}" presName="parTx" presStyleLbl="alignNode1" presStyleIdx="2" presStyleCnt="4">
        <dgm:presLayoutVars>
          <dgm:chMax val="0"/>
          <dgm:chPref val="0"/>
        </dgm:presLayoutVars>
      </dgm:prSet>
      <dgm:spPr/>
    </dgm:pt>
    <dgm:pt modelId="{26064AAC-CAC2-4A11-B1C7-30F848C85759}" type="pres">
      <dgm:prSet presAssocID="{93764738-9009-4116-AEFE-24888379CB6E}" presName="desTx" presStyleLbl="alignAccFollowNode1" presStyleIdx="2" presStyleCnt="4">
        <dgm:presLayoutVars/>
      </dgm:prSet>
      <dgm:spPr/>
    </dgm:pt>
    <dgm:pt modelId="{7DFEA16A-CBAB-4B81-B46A-8A46E9F54A0F}" type="pres">
      <dgm:prSet presAssocID="{24AB5411-6EDD-4FC5-A022-B36948302A74}" presName="space" presStyleCnt="0"/>
      <dgm:spPr/>
    </dgm:pt>
    <dgm:pt modelId="{876520F9-DF18-435D-9912-04FFB0CD7881}" type="pres">
      <dgm:prSet presAssocID="{1EACEBA5-68EB-40C2-8CF6-D3399610C4C0}" presName="composite" presStyleCnt="0"/>
      <dgm:spPr/>
    </dgm:pt>
    <dgm:pt modelId="{0C2B548C-A504-422E-AC56-E77733A624E6}" type="pres">
      <dgm:prSet presAssocID="{1EACEBA5-68EB-40C2-8CF6-D3399610C4C0}" presName="parTx" presStyleLbl="alignNode1" presStyleIdx="3" presStyleCnt="4">
        <dgm:presLayoutVars>
          <dgm:chMax val="0"/>
          <dgm:chPref val="0"/>
        </dgm:presLayoutVars>
      </dgm:prSet>
      <dgm:spPr/>
    </dgm:pt>
    <dgm:pt modelId="{F528A611-9F66-4DFD-A474-70E5E35B82E3}" type="pres">
      <dgm:prSet presAssocID="{1EACEBA5-68EB-40C2-8CF6-D3399610C4C0}" presName="desTx" presStyleLbl="alignAccFollowNode1" presStyleIdx="3" presStyleCnt="4">
        <dgm:presLayoutVars/>
      </dgm:prSet>
      <dgm:spPr/>
    </dgm:pt>
  </dgm:ptLst>
  <dgm:cxnLst>
    <dgm:cxn modelId="{BE61B300-99DF-4FF5-BB0A-F0DBAD67F1DD}" type="presOf" srcId="{7C32BD37-37B2-4B02-A61E-7F47F8A3E258}" destId="{F528A611-9F66-4DFD-A474-70E5E35B82E3}" srcOrd="0" destOrd="0" presId="urn:microsoft.com/office/officeart/2016/7/layout/HorizontalActionList"/>
    <dgm:cxn modelId="{674BCA07-8471-49C3-9574-5F5AB3598FCC}" srcId="{93764738-9009-4116-AEFE-24888379CB6E}" destId="{2E25734B-2308-447A-BBC4-FC15CB1E8D81}" srcOrd="0" destOrd="0" parTransId="{B1B422AB-8A9A-4DE9-A612-FA8E7FC505D9}" sibTransId="{886E8332-DE94-48BC-A123-A852A73D331E}"/>
    <dgm:cxn modelId="{A4A8FA19-A935-485C-B5EF-8789BE52C962}" srcId="{41D1D614-64A6-4E2D-9BC4-F27AA81DD976}" destId="{0FCB95F1-C9D4-46FB-AA8F-CF1C56BA1EBA}" srcOrd="0" destOrd="0" parTransId="{F32419BC-AF6F-469B-8232-D731B7CF677D}" sibTransId="{E9FABC0E-645D-4C37-9EEA-6D1F0737D0B2}"/>
    <dgm:cxn modelId="{8AC74B6E-9714-45DF-9DE8-E1D93CCF3EA5}" type="presOf" srcId="{1EACEBA5-68EB-40C2-8CF6-D3399610C4C0}" destId="{0C2B548C-A504-422E-AC56-E77733A624E6}" srcOrd="0" destOrd="0" presId="urn:microsoft.com/office/officeart/2016/7/layout/HorizontalActionList"/>
    <dgm:cxn modelId="{867FE254-0F99-45C8-B47B-93AD20416D03}" srcId="{41D1D614-64A6-4E2D-9BC4-F27AA81DD976}" destId="{25B51E49-4C5E-4FD3-A07F-1BC15C9DC97E}" srcOrd="1" destOrd="0" parTransId="{3C7EB1D2-8E92-43A5-9946-002BDC5119A5}" sibTransId="{7763ABC3-22C2-4286-B33F-31DEED4E7A27}"/>
    <dgm:cxn modelId="{0116727F-7ED0-470A-9E0F-4D37A2CAA4D4}" srcId="{25B51E49-4C5E-4FD3-A07F-1BC15C9DC97E}" destId="{02184679-07EE-4DC8-A9AA-69B8C13B55F3}" srcOrd="0" destOrd="0" parTransId="{583D34D7-BE92-4836-B516-E78B296A7A0F}" sibTransId="{E917EECA-879B-462F-A4D0-2939A48F23E3}"/>
    <dgm:cxn modelId="{F97CED82-F244-419C-8C77-A203819C304F}" type="presOf" srcId="{3850EE1B-5EC1-4581-A51B-0B864EE8D2EE}" destId="{00910D73-5B1C-488A-875C-9002B257A845}" srcOrd="0" destOrd="0" presId="urn:microsoft.com/office/officeart/2016/7/layout/HorizontalActionList"/>
    <dgm:cxn modelId="{AB0EE883-2632-4F9B-A052-B7BF62EB2E6D}" srcId="{41D1D614-64A6-4E2D-9BC4-F27AA81DD976}" destId="{93764738-9009-4116-AEFE-24888379CB6E}" srcOrd="2" destOrd="0" parTransId="{E7AD92E4-74F0-40EE-97F9-22EB3CB43A3B}" sibTransId="{24AB5411-6EDD-4FC5-A022-B36948302A74}"/>
    <dgm:cxn modelId="{B06B7789-8796-4C76-8BE3-C06FA906D8D4}" type="presOf" srcId="{02184679-07EE-4DC8-A9AA-69B8C13B55F3}" destId="{632E011A-CAD8-41DC-B465-60E19173A8B8}" srcOrd="0" destOrd="0" presId="urn:microsoft.com/office/officeart/2016/7/layout/HorizontalActionList"/>
    <dgm:cxn modelId="{F99B8994-7510-4857-8C71-99B1D9B2FDE4}" type="presOf" srcId="{25B51E49-4C5E-4FD3-A07F-1BC15C9DC97E}" destId="{65CB86D8-E680-4F48-B64D-75FE6A320F95}" srcOrd="0" destOrd="0" presId="urn:microsoft.com/office/officeart/2016/7/layout/HorizontalActionList"/>
    <dgm:cxn modelId="{F7B92FAE-DBE5-485B-B600-0380BBC93DE7}" type="presOf" srcId="{2E25734B-2308-447A-BBC4-FC15CB1E8D81}" destId="{26064AAC-CAC2-4A11-B1C7-30F848C85759}" srcOrd="0" destOrd="0" presId="urn:microsoft.com/office/officeart/2016/7/layout/HorizontalActionList"/>
    <dgm:cxn modelId="{216952BE-2873-4708-B729-D60B69B43A54}" srcId="{41D1D614-64A6-4E2D-9BC4-F27AA81DD976}" destId="{1EACEBA5-68EB-40C2-8CF6-D3399610C4C0}" srcOrd="3" destOrd="0" parTransId="{E4251C83-2B16-4018-B16D-06BA22D8BE0B}" sibTransId="{CE04382F-1AC8-40D4-A4B1-60E8A8610576}"/>
    <dgm:cxn modelId="{E173B8D4-2E26-4622-849D-C1D031F2CB67}" srcId="{1EACEBA5-68EB-40C2-8CF6-D3399610C4C0}" destId="{7C32BD37-37B2-4B02-A61E-7F47F8A3E258}" srcOrd="0" destOrd="0" parTransId="{13805AB4-E7FF-456E-A958-0796451075E9}" sibTransId="{26DE725F-CFB9-4831-87BB-5CDE114301BD}"/>
    <dgm:cxn modelId="{B4543FDD-30E5-4CD8-8BEB-CD4DB882DA43}" srcId="{0FCB95F1-C9D4-46FB-AA8F-CF1C56BA1EBA}" destId="{3850EE1B-5EC1-4581-A51B-0B864EE8D2EE}" srcOrd="0" destOrd="0" parTransId="{A2425036-7409-4258-BAB4-26003D6CCBB6}" sibTransId="{6D22AB7A-4D92-4624-A803-BC441E045D60}"/>
    <dgm:cxn modelId="{F50CFFE5-4E5C-41AE-808D-9E931A578532}" type="presOf" srcId="{41D1D614-64A6-4E2D-9BC4-F27AA81DD976}" destId="{1226ED18-4511-42C9-AAB6-A32A37430301}" srcOrd="0" destOrd="0" presId="urn:microsoft.com/office/officeart/2016/7/layout/HorizontalActionList"/>
    <dgm:cxn modelId="{10DA74E7-845D-485C-8279-A516F5627A6A}" type="presOf" srcId="{93764738-9009-4116-AEFE-24888379CB6E}" destId="{B11208A0-540B-4F7F-A32E-0A018B9B147B}" srcOrd="0" destOrd="0" presId="urn:microsoft.com/office/officeart/2016/7/layout/HorizontalActionList"/>
    <dgm:cxn modelId="{03A60DEA-4579-4ABF-BB98-69B0B81E9AB8}" type="presOf" srcId="{0FCB95F1-C9D4-46FB-AA8F-CF1C56BA1EBA}" destId="{3EAC4987-0897-49A0-B7AB-F168DE559FBF}" srcOrd="0" destOrd="0" presId="urn:microsoft.com/office/officeart/2016/7/layout/HorizontalActionList"/>
    <dgm:cxn modelId="{5794EF5A-1562-47E9-9922-63C0F16AE09C}" type="presParOf" srcId="{1226ED18-4511-42C9-AAB6-A32A37430301}" destId="{707C3AB0-B03A-4214-BFAA-981862C79597}" srcOrd="0" destOrd="0" presId="urn:microsoft.com/office/officeart/2016/7/layout/HorizontalActionList"/>
    <dgm:cxn modelId="{1251097D-497A-49F7-B083-421F9E0406C2}" type="presParOf" srcId="{707C3AB0-B03A-4214-BFAA-981862C79597}" destId="{3EAC4987-0897-49A0-B7AB-F168DE559FBF}" srcOrd="0" destOrd="0" presId="urn:microsoft.com/office/officeart/2016/7/layout/HorizontalActionList"/>
    <dgm:cxn modelId="{A22DAB62-6BD1-4548-863C-F7A8A317E215}" type="presParOf" srcId="{707C3AB0-B03A-4214-BFAA-981862C79597}" destId="{00910D73-5B1C-488A-875C-9002B257A845}" srcOrd="1" destOrd="0" presId="urn:microsoft.com/office/officeart/2016/7/layout/HorizontalActionList"/>
    <dgm:cxn modelId="{C2DB8C30-B0E2-4D25-B8FB-143C16B27B8D}" type="presParOf" srcId="{1226ED18-4511-42C9-AAB6-A32A37430301}" destId="{766E7975-65B8-4094-90BE-D101454600B2}" srcOrd="1" destOrd="0" presId="urn:microsoft.com/office/officeart/2016/7/layout/HorizontalActionList"/>
    <dgm:cxn modelId="{EFA5EE11-DF00-4871-B85A-B59D38EA3A6F}" type="presParOf" srcId="{1226ED18-4511-42C9-AAB6-A32A37430301}" destId="{E2849C75-9CD1-44F1-B79D-3CAD414908B3}" srcOrd="2" destOrd="0" presId="urn:microsoft.com/office/officeart/2016/7/layout/HorizontalActionList"/>
    <dgm:cxn modelId="{123FC5FE-7BF5-40F0-870A-319356EEC0E6}" type="presParOf" srcId="{E2849C75-9CD1-44F1-B79D-3CAD414908B3}" destId="{65CB86D8-E680-4F48-B64D-75FE6A320F95}" srcOrd="0" destOrd="0" presId="urn:microsoft.com/office/officeart/2016/7/layout/HorizontalActionList"/>
    <dgm:cxn modelId="{3EC969C3-10B2-469D-B757-0B5BB7EA032F}" type="presParOf" srcId="{E2849C75-9CD1-44F1-B79D-3CAD414908B3}" destId="{632E011A-CAD8-41DC-B465-60E19173A8B8}" srcOrd="1" destOrd="0" presId="urn:microsoft.com/office/officeart/2016/7/layout/HorizontalActionList"/>
    <dgm:cxn modelId="{9A83F85B-B467-4577-A53C-4D8E8544538F}" type="presParOf" srcId="{1226ED18-4511-42C9-AAB6-A32A37430301}" destId="{CD7AE63B-DD70-4511-A0A7-9E0D164E29A3}" srcOrd="3" destOrd="0" presId="urn:microsoft.com/office/officeart/2016/7/layout/HorizontalActionList"/>
    <dgm:cxn modelId="{A1EEEF02-8A19-463A-AF55-FABA9C15A6B0}" type="presParOf" srcId="{1226ED18-4511-42C9-AAB6-A32A37430301}" destId="{BD251678-7E04-4DFE-BB8C-6D927EFC8E60}" srcOrd="4" destOrd="0" presId="urn:microsoft.com/office/officeart/2016/7/layout/HorizontalActionList"/>
    <dgm:cxn modelId="{9DD4FD1F-836E-40B7-B8F1-2F8920FC9266}" type="presParOf" srcId="{BD251678-7E04-4DFE-BB8C-6D927EFC8E60}" destId="{B11208A0-540B-4F7F-A32E-0A018B9B147B}" srcOrd="0" destOrd="0" presId="urn:microsoft.com/office/officeart/2016/7/layout/HorizontalActionList"/>
    <dgm:cxn modelId="{5001F7B4-64D5-4E21-932B-A54239D13426}" type="presParOf" srcId="{BD251678-7E04-4DFE-BB8C-6D927EFC8E60}" destId="{26064AAC-CAC2-4A11-B1C7-30F848C85759}" srcOrd="1" destOrd="0" presId="urn:microsoft.com/office/officeart/2016/7/layout/HorizontalActionList"/>
    <dgm:cxn modelId="{5C857CDB-80F9-4603-A212-7DFA7D7CED9D}" type="presParOf" srcId="{1226ED18-4511-42C9-AAB6-A32A37430301}" destId="{7DFEA16A-CBAB-4B81-B46A-8A46E9F54A0F}" srcOrd="5" destOrd="0" presId="urn:microsoft.com/office/officeart/2016/7/layout/HorizontalActionList"/>
    <dgm:cxn modelId="{414EF064-7A3F-4C8E-BAB4-F73ED0D5CF86}" type="presParOf" srcId="{1226ED18-4511-42C9-AAB6-A32A37430301}" destId="{876520F9-DF18-435D-9912-04FFB0CD7881}" srcOrd="6" destOrd="0" presId="urn:microsoft.com/office/officeart/2016/7/layout/HorizontalActionList"/>
    <dgm:cxn modelId="{35A65067-773C-425C-9538-0AB7BBFEC7A7}" type="presParOf" srcId="{876520F9-DF18-435D-9912-04FFB0CD7881}" destId="{0C2B548C-A504-422E-AC56-E77733A624E6}" srcOrd="0" destOrd="0" presId="urn:microsoft.com/office/officeart/2016/7/layout/HorizontalActionList"/>
    <dgm:cxn modelId="{94F63283-8FC9-47B1-A414-0FC2A6E04B29}" type="presParOf" srcId="{876520F9-DF18-435D-9912-04FFB0CD7881}" destId="{F528A611-9F66-4DFD-A474-70E5E35B82E3}"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8F5F2-5C88-4520-A053-8F6C0FB7290B}">
      <dsp:nvSpPr>
        <dsp:cNvPr id="0" name=""/>
        <dsp:cNvSpPr/>
      </dsp:nvSpPr>
      <dsp:spPr>
        <a:xfrm>
          <a:off x="395617" y="894423"/>
          <a:ext cx="645468" cy="6454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731B913-AA25-4629-9E5D-463D250AE71D}">
      <dsp:nvSpPr>
        <dsp:cNvPr id="0" name=""/>
        <dsp:cNvSpPr/>
      </dsp:nvSpPr>
      <dsp:spPr>
        <a:xfrm>
          <a:off x="1164" y="1799653"/>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One: Title IX Fundamentals</a:t>
          </a:r>
        </a:p>
      </dsp:txBody>
      <dsp:txXfrm>
        <a:off x="1164" y="1799653"/>
        <a:ext cx="1434374" cy="573750"/>
      </dsp:txXfrm>
    </dsp:sp>
    <dsp:sp modelId="{AB31F071-1A48-4BA4-A117-6482B1DE8AA8}">
      <dsp:nvSpPr>
        <dsp:cNvPr id="0" name=""/>
        <dsp:cNvSpPr/>
      </dsp:nvSpPr>
      <dsp:spPr>
        <a:xfrm>
          <a:off x="2081007" y="894423"/>
          <a:ext cx="645468" cy="6454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5E8A2C-1B67-48A1-A922-5C0F69B59A7A}">
      <dsp:nvSpPr>
        <dsp:cNvPr id="0" name=""/>
        <dsp:cNvSpPr/>
      </dsp:nvSpPr>
      <dsp:spPr>
        <a:xfrm>
          <a:off x="1686554" y="1799653"/>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Section Two: Title IX Personnel</a:t>
          </a:r>
        </a:p>
      </dsp:txBody>
      <dsp:txXfrm>
        <a:off x="1686554" y="1799653"/>
        <a:ext cx="1434374" cy="573750"/>
      </dsp:txXfrm>
    </dsp:sp>
    <dsp:sp modelId="{B0C5D315-8A55-478B-ABBC-D35C5D320AF0}">
      <dsp:nvSpPr>
        <dsp:cNvPr id="0" name=""/>
        <dsp:cNvSpPr/>
      </dsp:nvSpPr>
      <dsp:spPr>
        <a:xfrm>
          <a:off x="5385472" y="936372"/>
          <a:ext cx="645468" cy="6454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626DB1-0F3E-4B49-BB82-14E5F76E30CA}">
      <dsp:nvSpPr>
        <dsp:cNvPr id="0" name=""/>
        <dsp:cNvSpPr/>
      </dsp:nvSpPr>
      <dsp:spPr>
        <a:xfrm>
          <a:off x="3371945" y="1799653"/>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Three: Compliance</a:t>
          </a:r>
        </a:p>
      </dsp:txBody>
      <dsp:txXfrm>
        <a:off x="3371945" y="1799653"/>
        <a:ext cx="1434374" cy="573750"/>
      </dsp:txXfrm>
    </dsp:sp>
    <dsp:sp modelId="{1D6FFC32-84F7-4B9E-837F-6F35F1D482FC}">
      <dsp:nvSpPr>
        <dsp:cNvPr id="0" name=""/>
        <dsp:cNvSpPr/>
      </dsp:nvSpPr>
      <dsp:spPr>
        <a:xfrm>
          <a:off x="1157388" y="2743201"/>
          <a:ext cx="645468" cy="6454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59A2357-2053-44A1-93B6-DB15C15D6016}">
      <dsp:nvSpPr>
        <dsp:cNvPr id="0" name=""/>
        <dsp:cNvSpPr/>
      </dsp:nvSpPr>
      <dsp:spPr>
        <a:xfrm>
          <a:off x="5057335" y="1799653"/>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Four: Responding to Allegations</a:t>
          </a:r>
        </a:p>
      </dsp:txBody>
      <dsp:txXfrm>
        <a:off x="5057335" y="1799653"/>
        <a:ext cx="1434374" cy="573750"/>
      </dsp:txXfrm>
    </dsp:sp>
    <dsp:sp modelId="{0CBA4472-5B46-4128-B46E-CF3264B7BFAB}">
      <dsp:nvSpPr>
        <dsp:cNvPr id="0" name=""/>
        <dsp:cNvSpPr/>
      </dsp:nvSpPr>
      <dsp:spPr>
        <a:xfrm>
          <a:off x="4635853" y="2743202"/>
          <a:ext cx="645468" cy="64546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FF0ECB4-A3E1-4361-AD24-F091EB064561}">
      <dsp:nvSpPr>
        <dsp:cNvPr id="0" name=""/>
        <dsp:cNvSpPr/>
      </dsp:nvSpPr>
      <dsp:spPr>
        <a:xfrm>
          <a:off x="843859" y="3637226"/>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Five: </a:t>
          </a:r>
        </a:p>
        <a:p>
          <a:pPr marL="0" lvl="0" indent="0" algn="ctr" defTabSz="577850">
            <a:lnSpc>
              <a:spcPct val="90000"/>
            </a:lnSpc>
            <a:spcBef>
              <a:spcPct val="0"/>
            </a:spcBef>
            <a:spcAft>
              <a:spcPct val="35000"/>
            </a:spcAft>
            <a:buNone/>
          </a:pPr>
          <a:r>
            <a:rPr lang="en-US" sz="1300" kern="1200" dirty="0"/>
            <a:t>Investigations</a:t>
          </a:r>
        </a:p>
      </dsp:txBody>
      <dsp:txXfrm>
        <a:off x="843859" y="3637226"/>
        <a:ext cx="1434374" cy="573750"/>
      </dsp:txXfrm>
    </dsp:sp>
    <dsp:sp modelId="{258A653E-1CDE-4B2E-A80D-0A549994E8F5}">
      <dsp:nvSpPr>
        <dsp:cNvPr id="0" name=""/>
        <dsp:cNvSpPr/>
      </dsp:nvSpPr>
      <dsp:spPr>
        <a:xfrm>
          <a:off x="2923703" y="2731996"/>
          <a:ext cx="645468" cy="64546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4F79005-01B4-42E0-9779-502C9A534126}">
      <dsp:nvSpPr>
        <dsp:cNvPr id="0" name=""/>
        <dsp:cNvSpPr/>
      </dsp:nvSpPr>
      <dsp:spPr>
        <a:xfrm>
          <a:off x="2529250" y="3637226"/>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Six: </a:t>
          </a:r>
        </a:p>
        <a:p>
          <a:pPr marL="0" lvl="0" indent="0" algn="ctr" defTabSz="577850">
            <a:lnSpc>
              <a:spcPct val="90000"/>
            </a:lnSpc>
            <a:spcBef>
              <a:spcPct val="0"/>
            </a:spcBef>
            <a:spcAft>
              <a:spcPct val="35000"/>
            </a:spcAft>
            <a:buNone/>
          </a:pPr>
          <a:r>
            <a:rPr lang="en-US" sz="1300" kern="1200" dirty="0"/>
            <a:t>Hearings</a:t>
          </a:r>
        </a:p>
      </dsp:txBody>
      <dsp:txXfrm>
        <a:off x="2529250" y="3637226"/>
        <a:ext cx="1434374" cy="573750"/>
      </dsp:txXfrm>
    </dsp:sp>
    <dsp:sp modelId="{E8200612-A190-486B-960B-8DCB2B2EBD33}">
      <dsp:nvSpPr>
        <dsp:cNvPr id="0" name=""/>
        <dsp:cNvSpPr/>
      </dsp:nvSpPr>
      <dsp:spPr>
        <a:xfrm>
          <a:off x="3745024" y="911587"/>
          <a:ext cx="645468" cy="64546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933DB6A-C229-4670-814D-B402C5188F51}">
      <dsp:nvSpPr>
        <dsp:cNvPr id="0" name=""/>
        <dsp:cNvSpPr/>
      </dsp:nvSpPr>
      <dsp:spPr>
        <a:xfrm>
          <a:off x="4214640" y="3637226"/>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dirty="0"/>
            <a:t>Section Seven: Determinations and Appeals</a:t>
          </a:r>
        </a:p>
      </dsp:txBody>
      <dsp:txXfrm>
        <a:off x="4214640" y="3637226"/>
        <a:ext cx="1434374" cy="573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652A0-A7D8-424B-BA4B-8EF079E1DE4C}">
      <dsp:nvSpPr>
        <dsp:cNvPr id="0" name=""/>
        <dsp:cNvSpPr/>
      </dsp:nvSpPr>
      <dsp:spPr>
        <a:xfrm>
          <a:off x="0" y="623"/>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75E35-AE62-4939-A941-09C0ADA79742}">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u="sng" kern="1200" dirty="0"/>
            <a:t>U</a:t>
          </a:r>
          <a:r>
            <a:rPr lang="en-US" sz="4700" kern="1200" dirty="0"/>
            <a:t>nderstanding evidence</a:t>
          </a:r>
        </a:p>
      </dsp:txBody>
      <dsp:txXfrm>
        <a:off x="0" y="623"/>
        <a:ext cx="6492875" cy="1020830"/>
      </dsp:txXfrm>
    </dsp:sp>
    <dsp:sp modelId="{B518CA6A-9C85-4209-A801-8CEFB42F5475}">
      <dsp:nvSpPr>
        <dsp:cNvPr id="0" name=""/>
        <dsp:cNvSpPr/>
      </dsp:nvSpPr>
      <dsp:spPr>
        <a:xfrm>
          <a:off x="0" y="1021453"/>
          <a:ext cx="6492875"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7537AA-6A29-4B21-B731-B4331D5D0699}">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u="sng" kern="1200" dirty="0"/>
            <a:t>R</a:t>
          </a:r>
          <a:r>
            <a:rPr lang="en-US" sz="4700" kern="1200" dirty="0"/>
            <a:t>elevance</a:t>
          </a:r>
        </a:p>
      </dsp:txBody>
      <dsp:txXfrm>
        <a:off x="0" y="1021453"/>
        <a:ext cx="6492875" cy="1020830"/>
      </dsp:txXfrm>
    </dsp:sp>
    <dsp:sp modelId="{E0F4A350-4D13-4F39-B5F7-98E8D266CC42}">
      <dsp:nvSpPr>
        <dsp:cNvPr id="0" name=""/>
        <dsp:cNvSpPr/>
      </dsp:nvSpPr>
      <dsp:spPr>
        <a:xfrm>
          <a:off x="0" y="2042284"/>
          <a:ext cx="6492875"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888AE2-42DE-47BC-9B30-B2CF88252852}">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u="sng" kern="1200" dirty="0"/>
            <a:t>R</a:t>
          </a:r>
          <a:r>
            <a:rPr lang="en-US" sz="4700" kern="1200" dirty="0"/>
            <a:t>eliability/credibility</a:t>
          </a:r>
        </a:p>
      </dsp:txBody>
      <dsp:txXfrm>
        <a:off x="0" y="2042284"/>
        <a:ext cx="6492875" cy="1020830"/>
      </dsp:txXfrm>
    </dsp:sp>
    <dsp:sp modelId="{A1AB9687-06EC-476A-BB43-D8639FBA202E}">
      <dsp:nvSpPr>
        <dsp:cNvPr id="0" name=""/>
        <dsp:cNvSpPr/>
      </dsp:nvSpPr>
      <dsp:spPr>
        <a:xfrm>
          <a:off x="0" y="3063115"/>
          <a:ext cx="6492875"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9CF2B8-9997-40AE-813D-86DECDA1682D}">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u="sng" kern="1200" dirty="0"/>
            <a:t>C</a:t>
          </a:r>
          <a:r>
            <a:rPr lang="en-US" sz="4700" kern="1200" dirty="0"/>
            <a:t>ross-examination</a:t>
          </a:r>
        </a:p>
      </dsp:txBody>
      <dsp:txXfrm>
        <a:off x="0" y="3063115"/>
        <a:ext cx="6492875" cy="1020830"/>
      </dsp:txXfrm>
    </dsp:sp>
    <dsp:sp modelId="{996A3EC2-8336-46C2-B650-93871CAE8D73}">
      <dsp:nvSpPr>
        <dsp:cNvPr id="0" name=""/>
        <dsp:cNvSpPr/>
      </dsp:nvSpPr>
      <dsp:spPr>
        <a:xfrm>
          <a:off x="0" y="4083946"/>
          <a:ext cx="6492875" cy="0"/>
        </a:xfrm>
        <a:prstGeom prst="line">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FD691-B02E-49E0-BADE-3D885D1AA851}">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marL="0" lvl="0" indent="0" algn="l" defTabSz="2089150">
            <a:lnSpc>
              <a:spcPct val="90000"/>
            </a:lnSpc>
            <a:spcBef>
              <a:spcPct val="0"/>
            </a:spcBef>
            <a:spcAft>
              <a:spcPct val="35000"/>
            </a:spcAft>
            <a:buNone/>
          </a:pPr>
          <a:r>
            <a:rPr lang="en-US" sz="4700" u="sng" kern="1200" dirty="0"/>
            <a:t>A</a:t>
          </a:r>
          <a:r>
            <a:rPr lang="en-US" sz="4700" kern="1200" dirty="0"/>
            <a:t>nalyzing information</a:t>
          </a:r>
        </a:p>
      </dsp:txBody>
      <dsp:txXfrm>
        <a:off x="0" y="4083946"/>
        <a:ext cx="6492875" cy="10208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C9AB6-CE3C-4A1B-B9FC-8FE507EC134C}">
      <dsp:nvSpPr>
        <dsp:cNvPr id="0" name=""/>
        <dsp:cNvSpPr/>
      </dsp:nvSpPr>
      <dsp:spPr>
        <a:xfrm>
          <a:off x="0" y="3843104"/>
          <a:ext cx="6492875" cy="1261392"/>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t>But relevance is ultimately up to the decision-maker, who is not bound by the investigator’s judgment.</a:t>
          </a:r>
        </a:p>
      </dsp:txBody>
      <dsp:txXfrm>
        <a:off x="0" y="3843104"/>
        <a:ext cx="6492875" cy="1261392"/>
      </dsp:txXfrm>
    </dsp:sp>
    <dsp:sp modelId="{E8C25C05-A803-4A24-8CC1-9EB5AB69A5B6}">
      <dsp:nvSpPr>
        <dsp:cNvPr id="0" name=""/>
        <dsp:cNvSpPr/>
      </dsp:nvSpPr>
      <dsp:spPr>
        <a:xfrm rot="10800000">
          <a:off x="0" y="1922003"/>
          <a:ext cx="6492875" cy="1940022"/>
        </a:xfrm>
        <a:prstGeom prst="upArrowCallou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t>The investigator will have made initial relevance “decisions” by including evidence in the investigation report…</a:t>
          </a:r>
        </a:p>
      </dsp:txBody>
      <dsp:txXfrm rot="10800000">
        <a:off x="0" y="1922003"/>
        <a:ext cx="6492875" cy="1260568"/>
      </dsp:txXfrm>
    </dsp:sp>
    <dsp:sp modelId="{AFC81BE8-F8E2-49CF-A373-0E63971CB5F5}">
      <dsp:nvSpPr>
        <dsp:cNvPr id="0" name=""/>
        <dsp:cNvSpPr/>
      </dsp:nvSpPr>
      <dsp:spPr>
        <a:xfrm rot="10800000">
          <a:off x="0" y="902"/>
          <a:ext cx="6492875" cy="1940022"/>
        </a:xfrm>
        <a:prstGeom prst="upArrowCallou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t>Evidence is generally considered relevant if it has value in proving or disproving a fact at issue:</a:t>
          </a:r>
        </a:p>
      </dsp:txBody>
      <dsp:txXfrm rot="-10800000">
        <a:off x="0" y="902"/>
        <a:ext cx="6492875" cy="680947"/>
      </dsp:txXfrm>
    </dsp:sp>
    <dsp:sp modelId="{13F0DA15-1CFD-47CA-9713-66427AF68E9C}">
      <dsp:nvSpPr>
        <dsp:cNvPr id="0" name=""/>
        <dsp:cNvSpPr/>
      </dsp:nvSpPr>
      <dsp:spPr>
        <a:xfrm>
          <a:off x="0" y="681850"/>
          <a:ext cx="3246437" cy="580066"/>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Alleged policy violation</a:t>
          </a:r>
        </a:p>
      </dsp:txBody>
      <dsp:txXfrm>
        <a:off x="0" y="681850"/>
        <a:ext cx="3246437" cy="580066"/>
      </dsp:txXfrm>
    </dsp:sp>
    <dsp:sp modelId="{0E595D52-B441-4533-A320-EEE9E05DFE9C}">
      <dsp:nvSpPr>
        <dsp:cNvPr id="0" name=""/>
        <dsp:cNvSpPr/>
      </dsp:nvSpPr>
      <dsp:spPr>
        <a:xfrm>
          <a:off x="3246437" y="681850"/>
          <a:ext cx="3246437" cy="580066"/>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A party or witness’ credibility</a:t>
          </a:r>
        </a:p>
      </dsp:txBody>
      <dsp:txXfrm>
        <a:off x="3246437" y="681850"/>
        <a:ext cx="3246437" cy="5800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BA86B-78A2-4497-AC3E-4C0AE7F63167}">
      <dsp:nvSpPr>
        <dsp:cNvPr id="0" name=""/>
        <dsp:cNvSpPr/>
      </dsp:nvSpPr>
      <dsp:spPr>
        <a:xfrm>
          <a:off x="0" y="4093"/>
          <a:ext cx="6749521" cy="87193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B7140-1FEE-4ABF-B1D8-0AA760792661}">
      <dsp:nvSpPr>
        <dsp:cNvPr id="0" name=""/>
        <dsp:cNvSpPr/>
      </dsp:nvSpPr>
      <dsp:spPr>
        <a:xfrm>
          <a:off x="263760" y="200279"/>
          <a:ext cx="479565" cy="4795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84969DE-9A4A-40EA-A149-32964ECA10EC}">
      <dsp:nvSpPr>
        <dsp:cNvPr id="0" name=""/>
        <dsp:cNvSpPr/>
      </dsp:nvSpPr>
      <dsp:spPr>
        <a:xfrm>
          <a:off x="1007087" y="4093"/>
          <a:ext cx="3037284"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844550">
            <a:lnSpc>
              <a:spcPct val="90000"/>
            </a:lnSpc>
            <a:spcBef>
              <a:spcPct val="0"/>
            </a:spcBef>
            <a:spcAft>
              <a:spcPct val="35000"/>
            </a:spcAft>
            <a:buNone/>
          </a:pPr>
          <a:r>
            <a:rPr lang="en-US" sz="1900" kern="1200"/>
            <a:t>Character witnesses</a:t>
          </a:r>
        </a:p>
      </dsp:txBody>
      <dsp:txXfrm>
        <a:off x="1007087" y="4093"/>
        <a:ext cx="3037284" cy="871936"/>
      </dsp:txXfrm>
    </dsp:sp>
    <dsp:sp modelId="{EFA1CB70-358B-400A-978E-8181E8E1276A}">
      <dsp:nvSpPr>
        <dsp:cNvPr id="0" name=""/>
        <dsp:cNvSpPr/>
      </dsp:nvSpPr>
      <dsp:spPr>
        <a:xfrm>
          <a:off x="4044371" y="4093"/>
          <a:ext cx="2705149"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711200">
            <a:lnSpc>
              <a:spcPct val="90000"/>
            </a:lnSpc>
            <a:spcBef>
              <a:spcPct val="0"/>
            </a:spcBef>
            <a:spcAft>
              <a:spcPct val="35000"/>
            </a:spcAft>
            <a:buNone/>
          </a:pPr>
          <a:r>
            <a:rPr lang="en-US" sz="1600" kern="1200"/>
            <a:t>“I’ve known him for 15 years, he wouldn’t do that.”</a:t>
          </a:r>
        </a:p>
      </dsp:txBody>
      <dsp:txXfrm>
        <a:off x="4044371" y="4093"/>
        <a:ext cx="2705149" cy="871936"/>
      </dsp:txXfrm>
    </dsp:sp>
    <dsp:sp modelId="{C5C4D1B8-2B7A-4B57-B78C-0CBC8F673101}">
      <dsp:nvSpPr>
        <dsp:cNvPr id="0" name=""/>
        <dsp:cNvSpPr/>
      </dsp:nvSpPr>
      <dsp:spPr>
        <a:xfrm>
          <a:off x="0" y="1094014"/>
          <a:ext cx="6749521" cy="87193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E85B01-2C0C-481A-8469-01F324F5CDCD}">
      <dsp:nvSpPr>
        <dsp:cNvPr id="0" name=""/>
        <dsp:cNvSpPr/>
      </dsp:nvSpPr>
      <dsp:spPr>
        <a:xfrm>
          <a:off x="263760" y="1290200"/>
          <a:ext cx="479565" cy="4795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454A82C-4152-49B1-ACEF-C9E323FEEA26}">
      <dsp:nvSpPr>
        <dsp:cNvPr id="0" name=""/>
        <dsp:cNvSpPr/>
      </dsp:nvSpPr>
      <dsp:spPr>
        <a:xfrm>
          <a:off x="1007087" y="1094014"/>
          <a:ext cx="3037284"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844550">
            <a:lnSpc>
              <a:spcPct val="90000"/>
            </a:lnSpc>
            <a:spcBef>
              <a:spcPct val="0"/>
            </a:spcBef>
            <a:spcAft>
              <a:spcPct val="35000"/>
            </a:spcAft>
            <a:buNone/>
          </a:pPr>
          <a:r>
            <a:rPr lang="en-US" sz="1900" kern="1200"/>
            <a:t>Popularity</a:t>
          </a:r>
        </a:p>
      </dsp:txBody>
      <dsp:txXfrm>
        <a:off x="1007087" y="1094014"/>
        <a:ext cx="3037284" cy="871936"/>
      </dsp:txXfrm>
    </dsp:sp>
    <dsp:sp modelId="{29E87228-0159-481A-B38D-97CD755364AE}">
      <dsp:nvSpPr>
        <dsp:cNvPr id="0" name=""/>
        <dsp:cNvSpPr/>
      </dsp:nvSpPr>
      <dsp:spPr>
        <a:xfrm>
          <a:off x="4044371" y="1094014"/>
          <a:ext cx="2705149"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711200">
            <a:lnSpc>
              <a:spcPct val="90000"/>
            </a:lnSpc>
            <a:spcBef>
              <a:spcPct val="0"/>
            </a:spcBef>
            <a:spcAft>
              <a:spcPct val="35000"/>
            </a:spcAft>
            <a:buNone/>
          </a:pPr>
          <a:r>
            <a:rPr lang="en-US" sz="1600" kern="1200"/>
            <a:t>“Everybody likes him, I just don’t believe he would do that.”</a:t>
          </a:r>
        </a:p>
      </dsp:txBody>
      <dsp:txXfrm>
        <a:off x="4044371" y="1094014"/>
        <a:ext cx="2705149" cy="871936"/>
      </dsp:txXfrm>
    </dsp:sp>
    <dsp:sp modelId="{12C4EBF0-0D44-4C9B-84C7-16F364ADFF73}">
      <dsp:nvSpPr>
        <dsp:cNvPr id="0" name=""/>
        <dsp:cNvSpPr/>
      </dsp:nvSpPr>
      <dsp:spPr>
        <a:xfrm>
          <a:off x="0" y="2183935"/>
          <a:ext cx="6749521" cy="87193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5B9E9F-3B09-4040-9DFC-E3F869D4498A}">
      <dsp:nvSpPr>
        <dsp:cNvPr id="0" name=""/>
        <dsp:cNvSpPr/>
      </dsp:nvSpPr>
      <dsp:spPr>
        <a:xfrm>
          <a:off x="263760" y="2380121"/>
          <a:ext cx="479565" cy="4795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AFD1106-E21E-4764-8F9F-196923C784B3}">
      <dsp:nvSpPr>
        <dsp:cNvPr id="0" name=""/>
        <dsp:cNvSpPr/>
      </dsp:nvSpPr>
      <dsp:spPr>
        <a:xfrm>
          <a:off x="1007087" y="2183935"/>
          <a:ext cx="3037284"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844550">
            <a:lnSpc>
              <a:spcPct val="90000"/>
            </a:lnSpc>
            <a:spcBef>
              <a:spcPct val="0"/>
            </a:spcBef>
            <a:spcAft>
              <a:spcPct val="35000"/>
            </a:spcAft>
            <a:buNone/>
          </a:pPr>
          <a:r>
            <a:rPr lang="en-US" sz="1900" kern="1200"/>
            <a:t>No history of past problems</a:t>
          </a:r>
        </a:p>
      </dsp:txBody>
      <dsp:txXfrm>
        <a:off x="1007087" y="2183935"/>
        <a:ext cx="3037284" cy="871936"/>
      </dsp:txXfrm>
    </dsp:sp>
    <dsp:sp modelId="{40529419-49C2-4642-8085-73B5D39686BF}">
      <dsp:nvSpPr>
        <dsp:cNvPr id="0" name=""/>
        <dsp:cNvSpPr/>
      </dsp:nvSpPr>
      <dsp:spPr>
        <a:xfrm>
          <a:off x="4044371" y="2183935"/>
          <a:ext cx="2705149"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711200">
            <a:lnSpc>
              <a:spcPct val="90000"/>
            </a:lnSpc>
            <a:spcBef>
              <a:spcPct val="0"/>
            </a:spcBef>
            <a:spcAft>
              <a:spcPct val="35000"/>
            </a:spcAft>
            <a:buNone/>
          </a:pPr>
          <a:r>
            <a:rPr lang="en-US" sz="1600" kern="1200"/>
            <a:t>“She’s never been in trouble before.”</a:t>
          </a:r>
        </a:p>
      </dsp:txBody>
      <dsp:txXfrm>
        <a:off x="4044371" y="2183935"/>
        <a:ext cx="2705149" cy="871936"/>
      </dsp:txXfrm>
    </dsp:sp>
    <dsp:sp modelId="{D8212171-A41D-4124-AC7D-7388DE9BF039}">
      <dsp:nvSpPr>
        <dsp:cNvPr id="0" name=""/>
        <dsp:cNvSpPr/>
      </dsp:nvSpPr>
      <dsp:spPr>
        <a:xfrm>
          <a:off x="0" y="3273856"/>
          <a:ext cx="6749521" cy="87193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40AE4E-6F02-4C75-A91D-D434766C8A27}">
      <dsp:nvSpPr>
        <dsp:cNvPr id="0" name=""/>
        <dsp:cNvSpPr/>
      </dsp:nvSpPr>
      <dsp:spPr>
        <a:xfrm>
          <a:off x="263760" y="3470042"/>
          <a:ext cx="479565" cy="47956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AADFCBC-8026-4B66-B527-9955F42770BB}">
      <dsp:nvSpPr>
        <dsp:cNvPr id="0" name=""/>
        <dsp:cNvSpPr/>
      </dsp:nvSpPr>
      <dsp:spPr>
        <a:xfrm>
          <a:off x="1007087" y="3273856"/>
          <a:ext cx="3037284"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844550">
            <a:lnSpc>
              <a:spcPct val="90000"/>
            </a:lnSpc>
            <a:spcBef>
              <a:spcPct val="0"/>
            </a:spcBef>
            <a:spcAft>
              <a:spcPct val="35000"/>
            </a:spcAft>
            <a:buNone/>
          </a:pPr>
          <a:r>
            <a:rPr lang="en-US" sz="1900" kern="1200"/>
            <a:t>Academic performance</a:t>
          </a:r>
        </a:p>
      </dsp:txBody>
      <dsp:txXfrm>
        <a:off x="1007087" y="3273856"/>
        <a:ext cx="3037284" cy="871936"/>
      </dsp:txXfrm>
    </dsp:sp>
    <dsp:sp modelId="{FDCE8C76-B3A3-481D-B55D-CF75069421E6}">
      <dsp:nvSpPr>
        <dsp:cNvPr id="0" name=""/>
        <dsp:cNvSpPr/>
      </dsp:nvSpPr>
      <dsp:spPr>
        <a:xfrm>
          <a:off x="4044371" y="3273856"/>
          <a:ext cx="2705149"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711200">
            <a:lnSpc>
              <a:spcPct val="90000"/>
            </a:lnSpc>
            <a:spcBef>
              <a:spcPct val="0"/>
            </a:spcBef>
            <a:spcAft>
              <a:spcPct val="35000"/>
            </a:spcAft>
            <a:buNone/>
          </a:pPr>
          <a:r>
            <a:rPr lang="en-US" sz="1600" kern="1200"/>
            <a:t>“But he’s a really good student.”</a:t>
          </a:r>
        </a:p>
      </dsp:txBody>
      <dsp:txXfrm>
        <a:off x="4044371" y="3273856"/>
        <a:ext cx="2705149" cy="871936"/>
      </dsp:txXfrm>
    </dsp:sp>
    <dsp:sp modelId="{BDA18CE4-278E-4E3C-AEA5-3A8DFBAE8B72}">
      <dsp:nvSpPr>
        <dsp:cNvPr id="0" name=""/>
        <dsp:cNvSpPr/>
      </dsp:nvSpPr>
      <dsp:spPr>
        <a:xfrm>
          <a:off x="0" y="4363777"/>
          <a:ext cx="6749521" cy="87193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D8DCE9-E60E-491B-9669-AEED3B571C46}">
      <dsp:nvSpPr>
        <dsp:cNvPr id="0" name=""/>
        <dsp:cNvSpPr/>
      </dsp:nvSpPr>
      <dsp:spPr>
        <a:xfrm>
          <a:off x="263760" y="4559963"/>
          <a:ext cx="479565" cy="47956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7155771-9AB9-40C2-84D7-C6F943BBCCDE}">
      <dsp:nvSpPr>
        <dsp:cNvPr id="0" name=""/>
        <dsp:cNvSpPr/>
      </dsp:nvSpPr>
      <dsp:spPr>
        <a:xfrm>
          <a:off x="1007087" y="4363777"/>
          <a:ext cx="3037284"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844550">
            <a:lnSpc>
              <a:spcPct val="90000"/>
            </a:lnSpc>
            <a:spcBef>
              <a:spcPct val="0"/>
            </a:spcBef>
            <a:spcAft>
              <a:spcPct val="35000"/>
            </a:spcAft>
            <a:buNone/>
          </a:pPr>
          <a:r>
            <a:rPr lang="en-US" sz="1900" kern="1200"/>
            <a:t>Importance to a team or program</a:t>
          </a:r>
        </a:p>
      </dsp:txBody>
      <dsp:txXfrm>
        <a:off x="1007087" y="4363777"/>
        <a:ext cx="3037284" cy="871936"/>
      </dsp:txXfrm>
    </dsp:sp>
    <dsp:sp modelId="{D0E6C5E8-CF1E-4E21-9676-2F0236020E0E}">
      <dsp:nvSpPr>
        <dsp:cNvPr id="0" name=""/>
        <dsp:cNvSpPr/>
      </dsp:nvSpPr>
      <dsp:spPr>
        <a:xfrm>
          <a:off x="4044371" y="4363777"/>
          <a:ext cx="2705149" cy="871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280" tIns="92280" rIns="92280" bIns="92280" numCol="1" spcCol="1270" anchor="ctr" anchorCtr="0">
          <a:noAutofit/>
        </a:bodyPr>
        <a:lstStyle/>
        <a:p>
          <a:pPr marL="0" lvl="0" indent="0" algn="l" defTabSz="711200">
            <a:lnSpc>
              <a:spcPct val="90000"/>
            </a:lnSpc>
            <a:spcBef>
              <a:spcPct val="0"/>
            </a:spcBef>
            <a:spcAft>
              <a:spcPct val="35000"/>
            </a:spcAft>
            <a:buNone/>
          </a:pPr>
          <a:r>
            <a:rPr lang="en-US" sz="1600" kern="1200"/>
            <a:t>“She’s our best tutor.”</a:t>
          </a:r>
        </a:p>
      </dsp:txBody>
      <dsp:txXfrm>
        <a:off x="4044371" y="4363777"/>
        <a:ext cx="2705149" cy="87193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05B59-5102-4CDF-B5A6-B50248D901A6}">
      <dsp:nvSpPr>
        <dsp:cNvPr id="0" name=""/>
        <dsp:cNvSpPr/>
      </dsp:nvSpPr>
      <dsp:spPr>
        <a:xfrm>
          <a:off x="3501" y="465101"/>
          <a:ext cx="1002585" cy="1002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E9507CE-F740-4A85-A8F4-B7E9FFF3B3C3}">
      <dsp:nvSpPr>
        <dsp:cNvPr id="0" name=""/>
        <dsp:cNvSpPr/>
      </dsp:nvSpPr>
      <dsp:spPr>
        <a:xfrm>
          <a:off x="3501" y="1624039"/>
          <a:ext cx="2864531" cy="2010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dirty="0"/>
            <a:t>If a person does not submit to cross-examination at the hearing, the decision-maker </a:t>
          </a:r>
          <a:r>
            <a:rPr lang="en-US" sz="1800" b="1" u="sng" kern="1200" dirty="0"/>
            <a:t>must not</a:t>
          </a:r>
          <a:r>
            <a:rPr lang="en-US" sz="1800" kern="1200" dirty="0"/>
            <a:t> rely on any statement of that person in reaching a determination regarding responsibility.</a:t>
          </a:r>
        </a:p>
      </dsp:txBody>
      <dsp:txXfrm>
        <a:off x="3501" y="1624039"/>
        <a:ext cx="2864531" cy="2010593"/>
      </dsp:txXfrm>
    </dsp:sp>
    <dsp:sp modelId="{64C91D06-5BC8-4F39-BA63-A750E453A3CB}">
      <dsp:nvSpPr>
        <dsp:cNvPr id="0" name=""/>
        <dsp:cNvSpPr/>
      </dsp:nvSpPr>
      <dsp:spPr>
        <a:xfrm>
          <a:off x="3501" y="3707354"/>
          <a:ext cx="2864531" cy="393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244600">
            <a:lnSpc>
              <a:spcPct val="90000"/>
            </a:lnSpc>
            <a:spcBef>
              <a:spcPct val="0"/>
            </a:spcBef>
            <a:spcAft>
              <a:spcPct val="35000"/>
            </a:spcAft>
            <a:buNone/>
          </a:pPr>
          <a:endParaRPr lang="en-US" sz="2800" kern="1200" dirty="0"/>
        </a:p>
      </dsp:txBody>
      <dsp:txXfrm>
        <a:off x="3501" y="3707354"/>
        <a:ext cx="2864531" cy="393834"/>
      </dsp:txXfrm>
    </dsp:sp>
    <dsp:sp modelId="{104ECBA3-659C-491E-A4B5-147C7F11216B}">
      <dsp:nvSpPr>
        <dsp:cNvPr id="0" name=""/>
        <dsp:cNvSpPr/>
      </dsp:nvSpPr>
      <dsp:spPr>
        <a:xfrm>
          <a:off x="3369325" y="465101"/>
          <a:ext cx="1002585" cy="1002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8E5C48C-C1BE-4613-8A71-C8A69EF2B269}">
      <dsp:nvSpPr>
        <dsp:cNvPr id="0" name=""/>
        <dsp:cNvSpPr/>
      </dsp:nvSpPr>
      <dsp:spPr>
        <a:xfrm>
          <a:off x="3369325" y="1624039"/>
          <a:ext cx="2864531" cy="2010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dirty="0"/>
            <a:t>The decision-maker cannot draw an inference about the determination regarding responsibility based solely on a person’s absence from a hearing or refusal to answer cross-examination questions</a:t>
          </a:r>
          <a:r>
            <a:rPr lang="en-US" sz="1700" kern="1200" dirty="0"/>
            <a:t>.</a:t>
          </a:r>
        </a:p>
      </dsp:txBody>
      <dsp:txXfrm>
        <a:off x="3369325" y="1624039"/>
        <a:ext cx="2864531" cy="2010593"/>
      </dsp:txXfrm>
    </dsp:sp>
    <dsp:sp modelId="{3005E991-4420-4BCA-8E7E-68C0BB21E24E}">
      <dsp:nvSpPr>
        <dsp:cNvPr id="0" name=""/>
        <dsp:cNvSpPr/>
      </dsp:nvSpPr>
      <dsp:spPr>
        <a:xfrm>
          <a:off x="3369325" y="3707354"/>
          <a:ext cx="2864531" cy="393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244600">
            <a:lnSpc>
              <a:spcPct val="90000"/>
            </a:lnSpc>
            <a:spcBef>
              <a:spcPct val="0"/>
            </a:spcBef>
            <a:spcAft>
              <a:spcPct val="35000"/>
            </a:spcAft>
            <a:buNone/>
          </a:pPr>
          <a:endParaRPr lang="en-US" sz="2800" kern="1200" dirty="0"/>
        </a:p>
      </dsp:txBody>
      <dsp:txXfrm>
        <a:off x="3369325" y="3707354"/>
        <a:ext cx="2864531" cy="39383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76C42-2A85-4FB2-8EA2-588F7E63DA87}">
      <dsp:nvSpPr>
        <dsp:cNvPr id="0" name=""/>
        <dsp:cNvSpPr/>
      </dsp:nvSpPr>
      <dsp:spPr>
        <a:xfrm>
          <a:off x="0" y="2174"/>
          <a:ext cx="6749521" cy="11022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ABB5F7-1F92-4FE1-B5BB-2ED65728ABFA}">
      <dsp:nvSpPr>
        <dsp:cNvPr id="0" name=""/>
        <dsp:cNvSpPr/>
      </dsp:nvSpPr>
      <dsp:spPr>
        <a:xfrm>
          <a:off x="333416" y="250170"/>
          <a:ext cx="606210" cy="6062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0FB3903-F1A6-4606-A2A7-6F2B1D0A2846}">
      <dsp:nvSpPr>
        <dsp:cNvPr id="0" name=""/>
        <dsp:cNvSpPr/>
      </dsp:nvSpPr>
      <dsp:spPr>
        <a:xfrm>
          <a:off x="1273043" y="2174"/>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711200">
            <a:lnSpc>
              <a:spcPct val="90000"/>
            </a:lnSpc>
            <a:spcBef>
              <a:spcPct val="0"/>
            </a:spcBef>
            <a:spcAft>
              <a:spcPct val="35000"/>
            </a:spcAft>
            <a:buNone/>
          </a:pPr>
          <a:r>
            <a:rPr lang="en-US" sz="1600" kern="1200"/>
            <a:t>Decision-maker should author the written determination. (Who reviews?)</a:t>
          </a:r>
        </a:p>
      </dsp:txBody>
      <dsp:txXfrm>
        <a:off x="1273043" y="2174"/>
        <a:ext cx="5476477" cy="1102201"/>
      </dsp:txXfrm>
    </dsp:sp>
    <dsp:sp modelId="{63BABD4A-889E-4BA2-BD3E-6DE1FA39D736}">
      <dsp:nvSpPr>
        <dsp:cNvPr id="0" name=""/>
        <dsp:cNvSpPr/>
      </dsp:nvSpPr>
      <dsp:spPr>
        <a:xfrm>
          <a:off x="0" y="1379926"/>
          <a:ext cx="6749521" cy="11022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619040-D2EB-4FAB-A8CA-B4DFBE2D3B22}">
      <dsp:nvSpPr>
        <dsp:cNvPr id="0" name=""/>
        <dsp:cNvSpPr/>
      </dsp:nvSpPr>
      <dsp:spPr>
        <a:xfrm>
          <a:off x="333416" y="1627922"/>
          <a:ext cx="606210" cy="6062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76D170-7A9A-4536-90F2-21D2892A62C7}">
      <dsp:nvSpPr>
        <dsp:cNvPr id="0" name=""/>
        <dsp:cNvSpPr/>
      </dsp:nvSpPr>
      <dsp:spPr>
        <a:xfrm>
          <a:off x="1273043" y="1379926"/>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711200">
            <a:lnSpc>
              <a:spcPct val="90000"/>
            </a:lnSpc>
            <a:spcBef>
              <a:spcPct val="0"/>
            </a:spcBef>
            <a:spcAft>
              <a:spcPct val="35000"/>
            </a:spcAft>
            <a:buNone/>
          </a:pPr>
          <a:r>
            <a:rPr lang="en-US" sz="1600" kern="1200"/>
            <a:t>Written determination should be provided to parties simultaneously.</a:t>
          </a:r>
        </a:p>
      </dsp:txBody>
      <dsp:txXfrm>
        <a:off x="1273043" y="1379926"/>
        <a:ext cx="5476477" cy="1102201"/>
      </dsp:txXfrm>
    </dsp:sp>
    <dsp:sp modelId="{13336C38-9B9D-439A-AC74-C1DB2D4EB02D}">
      <dsp:nvSpPr>
        <dsp:cNvPr id="0" name=""/>
        <dsp:cNvSpPr/>
      </dsp:nvSpPr>
      <dsp:spPr>
        <a:xfrm>
          <a:off x="0" y="2757679"/>
          <a:ext cx="6749521" cy="110220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E8CD46-8057-4CEC-9FB8-45F46A4CF816}">
      <dsp:nvSpPr>
        <dsp:cNvPr id="0" name=""/>
        <dsp:cNvSpPr/>
      </dsp:nvSpPr>
      <dsp:spPr>
        <a:xfrm>
          <a:off x="333416" y="3005674"/>
          <a:ext cx="606210" cy="6062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EFD0833-663E-4C57-8F96-A60E14F140CE}">
      <dsp:nvSpPr>
        <dsp:cNvPr id="0" name=""/>
        <dsp:cNvSpPr/>
      </dsp:nvSpPr>
      <dsp:spPr>
        <a:xfrm>
          <a:off x="1273043" y="2757679"/>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711200">
            <a:lnSpc>
              <a:spcPct val="90000"/>
            </a:lnSpc>
            <a:spcBef>
              <a:spcPct val="0"/>
            </a:spcBef>
            <a:spcAft>
              <a:spcPct val="35000"/>
            </a:spcAft>
            <a:buNone/>
          </a:pPr>
          <a:r>
            <a:rPr lang="en-US" sz="1600" kern="1200" dirty="0"/>
            <a:t>Determination becomes final either on the date the College provides the parties with the appeal result, or if an appeal is not filed, the date on which an appeal would not be timely.</a:t>
          </a:r>
        </a:p>
      </dsp:txBody>
      <dsp:txXfrm>
        <a:off x="1273043" y="2757679"/>
        <a:ext cx="5476477" cy="1102201"/>
      </dsp:txXfrm>
    </dsp:sp>
    <dsp:sp modelId="{28C90EEA-330A-4E04-BCA8-195B40B365FD}">
      <dsp:nvSpPr>
        <dsp:cNvPr id="0" name=""/>
        <dsp:cNvSpPr/>
      </dsp:nvSpPr>
      <dsp:spPr>
        <a:xfrm>
          <a:off x="0" y="4135431"/>
          <a:ext cx="6749521" cy="110220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3FCA7C-9BDF-4066-A51F-F2A728635C58}">
      <dsp:nvSpPr>
        <dsp:cNvPr id="0" name=""/>
        <dsp:cNvSpPr/>
      </dsp:nvSpPr>
      <dsp:spPr>
        <a:xfrm>
          <a:off x="333416" y="4383426"/>
          <a:ext cx="606210" cy="60621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E6BF99D-EC25-4A61-AE22-36632A6F1442}">
      <dsp:nvSpPr>
        <dsp:cNvPr id="0" name=""/>
        <dsp:cNvSpPr/>
      </dsp:nvSpPr>
      <dsp:spPr>
        <a:xfrm>
          <a:off x="1273043" y="4135431"/>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711200">
            <a:lnSpc>
              <a:spcPct val="90000"/>
            </a:lnSpc>
            <a:spcBef>
              <a:spcPct val="0"/>
            </a:spcBef>
            <a:spcAft>
              <a:spcPct val="35000"/>
            </a:spcAft>
            <a:buNone/>
          </a:pPr>
          <a:r>
            <a:rPr lang="en-US" sz="1600" kern="1200"/>
            <a:t>FERPA cannot be construed to conflict with or prevent compliance with Title IX.</a:t>
          </a:r>
        </a:p>
      </dsp:txBody>
      <dsp:txXfrm>
        <a:off x="1273043" y="4135431"/>
        <a:ext cx="5476477" cy="110220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6907E-27C1-4817-8EC1-B4220BBBD2A9}">
      <dsp:nvSpPr>
        <dsp:cNvPr id="0" name=""/>
        <dsp:cNvSpPr/>
      </dsp:nvSpPr>
      <dsp:spPr>
        <a:xfrm>
          <a:off x="0" y="2174"/>
          <a:ext cx="6749521" cy="11022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6F9145-860B-4E30-9ED0-5D4E1E9E2BE4}">
      <dsp:nvSpPr>
        <dsp:cNvPr id="0" name=""/>
        <dsp:cNvSpPr/>
      </dsp:nvSpPr>
      <dsp:spPr>
        <a:xfrm>
          <a:off x="333416" y="250170"/>
          <a:ext cx="606210" cy="6062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58FE167-8B53-48DE-8A60-9E0CFEBC4BEC}">
      <dsp:nvSpPr>
        <dsp:cNvPr id="0" name=""/>
        <dsp:cNvSpPr/>
      </dsp:nvSpPr>
      <dsp:spPr>
        <a:xfrm>
          <a:off x="1273043" y="2174"/>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977900">
            <a:lnSpc>
              <a:spcPct val="90000"/>
            </a:lnSpc>
            <a:spcBef>
              <a:spcPct val="0"/>
            </a:spcBef>
            <a:spcAft>
              <a:spcPct val="35000"/>
            </a:spcAft>
            <a:buNone/>
          </a:pPr>
          <a:r>
            <a:rPr lang="en-US" sz="2200" kern="1200"/>
            <a:t>Show deference to initial decision.</a:t>
          </a:r>
        </a:p>
      </dsp:txBody>
      <dsp:txXfrm>
        <a:off x="1273043" y="2174"/>
        <a:ext cx="5476477" cy="1102201"/>
      </dsp:txXfrm>
    </dsp:sp>
    <dsp:sp modelId="{48714B37-79DC-4E76-A30E-F644DD06BFD1}">
      <dsp:nvSpPr>
        <dsp:cNvPr id="0" name=""/>
        <dsp:cNvSpPr/>
      </dsp:nvSpPr>
      <dsp:spPr>
        <a:xfrm>
          <a:off x="0" y="1379926"/>
          <a:ext cx="6749521" cy="11022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A64F7C-69CD-49ED-8DB0-68FDE27C7500}">
      <dsp:nvSpPr>
        <dsp:cNvPr id="0" name=""/>
        <dsp:cNvSpPr/>
      </dsp:nvSpPr>
      <dsp:spPr>
        <a:xfrm>
          <a:off x="333416" y="1627922"/>
          <a:ext cx="606210" cy="6062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18F2A77-CE65-4561-81A7-37FF2D31AFE1}">
      <dsp:nvSpPr>
        <dsp:cNvPr id="0" name=""/>
        <dsp:cNvSpPr/>
      </dsp:nvSpPr>
      <dsp:spPr>
        <a:xfrm>
          <a:off x="1273043" y="1379926"/>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977900">
            <a:lnSpc>
              <a:spcPct val="90000"/>
            </a:lnSpc>
            <a:spcBef>
              <a:spcPct val="0"/>
            </a:spcBef>
            <a:spcAft>
              <a:spcPct val="35000"/>
            </a:spcAft>
            <a:buNone/>
          </a:pPr>
          <a:r>
            <a:rPr lang="en-US" sz="2200" kern="1200"/>
            <a:t>Document-based and record review.</a:t>
          </a:r>
        </a:p>
      </dsp:txBody>
      <dsp:txXfrm>
        <a:off x="1273043" y="1379926"/>
        <a:ext cx="5476477" cy="1102201"/>
      </dsp:txXfrm>
    </dsp:sp>
    <dsp:sp modelId="{F2F713B9-C863-49B6-A308-CA74B3B7E3A8}">
      <dsp:nvSpPr>
        <dsp:cNvPr id="0" name=""/>
        <dsp:cNvSpPr/>
      </dsp:nvSpPr>
      <dsp:spPr>
        <a:xfrm>
          <a:off x="0" y="2757679"/>
          <a:ext cx="6749521" cy="11022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F0EDBD-BF0D-4524-8126-E13CDE54FD12}">
      <dsp:nvSpPr>
        <dsp:cNvPr id="0" name=""/>
        <dsp:cNvSpPr/>
      </dsp:nvSpPr>
      <dsp:spPr>
        <a:xfrm>
          <a:off x="333416" y="3005674"/>
          <a:ext cx="606210" cy="6062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C2CD48-FA0F-4838-9678-1A3020F9076B}">
      <dsp:nvSpPr>
        <dsp:cNvPr id="0" name=""/>
        <dsp:cNvSpPr/>
      </dsp:nvSpPr>
      <dsp:spPr>
        <a:xfrm>
          <a:off x="1273043" y="2757679"/>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977900">
            <a:lnSpc>
              <a:spcPct val="90000"/>
            </a:lnSpc>
            <a:spcBef>
              <a:spcPct val="0"/>
            </a:spcBef>
            <a:spcAft>
              <a:spcPct val="35000"/>
            </a:spcAft>
            <a:buNone/>
          </a:pPr>
          <a:r>
            <a:rPr lang="en-US" sz="2200" kern="1200"/>
            <a:t>Appeals should not be automatic.</a:t>
          </a:r>
        </a:p>
      </dsp:txBody>
      <dsp:txXfrm>
        <a:off x="1273043" y="2757679"/>
        <a:ext cx="5476477" cy="1102201"/>
      </dsp:txXfrm>
    </dsp:sp>
    <dsp:sp modelId="{2DA02173-8737-449D-AB30-67D3170E3741}">
      <dsp:nvSpPr>
        <dsp:cNvPr id="0" name=""/>
        <dsp:cNvSpPr/>
      </dsp:nvSpPr>
      <dsp:spPr>
        <a:xfrm>
          <a:off x="0" y="4135431"/>
          <a:ext cx="6749521" cy="11022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3D563A-3E20-4B50-A673-18A15A6166D0}">
      <dsp:nvSpPr>
        <dsp:cNvPr id="0" name=""/>
        <dsp:cNvSpPr/>
      </dsp:nvSpPr>
      <dsp:spPr>
        <a:xfrm>
          <a:off x="333416" y="4383426"/>
          <a:ext cx="606210" cy="60621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04C29A9-3786-4AD0-8662-8D9407D1FF3D}">
      <dsp:nvSpPr>
        <dsp:cNvPr id="0" name=""/>
        <dsp:cNvSpPr/>
      </dsp:nvSpPr>
      <dsp:spPr>
        <a:xfrm>
          <a:off x="1273043" y="4135431"/>
          <a:ext cx="5476477" cy="110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650" tIns="116650" rIns="116650" bIns="116650" numCol="1" spcCol="1270" anchor="ctr" anchorCtr="0">
          <a:noAutofit/>
        </a:bodyPr>
        <a:lstStyle/>
        <a:p>
          <a:pPr marL="0" lvl="0" indent="0" algn="l" defTabSz="977900">
            <a:lnSpc>
              <a:spcPct val="90000"/>
            </a:lnSpc>
            <a:spcBef>
              <a:spcPct val="0"/>
            </a:spcBef>
            <a:spcAft>
              <a:spcPct val="35000"/>
            </a:spcAft>
            <a:buNone/>
          </a:pPr>
          <a:r>
            <a:rPr lang="en-US" sz="2200" kern="1200"/>
            <a:t>Standard of evidence for decision.</a:t>
          </a:r>
        </a:p>
      </dsp:txBody>
      <dsp:txXfrm>
        <a:off x="1273043" y="4135431"/>
        <a:ext cx="5476477" cy="1102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0E6D4-10E5-4432-A8B0-D1151C670E94}">
      <dsp:nvSpPr>
        <dsp:cNvPr id="0" name=""/>
        <dsp:cNvSpPr/>
      </dsp:nvSpPr>
      <dsp:spPr>
        <a:xfrm>
          <a:off x="0" y="2492"/>
          <a:ext cx="6492875"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10408C-0A4F-4B41-9588-1E67AF5E87A1}">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Can be anyone, but must not be someone with a conflict of interest, bias, or preconceived notion of the issue and/or parties</a:t>
          </a:r>
        </a:p>
      </dsp:txBody>
      <dsp:txXfrm>
        <a:off x="0" y="2492"/>
        <a:ext cx="6492875" cy="1700138"/>
      </dsp:txXfrm>
    </dsp:sp>
    <dsp:sp modelId="{52482B31-6A4D-4189-B4ED-A1A009B5ED67}">
      <dsp:nvSpPr>
        <dsp:cNvPr id="0" name=""/>
        <dsp:cNvSpPr/>
      </dsp:nvSpPr>
      <dsp:spPr>
        <a:xfrm>
          <a:off x="0" y="1702630"/>
          <a:ext cx="6492875" cy="0"/>
        </a:xfrm>
        <a:prstGeom prst="line">
          <a:avLst/>
        </a:prstGeom>
        <a:solidFill>
          <a:schemeClr val="accent5">
            <a:hueOff val="0"/>
            <a:satOff val="0"/>
            <a:lumOff val="-18628"/>
            <a:alphaOff val="0"/>
          </a:schemeClr>
        </a:solidFill>
        <a:ln w="15875" cap="rnd" cmpd="sng" algn="ctr">
          <a:solidFill>
            <a:schemeClr val="accent5">
              <a:hueOff val="0"/>
              <a:satOff val="0"/>
              <a:lumOff val="-1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2BDC01-B12D-4CA1-86E0-C91D75ED912C}">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kern="1200" dirty="0"/>
            <a:t>Must be trained in how to conduct a Title IX investigation</a:t>
          </a:r>
        </a:p>
      </dsp:txBody>
      <dsp:txXfrm>
        <a:off x="0" y="1702630"/>
        <a:ext cx="6492875" cy="1700138"/>
      </dsp:txXfrm>
    </dsp:sp>
    <dsp:sp modelId="{E253C91E-3F03-46F0-ACF1-9B945A62A533}">
      <dsp:nvSpPr>
        <dsp:cNvPr id="0" name=""/>
        <dsp:cNvSpPr/>
      </dsp:nvSpPr>
      <dsp:spPr>
        <a:xfrm>
          <a:off x="0" y="3402769"/>
          <a:ext cx="6492875" cy="0"/>
        </a:xfrm>
        <a:prstGeom prst="line">
          <a:avLst/>
        </a:prstGeom>
        <a:solidFill>
          <a:schemeClr val="accent5">
            <a:hueOff val="0"/>
            <a:satOff val="0"/>
            <a:lumOff val="-37256"/>
            <a:alphaOff val="0"/>
          </a:schemeClr>
        </a:solidFill>
        <a:ln w="15875" cap="rnd" cmpd="sng" algn="ctr">
          <a:solidFill>
            <a:schemeClr val="accent5">
              <a:hueOff val="0"/>
              <a:satOff val="0"/>
              <a:lumOff val="-372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1C76D4-FF9D-4A17-9042-AC1A48E0499A}">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kern="1200" dirty="0"/>
            <a:t>Must be trained in how to create an investigation report, including issues of relevance</a:t>
          </a:r>
        </a:p>
      </dsp:txBody>
      <dsp:txXfrm>
        <a:off x="0" y="3402769"/>
        <a:ext cx="6492875" cy="1700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75D44-9068-45C8-8C27-A65A83B919A2}">
      <dsp:nvSpPr>
        <dsp:cNvPr id="0" name=""/>
        <dsp:cNvSpPr/>
      </dsp:nvSpPr>
      <dsp:spPr>
        <a:xfrm>
          <a:off x="723478" y="2001"/>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Evidence must be evaluated objectively.</a:t>
          </a:r>
        </a:p>
      </dsp:txBody>
      <dsp:txXfrm>
        <a:off x="723478" y="2001"/>
        <a:ext cx="2281143" cy="1368686"/>
      </dsp:txXfrm>
    </dsp:sp>
    <dsp:sp modelId="{440D2C60-9993-48E5-80B7-5B104EBF1448}">
      <dsp:nvSpPr>
        <dsp:cNvPr id="0" name=""/>
        <dsp:cNvSpPr/>
      </dsp:nvSpPr>
      <dsp:spPr>
        <a:xfrm>
          <a:off x="3232736" y="2001"/>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Both parties have opportunity to have Advisor present in any meeting, interview, or decision-making process.</a:t>
          </a:r>
        </a:p>
      </dsp:txBody>
      <dsp:txXfrm>
        <a:off x="3232736" y="2001"/>
        <a:ext cx="2281143" cy="1368686"/>
      </dsp:txXfrm>
    </dsp:sp>
    <dsp:sp modelId="{53E70916-19A9-4124-900F-62A3FA081E98}">
      <dsp:nvSpPr>
        <dsp:cNvPr id="0" name=""/>
        <dsp:cNvSpPr/>
      </dsp:nvSpPr>
      <dsp:spPr>
        <a:xfrm>
          <a:off x="723478" y="1598802"/>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Supportive measures should be offered to both parties.</a:t>
          </a:r>
        </a:p>
      </dsp:txBody>
      <dsp:txXfrm>
        <a:off x="723478" y="1598802"/>
        <a:ext cx="2281143" cy="1368686"/>
      </dsp:txXfrm>
    </dsp:sp>
    <dsp:sp modelId="{E1ED3584-9154-4D5E-83CB-36B5C7AB3246}">
      <dsp:nvSpPr>
        <dsp:cNvPr id="0" name=""/>
        <dsp:cNvSpPr/>
      </dsp:nvSpPr>
      <dsp:spPr>
        <a:xfrm>
          <a:off x="3232736" y="1598802"/>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Respondent is presumed not responsible for alleged conduct.</a:t>
          </a:r>
        </a:p>
      </dsp:txBody>
      <dsp:txXfrm>
        <a:off x="3232736" y="1598802"/>
        <a:ext cx="2281143" cy="1368686"/>
      </dsp:txXfrm>
    </dsp:sp>
    <dsp:sp modelId="{A9085B0E-B2D9-4C0E-851E-44AEF32DB610}">
      <dsp:nvSpPr>
        <dsp:cNvPr id="0" name=""/>
        <dsp:cNvSpPr/>
      </dsp:nvSpPr>
      <dsp:spPr>
        <a:xfrm>
          <a:off x="723478" y="3195602"/>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Written notice of any meeting, interview, or hearing must be provided to parties.</a:t>
          </a:r>
        </a:p>
      </dsp:txBody>
      <dsp:txXfrm>
        <a:off x="723478" y="3195602"/>
        <a:ext cx="2281143" cy="1368686"/>
      </dsp:txXfrm>
    </dsp:sp>
    <dsp:sp modelId="{D5F3C78C-891D-43EE-BA2F-4AEF8DE48A78}">
      <dsp:nvSpPr>
        <dsp:cNvPr id="0" name=""/>
        <dsp:cNvSpPr/>
      </dsp:nvSpPr>
      <dsp:spPr>
        <a:xfrm>
          <a:off x="3232736" y="3195602"/>
          <a:ext cx="2281143" cy="13686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Burden of proof and gathering of evidence rests on the College.</a:t>
          </a:r>
        </a:p>
      </dsp:txBody>
      <dsp:txXfrm>
        <a:off x="3232736" y="3195602"/>
        <a:ext cx="2281143" cy="13686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C9AB6-CE3C-4A1B-B9FC-8FE507EC134C}">
      <dsp:nvSpPr>
        <dsp:cNvPr id="0" name=""/>
        <dsp:cNvSpPr/>
      </dsp:nvSpPr>
      <dsp:spPr>
        <a:xfrm>
          <a:off x="0" y="3843104"/>
          <a:ext cx="6492875" cy="1261392"/>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But relevance is ultimately up to the decision-maker, who is not bound by the investigator’s judgment</a:t>
          </a:r>
        </a:p>
      </dsp:txBody>
      <dsp:txXfrm>
        <a:off x="0" y="3843104"/>
        <a:ext cx="6492875" cy="1261392"/>
      </dsp:txXfrm>
    </dsp:sp>
    <dsp:sp modelId="{E8C25C05-A803-4A24-8CC1-9EB5AB69A5B6}">
      <dsp:nvSpPr>
        <dsp:cNvPr id="0" name=""/>
        <dsp:cNvSpPr/>
      </dsp:nvSpPr>
      <dsp:spPr>
        <a:xfrm rot="10800000">
          <a:off x="0" y="1922003"/>
          <a:ext cx="6492875" cy="1940022"/>
        </a:xfrm>
        <a:prstGeom prst="upArrowCallou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The investigator makes initial relevance “decisions” by including a summary of evidence in the investigation report</a:t>
          </a:r>
        </a:p>
      </dsp:txBody>
      <dsp:txXfrm rot="10800000">
        <a:off x="0" y="1922003"/>
        <a:ext cx="6492875" cy="1260568"/>
      </dsp:txXfrm>
    </dsp:sp>
    <dsp:sp modelId="{AFC81BE8-F8E2-49CF-A373-0E63971CB5F5}">
      <dsp:nvSpPr>
        <dsp:cNvPr id="0" name=""/>
        <dsp:cNvSpPr/>
      </dsp:nvSpPr>
      <dsp:spPr>
        <a:xfrm rot="10800000">
          <a:off x="0" y="0"/>
          <a:ext cx="6492875" cy="1940022"/>
        </a:xfrm>
        <a:prstGeom prst="upArrowCallou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Evidence is generally considered relevant if it has value in proving or disproving a fact at issue:</a:t>
          </a:r>
        </a:p>
      </dsp:txBody>
      <dsp:txXfrm rot="-10800000">
        <a:off x="0" y="0"/>
        <a:ext cx="6492875" cy="680947"/>
      </dsp:txXfrm>
    </dsp:sp>
    <dsp:sp modelId="{13F0DA15-1CFD-47CA-9713-66427AF68E9C}">
      <dsp:nvSpPr>
        <dsp:cNvPr id="0" name=""/>
        <dsp:cNvSpPr/>
      </dsp:nvSpPr>
      <dsp:spPr>
        <a:xfrm>
          <a:off x="0" y="681850"/>
          <a:ext cx="3246437" cy="580066"/>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Alleged policy violation</a:t>
          </a:r>
        </a:p>
      </dsp:txBody>
      <dsp:txXfrm>
        <a:off x="0" y="681850"/>
        <a:ext cx="3246437" cy="580066"/>
      </dsp:txXfrm>
    </dsp:sp>
    <dsp:sp modelId="{0E595D52-B441-4533-A320-EEE9E05DFE9C}">
      <dsp:nvSpPr>
        <dsp:cNvPr id="0" name=""/>
        <dsp:cNvSpPr/>
      </dsp:nvSpPr>
      <dsp:spPr>
        <a:xfrm>
          <a:off x="3246437" y="681850"/>
          <a:ext cx="3246437" cy="580066"/>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A party or witness’ credibility</a:t>
          </a:r>
        </a:p>
      </dsp:txBody>
      <dsp:txXfrm>
        <a:off x="3246437" y="681850"/>
        <a:ext cx="3246437" cy="5800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702BC-3029-4A1C-9262-622AF86E462B}">
      <dsp:nvSpPr>
        <dsp:cNvPr id="0" name=""/>
        <dsp:cNvSpPr/>
      </dsp:nvSpPr>
      <dsp:spPr>
        <a:xfrm>
          <a:off x="823" y="531276"/>
          <a:ext cx="3213272" cy="192796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a:t>Soft report writing</a:t>
          </a:r>
        </a:p>
      </dsp:txBody>
      <dsp:txXfrm>
        <a:off x="823" y="531276"/>
        <a:ext cx="3213272" cy="1927963"/>
      </dsp:txXfrm>
    </dsp:sp>
    <dsp:sp modelId="{75E684FA-4ACB-471B-AEA7-D5CDC4167820}">
      <dsp:nvSpPr>
        <dsp:cNvPr id="0" name=""/>
        <dsp:cNvSpPr/>
      </dsp:nvSpPr>
      <dsp:spPr>
        <a:xfrm>
          <a:off x="3535424" y="531276"/>
          <a:ext cx="3213272" cy="192796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a:t>Omitting credibility assessments</a:t>
          </a:r>
        </a:p>
      </dsp:txBody>
      <dsp:txXfrm>
        <a:off x="3535424" y="531276"/>
        <a:ext cx="3213272" cy="1927963"/>
      </dsp:txXfrm>
    </dsp:sp>
    <dsp:sp modelId="{F9A9AB86-ADDE-4524-9288-D3A1A0BB827D}">
      <dsp:nvSpPr>
        <dsp:cNvPr id="0" name=""/>
        <dsp:cNvSpPr/>
      </dsp:nvSpPr>
      <dsp:spPr>
        <a:xfrm>
          <a:off x="823" y="2780567"/>
          <a:ext cx="3213272" cy="192796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a:t>Serving as a cross-examiner</a:t>
          </a:r>
        </a:p>
      </dsp:txBody>
      <dsp:txXfrm>
        <a:off x="823" y="2780567"/>
        <a:ext cx="3213272" cy="1927963"/>
      </dsp:txXfrm>
    </dsp:sp>
    <dsp:sp modelId="{F34C9917-BB05-4AD9-8C2B-7818315B165F}">
      <dsp:nvSpPr>
        <dsp:cNvPr id="0" name=""/>
        <dsp:cNvSpPr/>
      </dsp:nvSpPr>
      <dsp:spPr>
        <a:xfrm>
          <a:off x="3535424" y="2780567"/>
          <a:ext cx="3213272" cy="192796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a:t>Incomplete policy analysis</a:t>
          </a:r>
        </a:p>
      </dsp:txBody>
      <dsp:txXfrm>
        <a:off x="3535424" y="2780567"/>
        <a:ext cx="3213272" cy="19279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F0278-B663-4BA3-B77F-E029B73DCF87}">
      <dsp:nvSpPr>
        <dsp:cNvPr id="0" name=""/>
        <dsp:cNvSpPr/>
      </dsp:nvSpPr>
      <dsp:spPr>
        <a:xfrm>
          <a:off x="8805" y="51917"/>
          <a:ext cx="2631868" cy="1579121"/>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Incident</a:t>
          </a:r>
        </a:p>
      </dsp:txBody>
      <dsp:txXfrm>
        <a:off x="55056" y="98168"/>
        <a:ext cx="2539366" cy="1486619"/>
      </dsp:txXfrm>
    </dsp:sp>
    <dsp:sp modelId="{79C81B3D-AC8F-4DF2-BF3E-F94B2EFA7A92}">
      <dsp:nvSpPr>
        <dsp:cNvPr id="0" name=""/>
        <dsp:cNvSpPr/>
      </dsp:nvSpPr>
      <dsp:spPr>
        <a:xfrm>
          <a:off x="2872278" y="515126"/>
          <a:ext cx="557956" cy="652703"/>
        </a:xfrm>
        <a:prstGeom prst="rightArrow">
          <a:avLst>
            <a:gd name="adj1" fmla="val 60000"/>
            <a:gd name="adj2" fmla="val 50000"/>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2872278" y="645667"/>
        <a:ext cx="390569" cy="391621"/>
      </dsp:txXfrm>
    </dsp:sp>
    <dsp:sp modelId="{76DC6071-6078-4635-ADFF-3EACAB1D6552}">
      <dsp:nvSpPr>
        <dsp:cNvPr id="0" name=""/>
        <dsp:cNvSpPr/>
      </dsp:nvSpPr>
      <dsp:spPr>
        <a:xfrm>
          <a:off x="3693421" y="51917"/>
          <a:ext cx="2631868" cy="1579121"/>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Initial Assessment</a:t>
          </a:r>
        </a:p>
      </dsp:txBody>
      <dsp:txXfrm>
        <a:off x="3739672" y="98168"/>
        <a:ext cx="2539366" cy="1486619"/>
      </dsp:txXfrm>
    </dsp:sp>
    <dsp:sp modelId="{6376286A-5B82-410B-BB9A-AE31BBBF9887}">
      <dsp:nvSpPr>
        <dsp:cNvPr id="0" name=""/>
        <dsp:cNvSpPr/>
      </dsp:nvSpPr>
      <dsp:spPr>
        <a:xfrm>
          <a:off x="6556894" y="515126"/>
          <a:ext cx="557956" cy="652703"/>
        </a:xfrm>
        <a:prstGeom prst="rightArrow">
          <a:avLst>
            <a:gd name="adj1" fmla="val 60000"/>
            <a:gd name="adj2" fmla="val 50000"/>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556894" y="645667"/>
        <a:ext cx="390569" cy="391621"/>
      </dsp:txXfrm>
    </dsp:sp>
    <dsp:sp modelId="{D8D9DCE3-18FD-4E8B-B8F9-631D435B9F75}">
      <dsp:nvSpPr>
        <dsp:cNvPr id="0" name=""/>
        <dsp:cNvSpPr/>
      </dsp:nvSpPr>
      <dsp:spPr>
        <a:xfrm>
          <a:off x="7378037" y="51917"/>
          <a:ext cx="2631868" cy="1579121"/>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Formal Investigation &amp; Report</a:t>
          </a:r>
        </a:p>
      </dsp:txBody>
      <dsp:txXfrm>
        <a:off x="7424288" y="98168"/>
        <a:ext cx="2539366" cy="1486619"/>
      </dsp:txXfrm>
    </dsp:sp>
    <dsp:sp modelId="{5D21B393-B53E-4B34-ADBE-258F84E4FFF5}">
      <dsp:nvSpPr>
        <dsp:cNvPr id="0" name=""/>
        <dsp:cNvSpPr/>
      </dsp:nvSpPr>
      <dsp:spPr>
        <a:xfrm rot="5400000">
          <a:off x="8414994" y="1815269"/>
          <a:ext cx="557956" cy="652703"/>
        </a:xfrm>
        <a:prstGeom prst="rightArrow">
          <a:avLst>
            <a:gd name="adj1" fmla="val 60000"/>
            <a:gd name="adj2" fmla="val 50000"/>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5400000">
        <a:off x="8498162" y="1862643"/>
        <a:ext cx="391621" cy="390569"/>
      </dsp:txXfrm>
    </dsp:sp>
    <dsp:sp modelId="{E7F85677-80D0-4F29-82DD-D28FA8A67452}">
      <dsp:nvSpPr>
        <dsp:cNvPr id="0" name=""/>
        <dsp:cNvSpPr/>
      </dsp:nvSpPr>
      <dsp:spPr>
        <a:xfrm>
          <a:off x="7378037" y="2683786"/>
          <a:ext cx="2631868" cy="1579121"/>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Hearing</a:t>
          </a:r>
        </a:p>
      </dsp:txBody>
      <dsp:txXfrm>
        <a:off x="7424288" y="2730037"/>
        <a:ext cx="2539366" cy="1486619"/>
      </dsp:txXfrm>
    </dsp:sp>
    <dsp:sp modelId="{E3D16A52-7D9F-430E-916C-ECD967B7E86A}">
      <dsp:nvSpPr>
        <dsp:cNvPr id="0" name=""/>
        <dsp:cNvSpPr/>
      </dsp:nvSpPr>
      <dsp:spPr>
        <a:xfrm rot="10800000">
          <a:off x="6588477" y="3146995"/>
          <a:ext cx="557956" cy="652703"/>
        </a:xfrm>
        <a:prstGeom prst="rightArrow">
          <a:avLst>
            <a:gd name="adj1" fmla="val 60000"/>
            <a:gd name="adj2" fmla="val 50000"/>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rot="10800000">
        <a:off x="6755864" y="3277536"/>
        <a:ext cx="390569" cy="391621"/>
      </dsp:txXfrm>
    </dsp:sp>
    <dsp:sp modelId="{14223E03-5A0C-4EC8-BCA5-5F03D7F975FC}">
      <dsp:nvSpPr>
        <dsp:cNvPr id="0" name=""/>
        <dsp:cNvSpPr/>
      </dsp:nvSpPr>
      <dsp:spPr>
        <a:xfrm>
          <a:off x="3693421" y="2683786"/>
          <a:ext cx="2631868" cy="1579121"/>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Appeal</a:t>
          </a:r>
        </a:p>
      </dsp:txBody>
      <dsp:txXfrm>
        <a:off x="3739672" y="2730037"/>
        <a:ext cx="2539366" cy="14866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696287-0E98-4068-BCC4-6033BEE44AED}">
      <dsp:nvSpPr>
        <dsp:cNvPr id="0" name=""/>
        <dsp:cNvSpPr/>
      </dsp:nvSpPr>
      <dsp:spPr>
        <a:xfrm rot="5400000">
          <a:off x="3757037" y="-1252579"/>
          <a:ext cx="1316235" cy="4155440"/>
        </a:xfrm>
        <a:prstGeom prst="round2Same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“Motions” hearing</a:t>
          </a:r>
        </a:p>
        <a:p>
          <a:pPr marL="171450" lvl="1" indent="-171450" algn="l" defTabSz="711200">
            <a:lnSpc>
              <a:spcPct val="90000"/>
            </a:lnSpc>
            <a:spcBef>
              <a:spcPct val="0"/>
            </a:spcBef>
            <a:spcAft>
              <a:spcPct val="15000"/>
            </a:spcAft>
            <a:buChar char="•"/>
          </a:pPr>
          <a:r>
            <a:rPr lang="en-US" sz="1600" kern="1200" dirty="0"/>
            <a:t>Meeting of panel, if any</a:t>
          </a:r>
        </a:p>
        <a:p>
          <a:pPr marL="171450" lvl="1" indent="-171450" algn="l" defTabSz="711200">
            <a:lnSpc>
              <a:spcPct val="90000"/>
            </a:lnSpc>
            <a:spcBef>
              <a:spcPct val="0"/>
            </a:spcBef>
            <a:spcAft>
              <a:spcPct val="15000"/>
            </a:spcAft>
            <a:buChar char="•"/>
          </a:pPr>
          <a:r>
            <a:rPr lang="en-US" sz="1600" kern="1200" dirty="0"/>
            <a:t>Review of investigation report</a:t>
          </a:r>
        </a:p>
        <a:p>
          <a:pPr marL="171450" lvl="1" indent="-171450" algn="l" defTabSz="711200">
            <a:lnSpc>
              <a:spcPct val="90000"/>
            </a:lnSpc>
            <a:spcBef>
              <a:spcPct val="0"/>
            </a:spcBef>
            <a:spcAft>
              <a:spcPct val="15000"/>
            </a:spcAft>
            <a:buChar char="•"/>
          </a:pPr>
          <a:r>
            <a:rPr lang="en-US" sz="1600" kern="1200" dirty="0"/>
            <a:t>Review of evidence</a:t>
          </a:r>
        </a:p>
        <a:p>
          <a:pPr marL="171450" lvl="1" indent="-171450" algn="l" defTabSz="711200">
            <a:lnSpc>
              <a:spcPct val="90000"/>
            </a:lnSpc>
            <a:spcBef>
              <a:spcPct val="0"/>
            </a:spcBef>
            <a:spcAft>
              <a:spcPct val="15000"/>
            </a:spcAft>
            <a:buChar char="•"/>
          </a:pPr>
          <a:r>
            <a:rPr lang="en-US" sz="1600" kern="1200" dirty="0"/>
            <a:t>Preparation of questions</a:t>
          </a:r>
        </a:p>
      </dsp:txBody>
      <dsp:txXfrm rot="-5400000">
        <a:off x="2337435" y="231276"/>
        <a:ext cx="4091187" cy="1187729"/>
      </dsp:txXfrm>
    </dsp:sp>
    <dsp:sp modelId="{67895996-147C-4BF3-82A0-52F5A0A26123}">
      <dsp:nvSpPr>
        <dsp:cNvPr id="0" name=""/>
        <dsp:cNvSpPr/>
      </dsp:nvSpPr>
      <dsp:spPr>
        <a:xfrm>
          <a:off x="0" y="2492"/>
          <a:ext cx="2337435" cy="164529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dirty="0"/>
            <a:t>Should include:</a:t>
          </a:r>
        </a:p>
      </dsp:txBody>
      <dsp:txXfrm>
        <a:off x="80317" y="82809"/>
        <a:ext cx="2176801" cy="1484660"/>
      </dsp:txXfrm>
    </dsp:sp>
    <dsp:sp modelId="{639A072D-E356-48A1-8282-B2FA0F7CA7DE}">
      <dsp:nvSpPr>
        <dsp:cNvPr id="0" name=""/>
        <dsp:cNvSpPr/>
      </dsp:nvSpPr>
      <dsp:spPr>
        <a:xfrm rot="5400000">
          <a:off x="3757037" y="474979"/>
          <a:ext cx="1316235" cy="4155440"/>
        </a:xfrm>
        <a:prstGeom prst="round2Same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Conflicts check</a:t>
          </a:r>
        </a:p>
        <a:p>
          <a:pPr marL="228600" lvl="1" indent="-228600" algn="l" defTabSz="1066800">
            <a:lnSpc>
              <a:spcPct val="90000"/>
            </a:lnSpc>
            <a:spcBef>
              <a:spcPct val="0"/>
            </a:spcBef>
            <a:spcAft>
              <a:spcPct val="15000"/>
            </a:spcAft>
            <a:buChar char="•"/>
          </a:pPr>
          <a:r>
            <a:rPr lang="en-US" sz="2400" kern="1200"/>
            <a:t>Recusal protocol</a:t>
          </a:r>
        </a:p>
      </dsp:txBody>
      <dsp:txXfrm rot="-5400000">
        <a:off x="2337435" y="1958835"/>
        <a:ext cx="4091187" cy="1187729"/>
      </dsp:txXfrm>
    </dsp:sp>
    <dsp:sp modelId="{D8588952-8C07-4672-9922-DFB12A2D10EB}">
      <dsp:nvSpPr>
        <dsp:cNvPr id="0" name=""/>
        <dsp:cNvSpPr/>
      </dsp:nvSpPr>
      <dsp:spPr>
        <a:xfrm>
          <a:off x="0" y="1730052"/>
          <a:ext cx="2337435" cy="164529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a:t>Must include:</a:t>
          </a:r>
        </a:p>
      </dsp:txBody>
      <dsp:txXfrm>
        <a:off x="80317" y="1810369"/>
        <a:ext cx="2176801" cy="1484660"/>
      </dsp:txXfrm>
    </dsp:sp>
    <dsp:sp modelId="{D6BBB6A4-2BA9-48A7-A7C1-2D606A4ECC14}">
      <dsp:nvSpPr>
        <dsp:cNvPr id="0" name=""/>
        <dsp:cNvSpPr/>
      </dsp:nvSpPr>
      <dsp:spPr>
        <a:xfrm rot="5400000">
          <a:off x="3757037" y="2202539"/>
          <a:ext cx="1316235" cy="4155440"/>
        </a:xfrm>
        <a:prstGeom prst="round2Same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Meeting with investigators?</a:t>
          </a:r>
        </a:p>
        <a:p>
          <a:pPr marL="228600" lvl="1" indent="-228600" algn="l" defTabSz="1066800">
            <a:lnSpc>
              <a:spcPct val="90000"/>
            </a:lnSpc>
            <a:spcBef>
              <a:spcPct val="0"/>
            </a:spcBef>
            <a:spcAft>
              <a:spcPct val="15000"/>
            </a:spcAft>
            <a:buChar char="•"/>
          </a:pPr>
          <a:r>
            <a:rPr lang="en-US" sz="2400" kern="1200"/>
            <a:t>Ensuring rules of the hearing are followed?</a:t>
          </a:r>
        </a:p>
      </dsp:txBody>
      <dsp:txXfrm rot="-5400000">
        <a:off x="2337435" y="3686395"/>
        <a:ext cx="4091187" cy="1187729"/>
      </dsp:txXfrm>
    </dsp:sp>
    <dsp:sp modelId="{F4D9068E-AA82-4D3C-A246-7DD345E5F3D1}">
      <dsp:nvSpPr>
        <dsp:cNvPr id="0" name=""/>
        <dsp:cNvSpPr/>
      </dsp:nvSpPr>
      <dsp:spPr>
        <a:xfrm>
          <a:off x="0" y="3457612"/>
          <a:ext cx="2337435" cy="164529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kern="1200"/>
            <a:t>What About?</a:t>
          </a:r>
        </a:p>
      </dsp:txBody>
      <dsp:txXfrm>
        <a:off x="80317" y="3537929"/>
        <a:ext cx="2176801" cy="14846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4F362-9C37-40DA-BD03-5EFC95315200}">
      <dsp:nvSpPr>
        <dsp:cNvPr id="0" name=""/>
        <dsp:cNvSpPr/>
      </dsp:nvSpPr>
      <dsp:spPr>
        <a:xfrm>
          <a:off x="0" y="556274"/>
          <a:ext cx="6492875" cy="4788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E4716A-1B10-4A80-8DC9-0DD25208885F}">
      <dsp:nvSpPr>
        <dsp:cNvPr id="0" name=""/>
        <dsp:cNvSpPr/>
      </dsp:nvSpPr>
      <dsp:spPr>
        <a:xfrm>
          <a:off x="324643" y="275834"/>
          <a:ext cx="4545012" cy="5608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marL="0" lvl="0" indent="0" algn="l" defTabSz="844550">
            <a:lnSpc>
              <a:spcPct val="90000"/>
            </a:lnSpc>
            <a:spcBef>
              <a:spcPct val="0"/>
            </a:spcBef>
            <a:spcAft>
              <a:spcPct val="35000"/>
            </a:spcAft>
            <a:buNone/>
          </a:pPr>
          <a:r>
            <a:rPr lang="en-US" sz="1900" kern="1200"/>
            <a:t>“Live” hearing – in-person or virtual</a:t>
          </a:r>
        </a:p>
      </dsp:txBody>
      <dsp:txXfrm>
        <a:off x="352023" y="303214"/>
        <a:ext cx="4490252" cy="506120"/>
      </dsp:txXfrm>
    </dsp:sp>
    <dsp:sp modelId="{3B573A28-42FC-4C4D-8F30-B9448FED1502}">
      <dsp:nvSpPr>
        <dsp:cNvPr id="0" name=""/>
        <dsp:cNvSpPr/>
      </dsp:nvSpPr>
      <dsp:spPr>
        <a:xfrm>
          <a:off x="0" y="1418114"/>
          <a:ext cx="6492875" cy="341145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3919" tIns="395732" rIns="50391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All parties must be able to see and hear questioning.</a:t>
          </a:r>
        </a:p>
        <a:p>
          <a:pPr marL="171450" lvl="1" indent="-171450" algn="l" defTabSz="844550">
            <a:lnSpc>
              <a:spcPct val="90000"/>
            </a:lnSpc>
            <a:spcBef>
              <a:spcPct val="0"/>
            </a:spcBef>
            <a:spcAft>
              <a:spcPct val="15000"/>
            </a:spcAft>
            <a:buChar char="•"/>
          </a:pPr>
          <a:r>
            <a:rPr lang="en-US" sz="1900" kern="1200"/>
            <a:t>All parties must be able to present witnesses.</a:t>
          </a:r>
        </a:p>
        <a:p>
          <a:pPr marL="171450" lvl="1" indent="-171450" algn="l" defTabSz="844550">
            <a:lnSpc>
              <a:spcPct val="90000"/>
            </a:lnSpc>
            <a:spcBef>
              <a:spcPct val="0"/>
            </a:spcBef>
            <a:spcAft>
              <a:spcPct val="15000"/>
            </a:spcAft>
            <a:buChar char="•"/>
          </a:pPr>
          <a:r>
            <a:rPr lang="en-US" sz="1900" kern="1200"/>
            <a:t>Parties’ </a:t>
          </a:r>
          <a:r>
            <a:rPr lang="en-US" sz="1900" u="sng" kern="1200"/>
            <a:t>advisors</a:t>
          </a:r>
          <a:r>
            <a:rPr lang="en-US" sz="1900" kern="1200"/>
            <a:t> are permitted to cross-examine parties and witnesses.</a:t>
          </a:r>
        </a:p>
        <a:p>
          <a:pPr marL="171450" lvl="1" indent="-171450" algn="l" defTabSz="844550">
            <a:lnSpc>
              <a:spcPct val="90000"/>
            </a:lnSpc>
            <a:spcBef>
              <a:spcPct val="0"/>
            </a:spcBef>
            <a:spcAft>
              <a:spcPct val="15000"/>
            </a:spcAft>
            <a:buChar char="•"/>
          </a:pPr>
          <a:r>
            <a:rPr lang="en-US" sz="1900" kern="1200"/>
            <a:t>College must provide an advisor(s) to parties that do not have one at a hearing.</a:t>
          </a:r>
        </a:p>
        <a:p>
          <a:pPr marL="171450" lvl="1" indent="-171450" algn="l" defTabSz="844550">
            <a:lnSpc>
              <a:spcPct val="90000"/>
            </a:lnSpc>
            <a:spcBef>
              <a:spcPct val="0"/>
            </a:spcBef>
            <a:spcAft>
              <a:spcPct val="15000"/>
            </a:spcAft>
            <a:buChar char="•"/>
          </a:pPr>
          <a:r>
            <a:rPr lang="en-US" sz="1900" kern="1200"/>
            <a:t>College must provide either an audio recording, audiovisual recording, or transcript of the hearing to all parties.</a:t>
          </a:r>
        </a:p>
        <a:p>
          <a:pPr marL="171450" lvl="1" indent="-171450" algn="l" defTabSz="844550">
            <a:lnSpc>
              <a:spcPct val="90000"/>
            </a:lnSpc>
            <a:spcBef>
              <a:spcPct val="0"/>
            </a:spcBef>
            <a:spcAft>
              <a:spcPct val="15000"/>
            </a:spcAft>
            <a:buChar char="•"/>
          </a:pPr>
          <a:r>
            <a:rPr lang="en-US" sz="1900" kern="1200"/>
            <a:t>Legal Rules of Evidence do not apply at hearings.</a:t>
          </a:r>
        </a:p>
      </dsp:txBody>
      <dsp:txXfrm>
        <a:off x="0" y="1418114"/>
        <a:ext cx="6492875" cy="3411450"/>
      </dsp:txXfrm>
    </dsp:sp>
    <dsp:sp modelId="{CD400B9A-152B-464B-9C57-3B1E6BBD59CE}">
      <dsp:nvSpPr>
        <dsp:cNvPr id="0" name=""/>
        <dsp:cNvSpPr/>
      </dsp:nvSpPr>
      <dsp:spPr>
        <a:xfrm>
          <a:off x="324643" y="1137674"/>
          <a:ext cx="4545012" cy="5608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marL="0" lvl="0" indent="0" algn="l" defTabSz="844550">
            <a:lnSpc>
              <a:spcPct val="90000"/>
            </a:lnSpc>
            <a:spcBef>
              <a:spcPct val="0"/>
            </a:spcBef>
            <a:spcAft>
              <a:spcPct val="35000"/>
            </a:spcAft>
            <a:buNone/>
          </a:pPr>
          <a:r>
            <a:rPr lang="en-US" sz="1900" kern="1200"/>
            <a:t>Requirements:</a:t>
          </a:r>
        </a:p>
      </dsp:txBody>
      <dsp:txXfrm>
        <a:off x="352023" y="1165054"/>
        <a:ext cx="4490252" cy="5061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C4987-0897-49A0-B7AB-F168DE559FBF}">
      <dsp:nvSpPr>
        <dsp:cNvPr id="0" name=""/>
        <dsp:cNvSpPr/>
      </dsp:nvSpPr>
      <dsp:spPr>
        <a:xfrm>
          <a:off x="2783" y="1047961"/>
          <a:ext cx="1604988" cy="481496"/>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30" tIns="126830" rIns="126830" bIns="126830" numCol="1" spcCol="1270" anchor="ctr" anchorCtr="0">
          <a:noAutofit/>
        </a:bodyPr>
        <a:lstStyle/>
        <a:p>
          <a:pPr marL="0" lvl="0" indent="0" algn="ctr" defTabSz="711200">
            <a:lnSpc>
              <a:spcPct val="90000"/>
            </a:lnSpc>
            <a:spcBef>
              <a:spcPct val="0"/>
            </a:spcBef>
            <a:spcAft>
              <a:spcPct val="35000"/>
            </a:spcAft>
            <a:buNone/>
          </a:pPr>
          <a:r>
            <a:rPr lang="en-US" sz="1600" kern="1200"/>
            <a:t>Determine</a:t>
          </a:r>
        </a:p>
      </dsp:txBody>
      <dsp:txXfrm>
        <a:off x="2783" y="1047961"/>
        <a:ext cx="1604988" cy="481496"/>
      </dsp:txXfrm>
    </dsp:sp>
    <dsp:sp modelId="{00910D73-5B1C-488A-875C-9002B257A845}">
      <dsp:nvSpPr>
        <dsp:cNvPr id="0" name=""/>
        <dsp:cNvSpPr/>
      </dsp:nvSpPr>
      <dsp:spPr>
        <a:xfrm>
          <a:off x="2783" y="1529458"/>
          <a:ext cx="1604988" cy="2662388"/>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537" tIns="158537" rIns="158537" bIns="158537" numCol="1" spcCol="1270" anchor="t" anchorCtr="0">
          <a:noAutofit/>
        </a:bodyPr>
        <a:lstStyle/>
        <a:p>
          <a:pPr marL="0" lvl="0" indent="0" algn="l" defTabSz="622300">
            <a:lnSpc>
              <a:spcPct val="90000"/>
            </a:lnSpc>
            <a:spcBef>
              <a:spcPct val="0"/>
            </a:spcBef>
            <a:spcAft>
              <a:spcPct val="35000"/>
            </a:spcAft>
            <a:buNone/>
          </a:pPr>
          <a:r>
            <a:rPr lang="en-US" sz="1400" kern="1200" dirty="0"/>
            <a:t>Determine the relevance and appropriateness of questions. </a:t>
          </a:r>
        </a:p>
        <a:p>
          <a:pPr marL="0" lvl="0" indent="0" algn="l" defTabSz="622300">
            <a:lnSpc>
              <a:spcPct val="90000"/>
            </a:lnSpc>
            <a:spcBef>
              <a:spcPct val="0"/>
            </a:spcBef>
            <a:spcAft>
              <a:spcPct val="35000"/>
            </a:spcAft>
            <a:buNone/>
          </a:pPr>
          <a:r>
            <a:rPr lang="en-US" sz="1400" kern="1200" dirty="0"/>
            <a:t>Pause after each question to “rule” on relevance. State your rationale for the record.</a:t>
          </a:r>
        </a:p>
      </dsp:txBody>
      <dsp:txXfrm>
        <a:off x="2783" y="1529458"/>
        <a:ext cx="1604988" cy="2662388"/>
      </dsp:txXfrm>
    </dsp:sp>
    <dsp:sp modelId="{65CB86D8-E680-4F48-B64D-75FE6A320F95}">
      <dsp:nvSpPr>
        <dsp:cNvPr id="0" name=""/>
        <dsp:cNvSpPr/>
      </dsp:nvSpPr>
      <dsp:spPr>
        <a:xfrm>
          <a:off x="1715771" y="1047961"/>
          <a:ext cx="1604988" cy="481496"/>
        </a:xfrm>
        <a:prstGeom prst="rect">
          <a:avLst/>
        </a:prstGeom>
        <a:solidFill>
          <a:schemeClr val="accent5">
            <a:hueOff val="0"/>
            <a:satOff val="0"/>
            <a:lumOff val="-12419"/>
            <a:alphaOff val="0"/>
          </a:schemeClr>
        </a:solidFill>
        <a:ln w="15875" cap="rnd" cmpd="sng" algn="ctr">
          <a:solidFill>
            <a:schemeClr val="accent5">
              <a:hueOff val="0"/>
              <a:satOff val="0"/>
              <a:lumOff val="-124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30" tIns="126830" rIns="126830" bIns="126830" numCol="1" spcCol="1270" anchor="ctr" anchorCtr="0">
          <a:noAutofit/>
        </a:bodyPr>
        <a:lstStyle/>
        <a:p>
          <a:pPr marL="0" lvl="0" indent="0" algn="ctr" defTabSz="711200">
            <a:lnSpc>
              <a:spcPct val="90000"/>
            </a:lnSpc>
            <a:spcBef>
              <a:spcPct val="0"/>
            </a:spcBef>
            <a:spcAft>
              <a:spcPct val="35000"/>
            </a:spcAft>
            <a:buNone/>
          </a:pPr>
          <a:r>
            <a:rPr lang="en-US" sz="1600" kern="1200"/>
            <a:t>Provide</a:t>
          </a:r>
        </a:p>
      </dsp:txBody>
      <dsp:txXfrm>
        <a:off x="1715771" y="1047961"/>
        <a:ext cx="1604988" cy="481496"/>
      </dsp:txXfrm>
    </dsp:sp>
    <dsp:sp modelId="{632E011A-CAD8-41DC-B465-60E19173A8B8}">
      <dsp:nvSpPr>
        <dsp:cNvPr id="0" name=""/>
        <dsp:cNvSpPr/>
      </dsp:nvSpPr>
      <dsp:spPr>
        <a:xfrm>
          <a:off x="1715771" y="1529458"/>
          <a:ext cx="1604988" cy="2662388"/>
        </a:xfrm>
        <a:prstGeom prst="rect">
          <a:avLst/>
        </a:prstGeom>
        <a:solidFill>
          <a:schemeClr val="accent5">
            <a:tint val="40000"/>
            <a:alpha val="90000"/>
            <a:hueOff val="0"/>
            <a:satOff val="0"/>
            <a:lumOff val="-884"/>
            <a:alphaOff val="0"/>
          </a:schemeClr>
        </a:solidFill>
        <a:ln w="15875" cap="rnd" cmpd="sng" algn="ctr">
          <a:solidFill>
            <a:schemeClr val="accent5">
              <a:tint val="40000"/>
              <a:alpha val="90000"/>
              <a:hueOff val="0"/>
              <a:satOff val="0"/>
              <a:lumOff val="-8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537" tIns="158537" rIns="158537" bIns="158537" numCol="1" spcCol="1270" anchor="t" anchorCtr="0">
          <a:noAutofit/>
        </a:bodyPr>
        <a:lstStyle/>
        <a:p>
          <a:pPr marL="0" lvl="0" indent="0" algn="l" defTabSz="622300">
            <a:lnSpc>
              <a:spcPct val="90000"/>
            </a:lnSpc>
            <a:spcBef>
              <a:spcPct val="0"/>
            </a:spcBef>
            <a:spcAft>
              <a:spcPct val="35000"/>
            </a:spcAft>
            <a:buNone/>
          </a:pPr>
          <a:r>
            <a:rPr lang="en-US" sz="1400" kern="1200" dirty="0"/>
            <a:t>When necessary, provide directives to disregard a question or information deemed irrelevant, abusive, or repetitive.</a:t>
          </a:r>
        </a:p>
      </dsp:txBody>
      <dsp:txXfrm>
        <a:off x="1715771" y="1529458"/>
        <a:ext cx="1604988" cy="2662388"/>
      </dsp:txXfrm>
    </dsp:sp>
    <dsp:sp modelId="{B11208A0-540B-4F7F-A32E-0A018B9B147B}">
      <dsp:nvSpPr>
        <dsp:cNvPr id="0" name=""/>
        <dsp:cNvSpPr/>
      </dsp:nvSpPr>
      <dsp:spPr>
        <a:xfrm>
          <a:off x="3428760" y="1047961"/>
          <a:ext cx="1604988" cy="481496"/>
        </a:xfrm>
        <a:prstGeom prst="rect">
          <a:avLst/>
        </a:prstGeom>
        <a:solidFill>
          <a:schemeClr val="accent5">
            <a:hueOff val="0"/>
            <a:satOff val="0"/>
            <a:lumOff val="-24837"/>
            <a:alphaOff val="0"/>
          </a:schemeClr>
        </a:solidFill>
        <a:ln w="15875" cap="rnd" cmpd="sng" algn="ctr">
          <a:solidFill>
            <a:schemeClr val="accent5">
              <a:hueOff val="0"/>
              <a:satOff val="0"/>
              <a:lumOff val="-248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30" tIns="126830" rIns="126830" bIns="126830" numCol="1" spcCol="1270" anchor="ctr" anchorCtr="0">
          <a:noAutofit/>
        </a:bodyPr>
        <a:lstStyle/>
        <a:p>
          <a:pPr marL="0" lvl="0" indent="0" algn="ctr" defTabSz="711200">
            <a:lnSpc>
              <a:spcPct val="90000"/>
            </a:lnSpc>
            <a:spcBef>
              <a:spcPct val="0"/>
            </a:spcBef>
            <a:spcAft>
              <a:spcPct val="35000"/>
            </a:spcAft>
            <a:buNone/>
          </a:pPr>
          <a:r>
            <a:rPr lang="en-US" sz="1600" kern="1200"/>
            <a:t>Manage</a:t>
          </a:r>
        </a:p>
      </dsp:txBody>
      <dsp:txXfrm>
        <a:off x="3428760" y="1047961"/>
        <a:ext cx="1604988" cy="481496"/>
      </dsp:txXfrm>
    </dsp:sp>
    <dsp:sp modelId="{26064AAC-CAC2-4A11-B1C7-30F848C85759}">
      <dsp:nvSpPr>
        <dsp:cNvPr id="0" name=""/>
        <dsp:cNvSpPr/>
      </dsp:nvSpPr>
      <dsp:spPr>
        <a:xfrm>
          <a:off x="3428760" y="1529458"/>
          <a:ext cx="1604988" cy="2662388"/>
        </a:xfrm>
        <a:prstGeom prst="rect">
          <a:avLst/>
        </a:prstGeom>
        <a:solidFill>
          <a:schemeClr val="accent5">
            <a:tint val="40000"/>
            <a:alpha val="90000"/>
            <a:hueOff val="0"/>
            <a:satOff val="0"/>
            <a:lumOff val="-1769"/>
            <a:alphaOff val="0"/>
          </a:schemeClr>
        </a:solidFill>
        <a:ln w="15875" cap="rnd" cmpd="sng" algn="ctr">
          <a:solidFill>
            <a:schemeClr val="accent5">
              <a:tint val="40000"/>
              <a:alpha val="90000"/>
              <a:hueOff val="0"/>
              <a:satOff val="0"/>
              <a:lumOff val="-17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537" tIns="158537" rIns="158537" bIns="158537" numCol="1" spcCol="1270" anchor="t" anchorCtr="0">
          <a:noAutofit/>
        </a:bodyPr>
        <a:lstStyle/>
        <a:p>
          <a:pPr marL="0" lvl="0" indent="0" algn="l" defTabSz="622300">
            <a:lnSpc>
              <a:spcPct val="90000"/>
            </a:lnSpc>
            <a:spcBef>
              <a:spcPct val="0"/>
            </a:spcBef>
            <a:spcAft>
              <a:spcPct val="35000"/>
            </a:spcAft>
            <a:buNone/>
          </a:pPr>
          <a:r>
            <a:rPr lang="en-US" sz="1400" kern="1200" dirty="0"/>
            <a:t>Manage advisors as necessary.</a:t>
          </a:r>
        </a:p>
      </dsp:txBody>
      <dsp:txXfrm>
        <a:off x="3428760" y="1529458"/>
        <a:ext cx="1604988" cy="2662388"/>
      </dsp:txXfrm>
    </dsp:sp>
    <dsp:sp modelId="{0C2B548C-A504-422E-AC56-E77733A624E6}">
      <dsp:nvSpPr>
        <dsp:cNvPr id="0" name=""/>
        <dsp:cNvSpPr/>
      </dsp:nvSpPr>
      <dsp:spPr>
        <a:xfrm>
          <a:off x="5141749" y="1047961"/>
          <a:ext cx="1604988" cy="481496"/>
        </a:xfrm>
        <a:prstGeom prst="rect">
          <a:avLst/>
        </a:prstGeom>
        <a:solidFill>
          <a:schemeClr val="accent5">
            <a:hueOff val="0"/>
            <a:satOff val="0"/>
            <a:lumOff val="-37256"/>
            <a:alphaOff val="0"/>
          </a:schemeClr>
        </a:solidFill>
        <a:ln w="15875" cap="rnd" cmpd="sng" algn="ctr">
          <a:solidFill>
            <a:schemeClr val="accent5">
              <a:hueOff val="0"/>
              <a:satOff val="0"/>
              <a:lumOff val="-372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830" tIns="126830" rIns="126830" bIns="126830" numCol="1" spcCol="1270" anchor="ctr" anchorCtr="0">
          <a:noAutofit/>
        </a:bodyPr>
        <a:lstStyle/>
        <a:p>
          <a:pPr marL="0" lvl="0" indent="0" algn="ctr" defTabSz="711200">
            <a:lnSpc>
              <a:spcPct val="90000"/>
            </a:lnSpc>
            <a:spcBef>
              <a:spcPct val="0"/>
            </a:spcBef>
            <a:spcAft>
              <a:spcPct val="35000"/>
            </a:spcAft>
            <a:buNone/>
          </a:pPr>
          <a:r>
            <a:rPr lang="en-US" sz="1600" kern="1200"/>
            <a:t>Recognize</a:t>
          </a:r>
        </a:p>
      </dsp:txBody>
      <dsp:txXfrm>
        <a:off x="5141749" y="1047961"/>
        <a:ext cx="1604988" cy="481496"/>
      </dsp:txXfrm>
    </dsp:sp>
    <dsp:sp modelId="{F528A611-9F66-4DFD-A474-70E5E35B82E3}">
      <dsp:nvSpPr>
        <dsp:cNvPr id="0" name=""/>
        <dsp:cNvSpPr/>
      </dsp:nvSpPr>
      <dsp:spPr>
        <a:xfrm>
          <a:off x="5141749" y="1529458"/>
          <a:ext cx="1604988" cy="2662388"/>
        </a:xfrm>
        <a:prstGeom prst="rect">
          <a:avLst/>
        </a:prstGeom>
        <a:solidFill>
          <a:schemeClr val="accent5">
            <a:tint val="40000"/>
            <a:alpha val="90000"/>
            <a:hueOff val="0"/>
            <a:satOff val="0"/>
            <a:lumOff val="-2653"/>
            <a:alphaOff val="0"/>
          </a:schemeClr>
        </a:solidFill>
        <a:ln w="15875" cap="rnd" cmpd="sng" algn="ctr">
          <a:solidFill>
            <a:schemeClr val="accent5">
              <a:tint val="40000"/>
              <a:alpha val="90000"/>
              <a:hueOff val="0"/>
              <a:satOff val="0"/>
              <a:lumOff val="-26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537" tIns="158537" rIns="158537" bIns="158537" numCol="1" spcCol="1270" anchor="t" anchorCtr="0">
          <a:noAutofit/>
        </a:bodyPr>
        <a:lstStyle/>
        <a:p>
          <a:pPr marL="0" lvl="0" indent="0" algn="l" defTabSz="622300">
            <a:lnSpc>
              <a:spcPct val="90000"/>
            </a:lnSpc>
            <a:spcBef>
              <a:spcPct val="0"/>
            </a:spcBef>
            <a:spcAft>
              <a:spcPct val="35000"/>
            </a:spcAft>
            <a:buNone/>
          </a:pPr>
          <a:r>
            <a:rPr lang="en-US" sz="1400" kern="1200" dirty="0"/>
            <a:t>Recognize your authority and maintain professionalism.</a:t>
          </a:r>
        </a:p>
      </dsp:txBody>
      <dsp:txXfrm>
        <a:off x="5141749" y="1529458"/>
        <a:ext cx="1604988" cy="2662388"/>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9EBED9-6597-4EBD-A3B0-70ECE414BED1}" type="datetimeFigureOut">
              <a:rPr lang="en-US" smtClean="0"/>
              <a:t>10/26/2020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80324FD-4FC2-4CAE-A906-DBDC9ABF5EDA}" type="slidenum">
              <a:rPr lang="en-US" smtClean="0"/>
              <a:t>‹#›</a:t>
            </a:fld>
            <a:endParaRPr lang="en-US"/>
          </a:p>
        </p:txBody>
      </p:sp>
    </p:spTree>
    <p:extLst>
      <p:ext uri="{BB962C8B-B14F-4D97-AF65-F5344CB8AC3E}">
        <p14:creationId xmlns:p14="http://schemas.microsoft.com/office/powerpoint/2010/main" val="3164959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0" y="385959"/>
            <a:ext cx="10018713" cy="974035"/>
          </a:xfrm>
        </p:spPr>
        <p:txBody>
          <a:bodyPr/>
          <a:lstStyle>
            <a:lvl1pPr>
              <a:defRPr>
                <a:latin typeface="Arial Nova" panose="020B0504020202020204" pitchFamily="34" charset="0"/>
              </a:defRPr>
            </a:lvl1pPr>
          </a:lstStyle>
          <a:p>
            <a:r>
              <a:rPr lang="en-US" dirty="0"/>
              <a:t>Click to edit Master title style</a:t>
            </a:r>
          </a:p>
        </p:txBody>
      </p:sp>
      <p:sp>
        <p:nvSpPr>
          <p:cNvPr id="3" name="Content Placeholder 2"/>
          <p:cNvSpPr>
            <a:spLocks noGrp="1"/>
          </p:cNvSpPr>
          <p:nvPr>
            <p:ph idx="1"/>
          </p:nvPr>
        </p:nvSpPr>
        <p:spPr>
          <a:xfrm>
            <a:off x="1484310" y="1669774"/>
            <a:ext cx="10018713" cy="4315249"/>
          </a:xfrm>
        </p:spPr>
        <p:txBody>
          <a:bodyPr anchor="t" anchorCtr="0">
            <a:normAutofit/>
          </a:bodyPr>
          <a:lstStyle>
            <a:lvl1pPr marL="347663" indent="-347663">
              <a:spcBef>
                <a:spcPts val="0"/>
              </a:spcBef>
              <a:spcAft>
                <a:spcPts val="0"/>
              </a:spcAft>
              <a:defRPr sz="2400">
                <a:latin typeface="Arial Nova" panose="020B0504020202020204" pitchFamily="34" charset="0"/>
              </a:defRPr>
            </a:lvl1pPr>
            <a:lvl2pPr marL="804863" indent="-347663">
              <a:spcBef>
                <a:spcPts val="0"/>
              </a:spcBef>
              <a:spcAft>
                <a:spcPts val="0"/>
              </a:spcAft>
              <a:buSzPct val="100000"/>
              <a:buFont typeface="Wingdings" panose="05000000000000000000" pitchFamily="2" charset="2"/>
              <a:buChar char="§"/>
              <a:defRPr sz="2400">
                <a:latin typeface="Arial Nova" panose="020B0504020202020204" pitchFamily="34" charset="0"/>
              </a:defRPr>
            </a:lvl2pPr>
            <a:lvl3pPr marL="1262063" indent="-347663">
              <a:spcBef>
                <a:spcPts val="0"/>
              </a:spcBef>
              <a:spcAft>
                <a:spcPts val="0"/>
              </a:spcAft>
              <a:buSzPct val="100000"/>
              <a:buFont typeface="Courier New" panose="02070309020205020404" pitchFamily="49" charset="0"/>
              <a:buChar char="o"/>
              <a:defRPr sz="2400">
                <a:latin typeface="Arial Nova" panose="020B0504020202020204" pitchFamily="34" charset="0"/>
              </a:defRPr>
            </a:lvl3pPr>
            <a:lvl4pPr marL="1719263" indent="-347663">
              <a:spcBef>
                <a:spcPts val="0"/>
              </a:spcBef>
              <a:spcAft>
                <a:spcPts val="0"/>
              </a:spcAft>
              <a:buSzPct val="100000"/>
              <a:buFont typeface="Wingdings" panose="05000000000000000000" pitchFamily="2" charset="2"/>
              <a:buChar char="Ø"/>
              <a:defRPr sz="2400">
                <a:latin typeface="Arial Nova" panose="020B0504020202020204" pitchFamily="34" charset="0"/>
              </a:defRPr>
            </a:lvl4pPr>
            <a:lvl5pPr marL="2176463" indent="-347663">
              <a:spcBef>
                <a:spcPts val="0"/>
              </a:spcBef>
              <a:spcAft>
                <a:spcPts val="0"/>
              </a:spcAft>
              <a:buSzPct val="100000"/>
              <a:buFont typeface="Corbel" panose="020B0503020204020204" pitchFamily="34" charset="0"/>
              <a:buChar char="*"/>
              <a:defRPr sz="2400">
                <a:latin typeface="Arial Nova" panose="020B0504020202020204" pitchFamily="34" charset="0"/>
              </a:defRPr>
            </a:lvl5pPr>
          </a:lstStyle>
          <a:p>
            <a:pPr lvl="0"/>
            <a:r>
              <a:rPr lang="en-US" dirty="0"/>
              <a:t>Click to edit Master text styles</a:t>
            </a:r>
          </a:p>
          <a:p>
            <a:pPr lvl="0"/>
            <a:endParaRPr lang="en-US" dirty="0"/>
          </a:p>
          <a:p>
            <a:pPr lvl="1"/>
            <a:r>
              <a:rPr lang="en-US" dirty="0"/>
              <a:t>Second level</a:t>
            </a:r>
          </a:p>
          <a:p>
            <a:pPr lvl="1"/>
            <a:endParaRPr lang="en-US" dirty="0"/>
          </a:p>
          <a:p>
            <a:pPr lvl="2"/>
            <a:r>
              <a:rPr lang="en-US" dirty="0"/>
              <a:t>Third level</a:t>
            </a:r>
          </a:p>
          <a:p>
            <a:pPr lvl="2"/>
            <a:endParaRPr lang="en-US" dirty="0"/>
          </a:p>
          <a:p>
            <a:pPr lvl="3"/>
            <a:r>
              <a:rPr lang="en-US" dirty="0"/>
              <a:t>Fourth level</a:t>
            </a:r>
          </a:p>
          <a:p>
            <a:pPr lvl="3"/>
            <a:endParaRPr lang="en-US" dirty="0"/>
          </a:p>
          <a:p>
            <a:pPr lvl="4"/>
            <a:r>
              <a:rPr lang="en-US" dirty="0"/>
              <a:t>Fifth level</a:t>
            </a:r>
          </a:p>
        </p:txBody>
      </p:sp>
      <p:pic>
        <p:nvPicPr>
          <p:cNvPr id="10" name="Picture 9">
            <a:extLst>
              <a:ext uri="{FF2B5EF4-FFF2-40B4-BE49-F238E27FC236}">
                <a16:creationId xmlns:a16="http://schemas.microsoft.com/office/drawing/2014/main" id="{AD0E777D-B8E5-4DE3-9D1B-014F0841C47D}"/>
              </a:ext>
            </a:extLst>
          </p:cNvPr>
          <p:cNvPicPr>
            <a:picLocks noChangeAspect="1"/>
          </p:cNvPicPr>
          <p:nvPr userDrawn="1"/>
        </p:nvPicPr>
        <p:blipFill>
          <a:blip r:embed="rId2"/>
          <a:stretch>
            <a:fillRect/>
          </a:stretch>
        </p:blipFill>
        <p:spPr>
          <a:xfrm>
            <a:off x="10167041" y="5985024"/>
            <a:ext cx="1762407" cy="872976"/>
          </a:xfrm>
          <a:prstGeom prst="rect">
            <a:avLst/>
          </a:prstGeom>
        </p:spPr>
      </p:pic>
    </p:spTree>
    <p:extLst>
      <p:ext uri="{BB962C8B-B14F-4D97-AF65-F5344CB8AC3E}">
        <p14:creationId xmlns:p14="http://schemas.microsoft.com/office/powerpoint/2010/main" val="2073281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71718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88792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23241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49711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3678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74254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332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8752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latin typeface="Arial Nova" panose="020B0504020202020204"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267D12BA-94C6-431D-B3DC-C72F7CCC4964}"/>
              </a:ext>
            </a:extLst>
          </p:cNvPr>
          <p:cNvPicPr>
            <a:picLocks noChangeAspect="1"/>
          </p:cNvPicPr>
          <p:nvPr userDrawn="1"/>
        </p:nvPicPr>
        <p:blipFill>
          <a:blip r:embed="rId2"/>
          <a:stretch>
            <a:fillRect/>
          </a:stretch>
        </p:blipFill>
        <p:spPr>
          <a:xfrm>
            <a:off x="8716874" y="5351183"/>
            <a:ext cx="2786149" cy="1380068"/>
          </a:xfrm>
          <a:prstGeom prst="rect">
            <a:avLst/>
          </a:prstGeom>
        </p:spPr>
      </p:pic>
    </p:spTree>
    <p:extLst>
      <p:ext uri="{BB962C8B-B14F-4D97-AF65-F5344CB8AC3E}">
        <p14:creationId xmlns:p14="http://schemas.microsoft.com/office/powerpoint/2010/main" val="328999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atin typeface="Arial Nova" panose="020B05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4704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lvl1pPr>
              <a:defRPr>
                <a:latin typeface="Arial Nova" panose="020B05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303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054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45250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97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0771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29748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113183"/>
          </a:xfrm>
          <a:prstGeom prst="rect">
            <a:avLst/>
          </a:prstGeom>
          <a:effectLst/>
        </p:spPr>
        <p:txBody>
          <a:bodyPr vert="horz" lIns="91440" tIns="45720" rIns="91440" bIns="45720" rtlCol="0" anchor="ctr">
            <a:normAutofit/>
          </a:bodyPr>
          <a:lstStyle/>
          <a:p>
            <a:r>
              <a:rPr kumimoji="0" lang="en-US" sz="4000" b="0" i="0" u="none" strike="noStrike" kern="1200" cap="none" spc="0" normalizeH="0" baseline="0" noProof="0" dirty="0">
                <a:ln w="3175" cmpd="sng">
                  <a:noFill/>
                </a:ln>
                <a:solidFill>
                  <a:prstClr val="black"/>
                </a:solidFill>
                <a:effectLst/>
                <a:uLnTx/>
                <a:uFillTx/>
                <a:latin typeface="+mj-lt"/>
                <a:ea typeface="+mj-ea"/>
                <a:cs typeface="+mj-cs"/>
              </a:rPr>
              <a:t>Click to edit Master title style</a:t>
            </a:r>
            <a:endParaRPr lang="en-US" dirty="0"/>
          </a:p>
        </p:txBody>
      </p:sp>
      <p:sp>
        <p:nvSpPr>
          <p:cNvPr id="3" name="Text Placeholder 2"/>
          <p:cNvSpPr>
            <a:spLocks noGrp="1"/>
          </p:cNvSpPr>
          <p:nvPr>
            <p:ph type="body" idx="1"/>
          </p:nvPr>
        </p:nvSpPr>
        <p:spPr>
          <a:xfrm>
            <a:off x="1484310" y="1967948"/>
            <a:ext cx="10018713" cy="4047089"/>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a:extLst>
              <a:ext uri="{FF2B5EF4-FFF2-40B4-BE49-F238E27FC236}">
                <a16:creationId xmlns:a16="http://schemas.microsoft.com/office/drawing/2014/main" id="{37BAFB9E-4871-4857-A7CB-E3B9EC7635D7}"/>
              </a:ext>
            </a:extLst>
          </p:cNvPr>
          <p:cNvPicPr>
            <a:picLocks noChangeAspect="1"/>
          </p:cNvPicPr>
          <p:nvPr userDrawn="1"/>
        </p:nvPicPr>
        <p:blipFill>
          <a:blip r:embed="rId19"/>
          <a:stretch>
            <a:fillRect/>
          </a:stretch>
        </p:blipFill>
        <p:spPr>
          <a:xfrm>
            <a:off x="10167730" y="5936491"/>
            <a:ext cx="1567070" cy="776219"/>
          </a:xfrm>
          <a:prstGeom prst="rect">
            <a:avLst/>
          </a:prstGeom>
        </p:spPr>
      </p:pic>
    </p:spTree>
    <p:extLst>
      <p:ext uri="{BB962C8B-B14F-4D97-AF65-F5344CB8AC3E}">
        <p14:creationId xmlns:p14="http://schemas.microsoft.com/office/powerpoint/2010/main" val="3483247336"/>
      </p:ext>
    </p:extLst>
  </p:cSld>
  <p:clrMap bg1="lt1" tx1="dk1" bg2="lt2" tx2="dk2" accent1="accent1" accent2="accent2" accent3="accent3" accent4="accent4" accent5="accent5" accent6="accent6" hlink="hlink" folHlink="folHlink"/>
  <p:sldLayoutIdLst>
    <p:sldLayoutId id="2147483778" r:id="rId1"/>
    <p:sldLayoutId id="2147483777"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Comic Sans MS" panose="030F0702030302020204" pitchFamily="66"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7663" indent="-347663"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Arial Nova" panose="020B0504020202020204" pitchFamily="34" charset="0"/>
          <a:ea typeface="+mn-ea"/>
          <a:cs typeface="+mn-cs"/>
        </a:defRPr>
      </a:lvl1pPr>
      <a:lvl2pPr marL="804863" indent="-347663"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Arial Nova" panose="020B0504020202020204" pitchFamily="34" charset="0"/>
          <a:ea typeface="+mn-ea"/>
          <a:cs typeface="+mn-cs"/>
        </a:defRPr>
      </a:lvl2pPr>
      <a:lvl3pPr marL="1262063" indent="-347663"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Arial Nova" panose="020B0504020202020204" pitchFamily="34" charset="0"/>
          <a:ea typeface="+mn-ea"/>
          <a:cs typeface="+mn-cs"/>
        </a:defRPr>
      </a:lvl3pPr>
      <a:lvl4pPr marL="1719263" indent="-347663"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Arial Nova" panose="020B0504020202020204" pitchFamily="34" charset="0"/>
          <a:ea typeface="+mn-ea"/>
          <a:cs typeface="+mn-cs"/>
        </a:defRPr>
      </a:lvl4pPr>
      <a:lvl5pPr marL="2176463" indent="-347663"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Arial Nova" panose="020B0504020202020204" pitchFamily="34" charset="0"/>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0.sv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2.svg"/></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3D878-949C-4D02-8A3E-E236A4DB9E94}"/>
              </a:ext>
            </a:extLst>
          </p:cNvPr>
          <p:cNvSpPr>
            <a:spLocks noGrp="1"/>
          </p:cNvSpPr>
          <p:nvPr>
            <p:ph type="ctrTitle"/>
          </p:nvPr>
        </p:nvSpPr>
        <p:spPr/>
        <p:txBody>
          <a:bodyPr>
            <a:normAutofit/>
          </a:bodyPr>
          <a:lstStyle/>
          <a:p>
            <a:pPr algn="ctr"/>
            <a:r>
              <a:rPr lang="en-US" sz="4400" dirty="0"/>
              <a:t>TITLE IX TRAINING</a:t>
            </a:r>
            <a:br>
              <a:rPr lang="en-US" sz="4400" dirty="0"/>
            </a:br>
            <a:r>
              <a:rPr lang="en-US" sz="4400" dirty="0"/>
              <a:t>Legal Obligations and Roles</a:t>
            </a:r>
            <a:r>
              <a:rPr lang="en-US" sz="2400" dirty="0"/>
              <a:t>©</a:t>
            </a:r>
            <a:r>
              <a:rPr lang="en-US" sz="4400" dirty="0"/>
              <a:t> </a:t>
            </a:r>
          </a:p>
        </p:txBody>
      </p:sp>
    </p:spTree>
    <p:extLst>
      <p:ext uri="{BB962C8B-B14F-4D97-AF65-F5344CB8AC3E}">
        <p14:creationId xmlns:p14="http://schemas.microsoft.com/office/powerpoint/2010/main" val="155099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2AE0-AF91-4717-A5DB-F54E45255C25}"/>
              </a:ext>
            </a:extLst>
          </p:cNvPr>
          <p:cNvSpPr>
            <a:spLocks noGrp="1"/>
          </p:cNvSpPr>
          <p:nvPr>
            <p:ph type="title"/>
          </p:nvPr>
        </p:nvSpPr>
        <p:spPr/>
        <p:txBody>
          <a:bodyPr/>
          <a:lstStyle/>
          <a:p>
            <a:r>
              <a:rPr lang="en-US" dirty="0"/>
              <a:t>WHAT CONDUCT IS COVERED?</a:t>
            </a:r>
          </a:p>
        </p:txBody>
      </p:sp>
      <p:sp>
        <p:nvSpPr>
          <p:cNvPr id="3" name="Content Placeholder 2">
            <a:extLst>
              <a:ext uri="{FF2B5EF4-FFF2-40B4-BE49-F238E27FC236}">
                <a16:creationId xmlns:a16="http://schemas.microsoft.com/office/drawing/2014/main" id="{B46012DC-35D3-4867-B43B-C183047356B6}"/>
              </a:ext>
            </a:extLst>
          </p:cNvPr>
          <p:cNvSpPr>
            <a:spLocks noGrp="1"/>
          </p:cNvSpPr>
          <p:nvPr>
            <p:ph idx="1"/>
          </p:nvPr>
        </p:nvSpPr>
        <p:spPr/>
        <p:txBody>
          <a:bodyPr/>
          <a:lstStyle/>
          <a:p>
            <a:r>
              <a:rPr lang="en-US" dirty="0"/>
              <a:t>Allegations of </a:t>
            </a:r>
            <a:r>
              <a:rPr lang="en-US" i="1" dirty="0"/>
              <a:t>sexual harassment </a:t>
            </a:r>
            <a:r>
              <a:rPr lang="en-US" dirty="0"/>
              <a:t>that occur in an </a:t>
            </a:r>
            <a:r>
              <a:rPr lang="en-US" i="1" dirty="0"/>
              <a:t>education program or activity </a:t>
            </a:r>
            <a:r>
              <a:rPr lang="en-US" u="sng" dirty="0"/>
              <a:t>located within the United States </a:t>
            </a:r>
            <a:r>
              <a:rPr lang="en-US" dirty="0"/>
              <a:t>and of which the recipient has </a:t>
            </a:r>
            <a:r>
              <a:rPr lang="en-US" i="1" dirty="0"/>
              <a:t>actual knowledge</a:t>
            </a:r>
            <a:r>
              <a:rPr lang="en-US" dirty="0"/>
              <a:t>.</a:t>
            </a:r>
          </a:p>
          <a:p>
            <a:pPr marL="0" indent="0">
              <a:buNone/>
            </a:pPr>
            <a:endParaRPr lang="en-US" dirty="0"/>
          </a:p>
          <a:p>
            <a:r>
              <a:rPr lang="en-US" dirty="0"/>
              <a:t>If a person alleges misconduct that fits in the above description, institutions have a duty to respond. The Title IX Final Rule sets out your legal obligations in responding to such allegations.</a:t>
            </a:r>
          </a:p>
        </p:txBody>
      </p:sp>
    </p:spTree>
    <p:extLst>
      <p:ext uri="{BB962C8B-B14F-4D97-AF65-F5344CB8AC3E}">
        <p14:creationId xmlns:p14="http://schemas.microsoft.com/office/powerpoint/2010/main" val="17984168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1836013" y="1072609"/>
            <a:ext cx="3041557" cy="4522647"/>
          </a:xfrm>
          <a:effectLst/>
        </p:spPr>
        <p:txBody>
          <a:bodyPr anchor="ctr">
            <a:normAutofit/>
          </a:bodyPr>
          <a:lstStyle/>
          <a:p>
            <a:pPr algn="l"/>
            <a:r>
              <a:rPr lang="en-US" sz="3000">
                <a:solidFill>
                  <a:schemeClr val="tx2"/>
                </a:solidFill>
              </a:rPr>
              <a:t>ADDITIONAL EVIDENCE RESTRICTIONS</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a:xfrm>
            <a:off x="5149032" y="1072609"/>
            <a:ext cx="6383207" cy="4522647"/>
          </a:xfrm>
        </p:spPr>
        <p:txBody>
          <a:bodyPr anchor="ctr">
            <a:normAutofit/>
          </a:bodyPr>
          <a:lstStyle/>
          <a:p>
            <a:pPr>
              <a:spcAft>
                <a:spcPts val="600"/>
              </a:spcAft>
            </a:pPr>
            <a:r>
              <a:rPr lang="en-US" dirty="0"/>
              <a:t>Specific, written permission required in advance of a hearing for records made or maintained by a physician, psychiatrist, or psychologist</a:t>
            </a:r>
          </a:p>
        </p:txBody>
      </p:sp>
    </p:spTree>
    <p:extLst>
      <p:ext uri="{BB962C8B-B14F-4D97-AF65-F5344CB8AC3E}">
        <p14:creationId xmlns:p14="http://schemas.microsoft.com/office/powerpoint/2010/main" val="73396240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WHAT IS CREDIBILITY?</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Accuracy and reliability of information</a:t>
            </a:r>
          </a:p>
          <a:p>
            <a:r>
              <a:rPr lang="en-US" sz="3000" dirty="0"/>
              <a:t>Primary factors: corroboration and consistency</a:t>
            </a:r>
          </a:p>
          <a:p>
            <a:r>
              <a:rPr lang="en-US" sz="3000" dirty="0"/>
              <a:t>Avoid too much focus on irrelevant inconsistencies</a:t>
            </a:r>
          </a:p>
          <a:p>
            <a:r>
              <a:rPr lang="en-US" sz="3000" dirty="0"/>
              <a:t>Source + content + plausibility</a:t>
            </a:r>
          </a:p>
          <a:p>
            <a:r>
              <a:rPr lang="en-US" sz="3000" dirty="0"/>
              <a:t>Credibility assessment may not be based on a person’s status as a Complainant, Respondent, or Witness</a:t>
            </a:r>
          </a:p>
        </p:txBody>
      </p:sp>
    </p:spTree>
    <p:extLst>
      <p:ext uri="{BB962C8B-B14F-4D97-AF65-F5344CB8AC3E}">
        <p14:creationId xmlns:p14="http://schemas.microsoft.com/office/powerpoint/2010/main" val="234608985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WHAT IS CREDIBILITY?</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Inherent plausibility</a:t>
            </a:r>
          </a:p>
          <a:p>
            <a:pPr lvl="1"/>
            <a:r>
              <a:rPr lang="en-US" sz="3000" dirty="0"/>
              <a:t>Does this make sense?</a:t>
            </a:r>
          </a:p>
          <a:p>
            <a:pPr lvl="1"/>
            <a:r>
              <a:rPr lang="en-US" sz="3000" dirty="0"/>
              <a:t>Be careful of bias influencing sense of “logical”</a:t>
            </a:r>
          </a:p>
          <a:p>
            <a:r>
              <a:rPr lang="en-US" sz="3000" dirty="0"/>
              <a:t>Motive to falsify</a:t>
            </a:r>
          </a:p>
          <a:p>
            <a:pPr lvl="1"/>
            <a:r>
              <a:rPr lang="en-US" sz="3000" dirty="0"/>
              <a:t>Do they have a reason to lie?</a:t>
            </a:r>
          </a:p>
          <a:p>
            <a:r>
              <a:rPr lang="en-US" sz="3000" dirty="0"/>
              <a:t>Corroboration</a:t>
            </a:r>
          </a:p>
          <a:p>
            <a:pPr lvl="1"/>
            <a:r>
              <a:rPr lang="en-US" sz="3000" dirty="0"/>
              <a:t>Independent, objective authentication </a:t>
            </a:r>
          </a:p>
          <a:p>
            <a:r>
              <a:rPr lang="en-US" sz="3000" dirty="0"/>
              <a:t>Past record</a:t>
            </a:r>
          </a:p>
          <a:p>
            <a:pPr lvl="1"/>
            <a:r>
              <a:rPr lang="en-US" sz="3000" dirty="0"/>
              <a:t>Is there a history of similar behavior?</a:t>
            </a:r>
          </a:p>
        </p:txBody>
      </p:sp>
    </p:spTree>
    <p:extLst>
      <p:ext uri="{BB962C8B-B14F-4D97-AF65-F5344CB8AC3E}">
        <p14:creationId xmlns:p14="http://schemas.microsoft.com/office/powerpoint/2010/main" val="190306573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683609" y="764372"/>
            <a:ext cx="3173688" cy="5216013"/>
          </a:xfrm>
        </p:spPr>
        <p:txBody>
          <a:bodyPr>
            <a:normAutofit/>
          </a:bodyPr>
          <a:lstStyle/>
          <a:p>
            <a:pPr algn="l"/>
            <a:r>
              <a:rPr lang="en-US" sz="3400"/>
              <a:t>WHAT IS (NOT) CREDIBILITY?</a:t>
            </a:r>
          </a:p>
        </p:txBody>
      </p:sp>
      <p:cxnSp>
        <p:nvCxnSpPr>
          <p:cNvPr id="25"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a:xfrm>
            <a:off x="4370138" y="764372"/>
            <a:ext cx="7086600" cy="5216013"/>
          </a:xfrm>
        </p:spPr>
        <p:txBody>
          <a:bodyPr anchor="ctr">
            <a:normAutofit/>
          </a:bodyPr>
          <a:lstStyle/>
          <a:p>
            <a:pPr>
              <a:spcAft>
                <a:spcPts val="600"/>
              </a:spcAft>
            </a:pPr>
            <a:r>
              <a:rPr lang="en-US" sz="2000" dirty="0"/>
              <a:t>Clothing</a:t>
            </a:r>
          </a:p>
          <a:p>
            <a:pPr lvl="1">
              <a:spcAft>
                <a:spcPts val="600"/>
              </a:spcAft>
            </a:pPr>
            <a:r>
              <a:rPr lang="en-US" sz="2000" dirty="0"/>
              <a:t>“Just look at what she was wearing.”</a:t>
            </a:r>
          </a:p>
          <a:p>
            <a:pPr>
              <a:spcAft>
                <a:spcPts val="600"/>
              </a:spcAft>
            </a:pPr>
            <a:r>
              <a:rPr lang="en-US" sz="2000" dirty="0"/>
              <a:t>Appearance</a:t>
            </a:r>
          </a:p>
          <a:p>
            <a:pPr lvl="1">
              <a:spcAft>
                <a:spcPts val="600"/>
              </a:spcAft>
            </a:pPr>
            <a:r>
              <a:rPr lang="en-US" sz="2000" dirty="0"/>
              <a:t>“She is so unattractive. I don’t believe anyone would do that to her.”</a:t>
            </a:r>
          </a:p>
          <a:p>
            <a:pPr>
              <a:spcAft>
                <a:spcPts val="600"/>
              </a:spcAft>
            </a:pPr>
            <a:r>
              <a:rPr lang="en-US" sz="2000" dirty="0"/>
              <a:t>Flirting behavior</a:t>
            </a:r>
          </a:p>
          <a:p>
            <a:pPr lvl="1">
              <a:spcAft>
                <a:spcPts val="600"/>
              </a:spcAft>
            </a:pPr>
            <a:r>
              <a:rPr lang="en-US" sz="2000" dirty="0"/>
              <a:t>“She’s always flirting, what did she expect?”</a:t>
            </a:r>
          </a:p>
          <a:p>
            <a:pPr>
              <a:spcAft>
                <a:spcPts val="600"/>
              </a:spcAft>
            </a:pPr>
            <a:r>
              <a:rPr lang="en-US" sz="2000" dirty="0"/>
              <a:t>Male accuser</a:t>
            </a:r>
          </a:p>
          <a:p>
            <a:pPr lvl="1">
              <a:spcAft>
                <a:spcPts val="600"/>
              </a:spcAft>
            </a:pPr>
            <a:r>
              <a:rPr lang="en-US" sz="2000" dirty="0"/>
              <a:t>“He should have realized she meant it as a compliment.”</a:t>
            </a:r>
          </a:p>
          <a:p>
            <a:pPr>
              <a:spcAft>
                <a:spcPts val="600"/>
              </a:spcAft>
            </a:pPr>
            <a:r>
              <a:rPr lang="en-US" sz="2000" dirty="0"/>
              <a:t>Sexual orientation of accuser</a:t>
            </a:r>
          </a:p>
          <a:p>
            <a:pPr lvl="1">
              <a:spcAft>
                <a:spcPts val="600"/>
              </a:spcAft>
            </a:pPr>
            <a:r>
              <a:rPr lang="en-US" sz="2000" dirty="0"/>
              <a:t>“He came out of the closet and told everyone – he should have expected people would act like this.”</a:t>
            </a:r>
          </a:p>
        </p:txBody>
      </p:sp>
    </p:spTree>
    <p:extLst>
      <p:ext uri="{BB962C8B-B14F-4D97-AF65-F5344CB8AC3E}">
        <p14:creationId xmlns:p14="http://schemas.microsoft.com/office/powerpoint/2010/main" val="36113812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A8EBAB-1820-415F-9D8D-2CDECA2DDA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9171392" y="1074392"/>
            <a:ext cx="2443433" cy="4377961"/>
          </a:xfrm>
        </p:spPr>
        <p:txBody>
          <a:bodyPr>
            <a:normAutofit/>
          </a:bodyPr>
          <a:lstStyle/>
          <a:p>
            <a:r>
              <a:rPr lang="en-US" sz="2500">
                <a:solidFill>
                  <a:srgbClr val="000000"/>
                </a:solidFill>
              </a:rPr>
              <a:t>WHAT IS (NOT) CREDIBILITY?</a:t>
            </a:r>
          </a:p>
        </p:txBody>
      </p:sp>
      <p:sp useBgFill="1">
        <p:nvSpPr>
          <p:cNvPr id="11" name="Freeform: Shape 10">
            <a:extLst>
              <a:ext uri="{FF2B5EF4-FFF2-40B4-BE49-F238E27FC236}">
                <a16:creationId xmlns:a16="http://schemas.microsoft.com/office/drawing/2014/main" id="{6DB832FE-CF50-494F-BC92-5AF925246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 name="Group 12">
            <a:extLst>
              <a:ext uri="{FF2B5EF4-FFF2-40B4-BE49-F238E27FC236}">
                <a16:creationId xmlns:a16="http://schemas.microsoft.com/office/drawing/2014/main" id="{E89BB28F-9765-4059-8E5F-E3A9965D47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14" name="Freeform 6">
              <a:extLst>
                <a:ext uri="{FF2B5EF4-FFF2-40B4-BE49-F238E27FC236}">
                  <a16:creationId xmlns:a16="http://schemas.microsoft.com/office/drawing/2014/main" id="{CDC2B730-2D9C-4A18-AFDB-0E81AB11B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BE53A8C-4D41-4E78-B2F0-1277993C27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A9E0B8A-E893-4657-A6EE-65DD6D5CE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9310052A-A033-4FAB-957F-499C17B7C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B043786-1DFA-4506-B362-73960ED6E1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714DAA-0F00-4E7A-A096-03879E69B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8" name="Content Placeholder 2">
            <a:extLst>
              <a:ext uri="{FF2B5EF4-FFF2-40B4-BE49-F238E27FC236}">
                <a16:creationId xmlns:a16="http://schemas.microsoft.com/office/drawing/2014/main" id="{45BD2770-DA56-4023-B737-B0DF86EFC087}"/>
              </a:ext>
            </a:extLst>
          </p:cNvPr>
          <p:cNvGraphicFramePr>
            <a:graphicFrameLocks noGrp="1"/>
          </p:cNvGraphicFramePr>
          <p:nvPr>
            <p:ph idx="1"/>
            <p:extLst>
              <p:ext uri="{D42A27DB-BD31-4B8C-83A1-F6EECF244321}">
                <p14:modId xmlns:p14="http://schemas.microsoft.com/office/powerpoint/2010/main" val="198912139"/>
              </p:ext>
            </p:extLst>
          </p:nvPr>
        </p:nvGraphicFramePr>
        <p:xfrm>
          <a:off x="643467" y="643468"/>
          <a:ext cx="6749521" cy="523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751258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CASE STUDY</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June </a:t>
            </a:r>
          </a:p>
          <a:p>
            <a:pPr marL="0" indent="0">
              <a:buNone/>
            </a:pPr>
            <a:r>
              <a:rPr lang="en-US" sz="3000" dirty="0"/>
              <a:t>June is the dean of the college. Her son, Rob, just took a job as a maintenance technician. Rob works the night shift and rarely sees June at work. Most people don’t even know they are related. A month after Rob started, June was accused of sexually harassing an employee in her office. Rob happened to be in the outer office working on ventilation at the time the incident allegedly occurred. June denies the allegation, and Rob is a critical witness. </a:t>
            </a:r>
          </a:p>
        </p:txBody>
      </p:sp>
    </p:spTree>
    <p:extLst>
      <p:ext uri="{BB962C8B-B14F-4D97-AF65-F5344CB8AC3E}">
        <p14:creationId xmlns:p14="http://schemas.microsoft.com/office/powerpoint/2010/main" val="21327961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QUESTIONING &amp; CROSS-EXAMINATION</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pPr marL="0" indent="0">
              <a:buNone/>
            </a:pPr>
            <a:r>
              <a:rPr lang="en-US" sz="3000" b="1" dirty="0"/>
              <a:t>What is an Advisor’s role during a live hearing?</a:t>
            </a:r>
          </a:p>
          <a:p>
            <a:pPr marL="0" indent="0">
              <a:buNone/>
            </a:pPr>
            <a:endParaRPr lang="en-US" sz="3000" b="1" dirty="0"/>
          </a:p>
          <a:p>
            <a:pPr marL="0" indent="0">
              <a:buNone/>
            </a:pPr>
            <a:r>
              <a:rPr lang="en-US" sz="3000" b="1" dirty="0"/>
              <a:t>Who can serve as an Advisor?</a:t>
            </a:r>
          </a:p>
          <a:p>
            <a:r>
              <a:rPr lang="en-US" sz="3000" dirty="0"/>
              <a:t>Employees on campus</a:t>
            </a:r>
          </a:p>
          <a:p>
            <a:r>
              <a:rPr lang="en-US" sz="3000" dirty="0"/>
              <a:t>External individuals (attorneys, retired judges, etc.)</a:t>
            </a:r>
          </a:p>
          <a:p>
            <a:r>
              <a:rPr lang="en-US" sz="3000" dirty="0"/>
              <a:t>Employees of other colleges </a:t>
            </a:r>
          </a:p>
          <a:p>
            <a:pPr marL="0" indent="0">
              <a:buNone/>
            </a:pPr>
            <a:endParaRPr lang="en-US" sz="3000" dirty="0"/>
          </a:p>
          <a:p>
            <a:pPr marL="0" indent="0">
              <a:buNone/>
            </a:pPr>
            <a:r>
              <a:rPr lang="en-US" sz="3000" b="1" dirty="0"/>
              <a:t>How will the College designate Advisor(s) for parties that do not have their own?</a:t>
            </a:r>
            <a:endParaRPr lang="en-US" sz="3000" dirty="0"/>
          </a:p>
        </p:txBody>
      </p:sp>
    </p:spTree>
    <p:extLst>
      <p:ext uri="{BB962C8B-B14F-4D97-AF65-F5344CB8AC3E}">
        <p14:creationId xmlns:p14="http://schemas.microsoft.com/office/powerpoint/2010/main" val="24338082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A198EF-6B7D-4B36-8666-4EE5A3BC4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1484312" y="1284051"/>
            <a:ext cx="2812385" cy="3723836"/>
          </a:xfrm>
        </p:spPr>
        <p:txBody>
          <a:bodyPr>
            <a:normAutofit/>
          </a:bodyPr>
          <a:lstStyle/>
          <a:p>
            <a:r>
              <a:rPr lang="en-US" sz="2800">
                <a:solidFill>
                  <a:srgbClr val="000000"/>
                </a:solidFill>
              </a:rPr>
              <a:t>QUESTIONING &amp; CROSS-EXAMINATION</a:t>
            </a:r>
          </a:p>
        </p:txBody>
      </p:sp>
      <p:sp useBgFill="1">
        <p:nvSpPr>
          <p:cNvPr id="11" name="Rounded Rectangle 16">
            <a:extLst>
              <a:ext uri="{FF2B5EF4-FFF2-40B4-BE49-F238E27FC236}">
                <a16:creationId xmlns:a16="http://schemas.microsoft.com/office/drawing/2014/main" id="{17348318-06B3-4581-BDC7-8BB5ACC0D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84EDEE4-D512-4009-8EEF-CE63D5996D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4" name="Freeform 6">
              <a:extLst>
                <a:ext uri="{FF2B5EF4-FFF2-40B4-BE49-F238E27FC236}">
                  <a16:creationId xmlns:a16="http://schemas.microsoft.com/office/drawing/2014/main" id="{0D0D74DB-6C71-4213-85FF-20DD13769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4E2ECCA0-3402-41F6-B3F0-C0614487A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8D51413-DF87-4855-8485-2BD24C20D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BDD05C6A-7DF1-4600-883B-B5E8D2415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47050BDD-AE45-4BCF-A4B4-E66D54993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BFDB4D1-F713-4EE1-9802-3EC51960B2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5AA058A1-C02F-4BF1-8C6A-05EB5AC23E40}"/>
              </a:ext>
            </a:extLst>
          </p:cNvPr>
          <p:cNvGraphicFramePr>
            <a:graphicFrameLocks noGrp="1"/>
          </p:cNvGraphicFramePr>
          <p:nvPr>
            <p:ph idx="1"/>
            <p:extLst>
              <p:ext uri="{D42A27DB-BD31-4B8C-83A1-F6EECF244321}">
                <p14:modId xmlns:p14="http://schemas.microsoft.com/office/powerpoint/2010/main" val="3674679239"/>
              </p:ext>
            </p:extLst>
          </p:nvPr>
        </p:nvGraphicFramePr>
        <p:xfrm>
          <a:off x="4941201" y="992181"/>
          <a:ext cx="6237359" cy="4566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6193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QUESTIONING &amp; CROSS-EXAMINATION</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pPr marL="0" indent="0">
              <a:buNone/>
            </a:pPr>
            <a:r>
              <a:rPr lang="en-US" sz="3000" b="1" dirty="0"/>
              <a:t>What does “submit to cross-examination” mean?</a:t>
            </a:r>
          </a:p>
          <a:p>
            <a:r>
              <a:rPr lang="en-US" sz="3000" dirty="0"/>
              <a:t>Answering cross-examination questions that are relevant.</a:t>
            </a:r>
          </a:p>
          <a:p>
            <a:pPr marL="0" indent="0">
              <a:buNone/>
            </a:pPr>
            <a:endParaRPr lang="en-US" sz="3000" dirty="0"/>
          </a:p>
          <a:p>
            <a:pPr marL="0" indent="0">
              <a:buNone/>
            </a:pPr>
            <a:r>
              <a:rPr lang="en-US" sz="3000" b="1" dirty="0"/>
              <a:t>Does the same “exclusion of statement” rule apply to a person’s refusal to answer questions posed by the decision-maker?</a:t>
            </a:r>
          </a:p>
          <a:p>
            <a:r>
              <a:rPr lang="en-US" sz="3000" dirty="0"/>
              <a:t>No, because questions posed by a neutral decision-maker is not cross-examination.</a:t>
            </a:r>
          </a:p>
        </p:txBody>
      </p:sp>
    </p:spTree>
    <p:extLst>
      <p:ext uri="{BB962C8B-B14F-4D97-AF65-F5344CB8AC3E}">
        <p14:creationId xmlns:p14="http://schemas.microsoft.com/office/powerpoint/2010/main" val="348638326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QUESTIONING &amp; CROSS-EXAMINATION</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pPr marL="0" indent="0">
              <a:buNone/>
            </a:pPr>
            <a:r>
              <a:rPr lang="en-US" sz="3000" b="1" dirty="0"/>
              <a:t>What does “statements” mean?</a:t>
            </a:r>
          </a:p>
          <a:p>
            <a:r>
              <a:rPr lang="en-US" sz="3000" dirty="0"/>
              <a:t>“Statements” has its ordinary meaning but would not include evidence that does not constitute a person’s intent to make factual assertions, such as a video. </a:t>
            </a:r>
          </a:p>
          <a:p>
            <a:r>
              <a:rPr lang="en-US" sz="3000" dirty="0"/>
              <a:t>Police reports, SANE reports, medical reports, and other records may not be relied on to the extent they contain statements of a person who has not submitted to cross-examination.</a:t>
            </a:r>
          </a:p>
        </p:txBody>
      </p:sp>
    </p:spTree>
    <p:extLst>
      <p:ext uri="{BB962C8B-B14F-4D97-AF65-F5344CB8AC3E}">
        <p14:creationId xmlns:p14="http://schemas.microsoft.com/office/powerpoint/2010/main" val="2277031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47280D-9DF4-4EC0-870E-F5799F7AD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useBgFill="1">
        <p:nvSpPr>
          <p:cNvPr id="10" name="Freeform 37">
            <a:extLst>
              <a:ext uri="{FF2B5EF4-FFF2-40B4-BE49-F238E27FC236}">
                <a16:creationId xmlns:a16="http://schemas.microsoft.com/office/drawing/2014/main" id="{7ED3A13C-2CCC-4715-A54F-87795E0CE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2"/>
            <a:ext cx="8005382" cy="6857999"/>
          </a:xfrm>
          <a:custGeom>
            <a:avLst/>
            <a:gdLst>
              <a:gd name="connsiteX0" fmla="*/ 0 w 8005382"/>
              <a:gd name="connsiteY0" fmla="*/ 0 h 6857999"/>
              <a:gd name="connsiteX1" fmla="*/ 7723450 w 8005382"/>
              <a:gd name="connsiteY1" fmla="*/ 0 h 6857999"/>
              <a:gd name="connsiteX2" fmla="*/ 6859850 w 8005382"/>
              <a:gd name="connsiteY2" fmla="*/ 5223932 h 6857999"/>
              <a:gd name="connsiteX3" fmla="*/ 8005382 w 8005382"/>
              <a:gd name="connsiteY3" fmla="*/ 6857999 h 6857999"/>
              <a:gd name="connsiteX4" fmla="*/ 0 w 8005382"/>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5382" h="6857999">
                <a:moveTo>
                  <a:pt x="0" y="0"/>
                </a:moveTo>
                <a:lnTo>
                  <a:pt x="7723450" y="0"/>
                </a:lnTo>
                <a:lnTo>
                  <a:pt x="6859850" y="5223932"/>
                </a:lnTo>
                <a:lnTo>
                  <a:pt x="8005382" y="6857999"/>
                </a:lnTo>
                <a:lnTo>
                  <a:pt x="0" y="6857999"/>
                </a:lnTo>
                <a:close/>
              </a:path>
            </a:pathLst>
          </a:custGeom>
          <a:ln>
            <a:noFill/>
          </a:ln>
          <a:effectLst/>
        </p:spPr>
        <p:style>
          <a:lnRef idx="1">
            <a:schemeClr val="accent1"/>
          </a:lnRef>
          <a:fillRef idx="1003">
            <a:schemeClr val="lt1"/>
          </a:fillRef>
          <a:effectRef idx="2">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FB6C0892-83F6-4C98-B806-06627C7325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42930" y="0"/>
            <a:ext cx="2436813" cy="6858001"/>
            <a:chOff x="1320800" y="0"/>
            <a:chExt cx="2436813" cy="6858001"/>
          </a:xfrm>
        </p:grpSpPr>
        <p:sp>
          <p:nvSpPr>
            <p:cNvPr id="13" name="Freeform 6">
              <a:extLst>
                <a:ext uri="{FF2B5EF4-FFF2-40B4-BE49-F238E27FC236}">
                  <a16:creationId xmlns:a16="http://schemas.microsoft.com/office/drawing/2014/main" id="{76E9889C-BAC7-429B-86C0-2D7736A39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84616D5-1F3D-4B55-BA27-B53B56376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D6883E9B-59DA-4777-AC43-55F9164D3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F5442FF4-005F-4930-92FB-6594E29C4F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648BA981-E918-4543-BE19-51E03C5710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03A6AFED-BD81-4CCC-AADE-1E8923376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9DAC611B-0416-47E3-A515-41460C0E6234}"/>
              </a:ext>
            </a:extLst>
          </p:cNvPr>
          <p:cNvSpPr>
            <a:spLocks noGrp="1"/>
          </p:cNvSpPr>
          <p:nvPr>
            <p:ph type="title"/>
          </p:nvPr>
        </p:nvSpPr>
        <p:spPr>
          <a:xfrm>
            <a:off x="8341910" y="1023257"/>
            <a:ext cx="3235083" cy="4767943"/>
          </a:xfrm>
          <a:effectLst/>
        </p:spPr>
        <p:txBody>
          <a:bodyPr anchor="ctr">
            <a:normAutofit/>
          </a:bodyPr>
          <a:lstStyle/>
          <a:p>
            <a:r>
              <a:rPr lang="en-US" sz="3700" dirty="0">
                <a:solidFill>
                  <a:srgbClr val="000000"/>
                </a:solidFill>
              </a:rPr>
              <a:t>KEY DEFINITIONS</a:t>
            </a:r>
          </a:p>
        </p:txBody>
      </p:sp>
      <p:sp>
        <p:nvSpPr>
          <p:cNvPr id="3" name="Content Placeholder 2">
            <a:extLst>
              <a:ext uri="{FF2B5EF4-FFF2-40B4-BE49-F238E27FC236}">
                <a16:creationId xmlns:a16="http://schemas.microsoft.com/office/drawing/2014/main" id="{D1CE9DB7-CE0F-478C-9EA4-36A1C545ED43}"/>
              </a:ext>
            </a:extLst>
          </p:cNvPr>
          <p:cNvSpPr>
            <a:spLocks noGrp="1"/>
          </p:cNvSpPr>
          <p:nvPr>
            <p:ph idx="1"/>
          </p:nvPr>
        </p:nvSpPr>
        <p:spPr>
          <a:xfrm>
            <a:off x="693035" y="1023257"/>
            <a:ext cx="5968515" cy="4767944"/>
          </a:xfrm>
        </p:spPr>
        <p:txBody>
          <a:bodyPr anchor="ctr">
            <a:normAutofit/>
          </a:bodyPr>
          <a:lstStyle/>
          <a:p>
            <a:pPr>
              <a:lnSpc>
                <a:spcPct val="90000"/>
              </a:lnSpc>
              <a:spcAft>
                <a:spcPts val="600"/>
              </a:spcAft>
            </a:pPr>
            <a:r>
              <a:rPr lang="en-US" sz="1700" i="1" dirty="0"/>
              <a:t>Actual Knowledge</a:t>
            </a:r>
            <a:r>
              <a:rPr lang="en-US" sz="1700" dirty="0"/>
              <a:t> – notice of allegations of sexual harassment by the Title IX Coordinator or any college official who has authority to institute corrective measures on behalf of the college. </a:t>
            </a:r>
          </a:p>
          <a:p>
            <a:pPr>
              <a:lnSpc>
                <a:spcPct val="90000"/>
              </a:lnSpc>
              <a:spcAft>
                <a:spcPts val="600"/>
              </a:spcAft>
            </a:pPr>
            <a:r>
              <a:rPr lang="en-US" sz="1700" i="1" dirty="0"/>
              <a:t>Sexual Harassment - quid pro quo </a:t>
            </a:r>
            <a:r>
              <a:rPr lang="en-US" sz="1700" dirty="0"/>
              <a:t>harassment; unwelcome conduct that a reasonable person would find so severe, pervasive, and objectively offensive that it effectively denies a person equal access to the College’s education program or activity, including conduct based on sex stereotyping; or any instance of sexual assault, dating violence, domestic violence, or stalking.</a:t>
            </a:r>
          </a:p>
          <a:p>
            <a:pPr>
              <a:lnSpc>
                <a:spcPct val="90000"/>
              </a:lnSpc>
              <a:spcAft>
                <a:spcPts val="600"/>
              </a:spcAft>
            </a:pPr>
            <a:r>
              <a:rPr lang="en-US" sz="1700" i="1" dirty="0"/>
              <a:t>Education Program or Activity</a:t>
            </a:r>
            <a:r>
              <a:rPr lang="en-US" sz="1700" dirty="0"/>
              <a:t> – any locations, events, or circumstances over which the College exercised substantial control over a Respondent and the context in which the alleged sexual harassment occurs, including any building owned or controlled by a recognized student organization.</a:t>
            </a:r>
            <a:endParaRPr lang="en-US" sz="1700" i="1" u="sng" dirty="0"/>
          </a:p>
        </p:txBody>
      </p:sp>
    </p:spTree>
    <p:extLst>
      <p:ext uri="{BB962C8B-B14F-4D97-AF65-F5344CB8AC3E}">
        <p14:creationId xmlns:p14="http://schemas.microsoft.com/office/powerpoint/2010/main" val="21047444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QUESTIONING &amp; CROSS-EXAMINATION</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pPr marL="0" indent="0">
              <a:buNone/>
            </a:pPr>
            <a:r>
              <a:rPr lang="en-US" sz="3000" b="1" dirty="0"/>
              <a:t>If an Advisor asks a party one question only about their statements, are all statements now admissible?</a:t>
            </a:r>
          </a:p>
          <a:p>
            <a:r>
              <a:rPr lang="en-US" sz="3000" dirty="0"/>
              <a:t>Yes. The Title IX regulations do not </a:t>
            </a:r>
            <a:r>
              <a:rPr lang="en-US" sz="3000" i="1" dirty="0"/>
              <a:t>require</a:t>
            </a:r>
            <a:r>
              <a:rPr lang="en-US" sz="3000" dirty="0"/>
              <a:t> a party’s Advisor to ask cross-examination questions, but rather each party’s Advisor must be </a:t>
            </a:r>
            <a:r>
              <a:rPr lang="en-US" sz="3000" i="1" dirty="0"/>
              <a:t>permitted</a:t>
            </a:r>
            <a:r>
              <a:rPr lang="en-US" sz="3000" dirty="0"/>
              <a:t> to ask all relevant cross-examination questions.</a:t>
            </a:r>
          </a:p>
        </p:txBody>
      </p:sp>
    </p:spTree>
    <p:extLst>
      <p:ext uri="{BB962C8B-B14F-4D97-AF65-F5344CB8AC3E}">
        <p14:creationId xmlns:p14="http://schemas.microsoft.com/office/powerpoint/2010/main" val="23447153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SEVEN</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514600"/>
            <a:ext cx="10018713" cy="3470423"/>
          </a:xfrm>
        </p:spPr>
        <p:txBody>
          <a:bodyPr>
            <a:normAutofit/>
          </a:bodyPr>
          <a:lstStyle/>
          <a:p>
            <a:pPr marL="0" indent="0" algn="ctr">
              <a:buNone/>
            </a:pPr>
            <a:r>
              <a:rPr lang="en-US" sz="5400" b="1" dirty="0"/>
              <a:t>TITLE IX</a:t>
            </a:r>
          </a:p>
          <a:p>
            <a:pPr marL="0" indent="0" algn="ctr">
              <a:buNone/>
            </a:pPr>
            <a:r>
              <a:rPr lang="en-US" sz="5400" b="1" dirty="0"/>
              <a:t>DETERMINATIONS AND APPEALS</a:t>
            </a:r>
          </a:p>
          <a:p>
            <a:pPr marL="0" indent="0" algn="ctr">
              <a:buNone/>
            </a:pPr>
            <a:endParaRPr lang="en-US" sz="5400" b="1" dirty="0"/>
          </a:p>
        </p:txBody>
      </p:sp>
    </p:spTree>
    <p:extLst>
      <p:ext uri="{BB962C8B-B14F-4D97-AF65-F5344CB8AC3E}">
        <p14:creationId xmlns:p14="http://schemas.microsoft.com/office/powerpoint/2010/main" val="373674577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9625-24F4-419C-8BC8-ABDE2EC1D098}"/>
              </a:ext>
            </a:extLst>
          </p:cNvPr>
          <p:cNvSpPr>
            <a:spLocks noGrp="1"/>
          </p:cNvSpPr>
          <p:nvPr>
            <p:ph type="title"/>
          </p:nvPr>
        </p:nvSpPr>
        <p:spPr/>
        <p:txBody>
          <a:bodyPr>
            <a:normAutofit fontScale="90000"/>
          </a:bodyPr>
          <a:lstStyle/>
          <a:p>
            <a:r>
              <a:rPr lang="en-US" dirty="0"/>
              <a:t>ANALYZING INFORMATION POST-HEARING</a:t>
            </a:r>
          </a:p>
        </p:txBody>
      </p:sp>
      <p:sp>
        <p:nvSpPr>
          <p:cNvPr id="3" name="Content Placeholder 2">
            <a:extLst>
              <a:ext uri="{FF2B5EF4-FFF2-40B4-BE49-F238E27FC236}">
                <a16:creationId xmlns:a16="http://schemas.microsoft.com/office/drawing/2014/main" id="{C48BB542-1A46-4744-A658-81FE4DDA12A6}"/>
              </a:ext>
            </a:extLst>
          </p:cNvPr>
          <p:cNvSpPr>
            <a:spLocks noGrp="1"/>
          </p:cNvSpPr>
          <p:nvPr>
            <p:ph idx="1"/>
          </p:nvPr>
        </p:nvSpPr>
        <p:spPr/>
        <p:txBody>
          <a:bodyPr>
            <a:noAutofit/>
          </a:bodyPr>
          <a:lstStyle/>
          <a:p>
            <a:r>
              <a:rPr lang="en-US" sz="2600" dirty="0"/>
              <a:t>Decision-maker determines the greater weight of credibility on each key point in which credibility is at issue.</a:t>
            </a:r>
          </a:p>
          <a:p>
            <a:r>
              <a:rPr lang="en-US" sz="2600" dirty="0"/>
              <a:t>First, narrow to the contested facts, and then make a credibility analysis by the standard of proof for each.</a:t>
            </a:r>
          </a:p>
          <a:p>
            <a:r>
              <a:rPr lang="en-US" sz="2600" dirty="0"/>
              <a:t>Then, weigh the overall credibility based on the sum total of each contested fact.</a:t>
            </a:r>
          </a:p>
          <a:p>
            <a:r>
              <a:rPr lang="en-US" sz="2600" dirty="0"/>
              <a:t>When you write the final, written determination, focus on what facts, opinion, and/or circumstantial evidence supports your conclusion. Offer a cogent and detailed rationale.</a:t>
            </a:r>
          </a:p>
        </p:txBody>
      </p:sp>
    </p:spTree>
    <p:extLst>
      <p:ext uri="{BB962C8B-B14F-4D97-AF65-F5344CB8AC3E}">
        <p14:creationId xmlns:p14="http://schemas.microsoft.com/office/powerpoint/2010/main" val="30679639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9625-24F4-419C-8BC8-ABDE2EC1D098}"/>
              </a:ext>
            </a:extLst>
          </p:cNvPr>
          <p:cNvSpPr>
            <a:spLocks noGrp="1"/>
          </p:cNvSpPr>
          <p:nvPr>
            <p:ph type="title"/>
          </p:nvPr>
        </p:nvSpPr>
        <p:spPr/>
        <p:txBody>
          <a:bodyPr>
            <a:normAutofit fontScale="90000"/>
          </a:bodyPr>
          <a:lstStyle/>
          <a:p>
            <a:r>
              <a:rPr lang="en-US" dirty="0"/>
              <a:t>ANALYZING INFORMATION POST-HEARING</a:t>
            </a:r>
          </a:p>
        </p:txBody>
      </p:sp>
      <p:sp>
        <p:nvSpPr>
          <p:cNvPr id="3" name="Content Placeholder 2">
            <a:extLst>
              <a:ext uri="{FF2B5EF4-FFF2-40B4-BE49-F238E27FC236}">
                <a16:creationId xmlns:a16="http://schemas.microsoft.com/office/drawing/2014/main" id="{C48BB542-1A46-4744-A658-81FE4DDA12A6}"/>
              </a:ext>
            </a:extLst>
          </p:cNvPr>
          <p:cNvSpPr>
            <a:spLocks noGrp="1"/>
          </p:cNvSpPr>
          <p:nvPr>
            <p:ph idx="1"/>
          </p:nvPr>
        </p:nvSpPr>
        <p:spPr/>
        <p:txBody>
          <a:bodyPr>
            <a:normAutofit/>
          </a:bodyPr>
          <a:lstStyle/>
          <a:p>
            <a:r>
              <a:rPr lang="en-US" sz="3000" dirty="0"/>
              <a:t>Parse the Policy again, remind yourself of the elements that compose each allegation.</a:t>
            </a:r>
          </a:p>
          <a:p>
            <a:r>
              <a:rPr lang="en-US" sz="3000" dirty="0"/>
              <a:t>Determine whether it is more likely than not that Policy has been violated or determine whether highly probable if clear &amp; convincing standard applies.</a:t>
            </a:r>
          </a:p>
          <a:p>
            <a:r>
              <a:rPr lang="en-US" sz="3000" dirty="0"/>
              <a:t>Do not turn to “outside” evidence.</a:t>
            </a:r>
          </a:p>
        </p:txBody>
      </p:sp>
    </p:spTree>
    <p:extLst>
      <p:ext uri="{BB962C8B-B14F-4D97-AF65-F5344CB8AC3E}">
        <p14:creationId xmlns:p14="http://schemas.microsoft.com/office/powerpoint/2010/main" val="35657479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a:xfrm>
            <a:off x="496112" y="685801"/>
            <a:ext cx="2743200" cy="5105400"/>
          </a:xfrm>
        </p:spPr>
        <p:txBody>
          <a:bodyPr>
            <a:normAutofit/>
          </a:bodyPr>
          <a:lstStyle/>
          <a:p>
            <a:pPr algn="l"/>
            <a:r>
              <a:rPr lang="en-US" sz="2500">
                <a:solidFill>
                  <a:srgbClr val="FFFFFF"/>
                </a:solidFill>
              </a:rPr>
              <a:t>DETERMINATION OF RESPONSIBILITY</a:t>
            </a:r>
          </a:p>
        </p:txBody>
      </p:sp>
      <p:grpSp>
        <p:nvGrpSpPr>
          <p:cNvPr id="13" name="Group 1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 name="Content Placeholder 3">
            <a:extLst>
              <a:ext uri="{FF2B5EF4-FFF2-40B4-BE49-F238E27FC236}">
                <a16:creationId xmlns:a16="http://schemas.microsoft.com/office/drawing/2014/main" id="{3EB33FFB-FE67-4AFE-9713-6CBEF7764227}"/>
              </a:ext>
            </a:extLst>
          </p:cNvPr>
          <p:cNvSpPr>
            <a:spLocks noGrp="1"/>
          </p:cNvSpPr>
          <p:nvPr>
            <p:ph idx="1"/>
          </p:nvPr>
        </p:nvSpPr>
        <p:spPr>
          <a:xfrm>
            <a:off x="5117106" y="685801"/>
            <a:ext cx="6385918" cy="5105400"/>
          </a:xfrm>
        </p:spPr>
        <p:txBody>
          <a:bodyPr>
            <a:normAutofit lnSpcReduction="10000"/>
          </a:bodyPr>
          <a:lstStyle/>
          <a:p>
            <a:pPr>
              <a:lnSpc>
                <a:spcPct val="90000"/>
              </a:lnSpc>
              <a:spcAft>
                <a:spcPts val="600"/>
              </a:spcAft>
            </a:pPr>
            <a:endParaRPr lang="en-US" sz="2000" dirty="0"/>
          </a:p>
          <a:p>
            <a:pPr>
              <a:lnSpc>
                <a:spcPct val="90000"/>
              </a:lnSpc>
              <a:spcAft>
                <a:spcPts val="600"/>
              </a:spcAft>
            </a:pPr>
            <a:r>
              <a:rPr lang="en-US" sz="2000" dirty="0"/>
              <a:t>Within 10 days of a live hearing, the decision-maker must issue a written determination of responsibility, including:</a:t>
            </a:r>
          </a:p>
          <a:p>
            <a:pPr lvl="1">
              <a:lnSpc>
                <a:spcPct val="90000"/>
              </a:lnSpc>
              <a:spcAft>
                <a:spcPts val="600"/>
              </a:spcAft>
            </a:pPr>
            <a:r>
              <a:rPr lang="en-US" sz="2000" dirty="0"/>
              <a:t>Summary of allegations;</a:t>
            </a:r>
          </a:p>
          <a:p>
            <a:pPr lvl="1">
              <a:lnSpc>
                <a:spcPct val="90000"/>
              </a:lnSpc>
              <a:spcAft>
                <a:spcPts val="600"/>
              </a:spcAft>
            </a:pPr>
            <a:r>
              <a:rPr lang="en-US" sz="2000" dirty="0"/>
              <a:t>Procedural steps taken by College to investigate;</a:t>
            </a:r>
          </a:p>
          <a:p>
            <a:pPr lvl="1">
              <a:lnSpc>
                <a:spcPct val="90000"/>
              </a:lnSpc>
              <a:spcAft>
                <a:spcPts val="600"/>
              </a:spcAft>
            </a:pPr>
            <a:r>
              <a:rPr lang="en-US" sz="2000" dirty="0"/>
              <a:t>Findings of fact supporting the determination;</a:t>
            </a:r>
          </a:p>
          <a:p>
            <a:pPr lvl="1">
              <a:lnSpc>
                <a:spcPct val="90000"/>
              </a:lnSpc>
              <a:spcAft>
                <a:spcPts val="600"/>
              </a:spcAft>
            </a:pPr>
            <a:r>
              <a:rPr lang="en-US" sz="2000" dirty="0"/>
              <a:t>Conclusions regarding whether the alleged conduct occurred;</a:t>
            </a:r>
          </a:p>
          <a:p>
            <a:pPr lvl="1">
              <a:lnSpc>
                <a:spcPct val="90000"/>
              </a:lnSpc>
              <a:spcAft>
                <a:spcPts val="600"/>
              </a:spcAft>
            </a:pPr>
            <a:r>
              <a:rPr lang="en-US" sz="2000" dirty="0"/>
              <a:t>Rationale for the result as to each allegation;</a:t>
            </a:r>
          </a:p>
          <a:p>
            <a:pPr lvl="1">
              <a:lnSpc>
                <a:spcPct val="90000"/>
              </a:lnSpc>
              <a:spcAft>
                <a:spcPts val="600"/>
              </a:spcAft>
            </a:pPr>
            <a:r>
              <a:rPr lang="en-US" sz="2000" dirty="0"/>
              <a:t>Any disciplinary sanctions recommended or imposed on the Respondent; </a:t>
            </a:r>
          </a:p>
          <a:p>
            <a:pPr lvl="1">
              <a:lnSpc>
                <a:spcPct val="90000"/>
              </a:lnSpc>
              <a:spcAft>
                <a:spcPts val="600"/>
              </a:spcAft>
            </a:pPr>
            <a:r>
              <a:rPr lang="en-US" sz="2000" dirty="0"/>
              <a:t>Whether remedies will be provided to the Complainant; and</a:t>
            </a:r>
          </a:p>
          <a:p>
            <a:pPr lvl="1">
              <a:lnSpc>
                <a:spcPct val="90000"/>
              </a:lnSpc>
              <a:spcAft>
                <a:spcPts val="600"/>
              </a:spcAft>
            </a:pPr>
            <a:r>
              <a:rPr lang="en-US" sz="2000" dirty="0"/>
              <a:t>The College’s appeal procedures.</a:t>
            </a:r>
          </a:p>
          <a:p>
            <a:pPr marL="0" indent="0">
              <a:lnSpc>
                <a:spcPct val="90000"/>
              </a:lnSpc>
              <a:spcAft>
                <a:spcPts val="600"/>
              </a:spcAft>
              <a:buNone/>
            </a:pPr>
            <a:endParaRPr lang="en-US" sz="2000" dirty="0"/>
          </a:p>
        </p:txBody>
      </p:sp>
    </p:spTree>
    <p:extLst>
      <p:ext uri="{BB962C8B-B14F-4D97-AF65-F5344CB8AC3E}">
        <p14:creationId xmlns:p14="http://schemas.microsoft.com/office/powerpoint/2010/main" val="22593782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A8EBAB-1820-415F-9D8D-2CDECA2DDA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1642C8-8EE7-4945-AC94-C107A64F9A83}"/>
              </a:ext>
            </a:extLst>
          </p:cNvPr>
          <p:cNvSpPr>
            <a:spLocks noGrp="1"/>
          </p:cNvSpPr>
          <p:nvPr>
            <p:ph type="title"/>
          </p:nvPr>
        </p:nvSpPr>
        <p:spPr>
          <a:xfrm>
            <a:off x="9171392" y="1074392"/>
            <a:ext cx="2443433" cy="4377961"/>
          </a:xfrm>
        </p:spPr>
        <p:txBody>
          <a:bodyPr>
            <a:normAutofit/>
          </a:bodyPr>
          <a:lstStyle/>
          <a:p>
            <a:r>
              <a:rPr lang="en-US" sz="2200">
                <a:solidFill>
                  <a:srgbClr val="000000"/>
                </a:solidFill>
              </a:rPr>
              <a:t>DETERMINATION OF RESPONSIBILITY: LOGISTICS</a:t>
            </a:r>
          </a:p>
        </p:txBody>
      </p:sp>
      <p:sp useBgFill="1">
        <p:nvSpPr>
          <p:cNvPr id="11" name="Freeform: Shape 10">
            <a:extLst>
              <a:ext uri="{FF2B5EF4-FFF2-40B4-BE49-F238E27FC236}">
                <a16:creationId xmlns:a16="http://schemas.microsoft.com/office/drawing/2014/main" id="{6DB832FE-CF50-494F-BC92-5AF925246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 name="Group 12">
            <a:extLst>
              <a:ext uri="{FF2B5EF4-FFF2-40B4-BE49-F238E27FC236}">
                <a16:creationId xmlns:a16="http://schemas.microsoft.com/office/drawing/2014/main" id="{E89BB28F-9765-4059-8E5F-E3A9965D47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14" name="Freeform 6">
              <a:extLst>
                <a:ext uri="{FF2B5EF4-FFF2-40B4-BE49-F238E27FC236}">
                  <a16:creationId xmlns:a16="http://schemas.microsoft.com/office/drawing/2014/main" id="{CDC2B730-2D9C-4A18-AFDB-0E81AB11B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BE53A8C-4D41-4E78-B2F0-1277993C27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A9E0B8A-E893-4657-A6EE-65DD6D5CE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9310052A-A033-4FAB-957F-499C17B7C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B043786-1DFA-4506-B362-73960ED6E1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714DAA-0F00-4E7A-A096-03879E69B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40DCBAE6-D226-470E-84A1-4302B542EF08}"/>
              </a:ext>
            </a:extLst>
          </p:cNvPr>
          <p:cNvGraphicFramePr>
            <a:graphicFrameLocks noGrp="1"/>
          </p:cNvGraphicFramePr>
          <p:nvPr>
            <p:ph idx="1"/>
            <p:extLst>
              <p:ext uri="{D42A27DB-BD31-4B8C-83A1-F6EECF244321}">
                <p14:modId xmlns:p14="http://schemas.microsoft.com/office/powerpoint/2010/main" val="1736287226"/>
              </p:ext>
            </p:extLst>
          </p:nvPr>
        </p:nvGraphicFramePr>
        <p:xfrm>
          <a:off x="643467" y="643468"/>
          <a:ext cx="6749521" cy="523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76775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642C8-8EE7-4945-AC94-C107A64F9A83}"/>
              </a:ext>
            </a:extLst>
          </p:cNvPr>
          <p:cNvSpPr>
            <a:spLocks noGrp="1"/>
          </p:cNvSpPr>
          <p:nvPr>
            <p:ph type="title"/>
          </p:nvPr>
        </p:nvSpPr>
        <p:spPr/>
        <p:txBody>
          <a:bodyPr/>
          <a:lstStyle/>
          <a:p>
            <a:r>
              <a:rPr lang="en-US" dirty="0"/>
              <a:t>SANCTIONING IN TITLE IX CASES</a:t>
            </a:r>
          </a:p>
        </p:txBody>
      </p:sp>
      <p:sp>
        <p:nvSpPr>
          <p:cNvPr id="3" name="Content Placeholder 2">
            <a:extLst>
              <a:ext uri="{FF2B5EF4-FFF2-40B4-BE49-F238E27FC236}">
                <a16:creationId xmlns:a16="http://schemas.microsoft.com/office/drawing/2014/main" id="{969B170A-20A6-4A2D-9BE2-601B83404424}"/>
              </a:ext>
            </a:extLst>
          </p:cNvPr>
          <p:cNvSpPr>
            <a:spLocks noGrp="1"/>
          </p:cNvSpPr>
          <p:nvPr>
            <p:ph idx="1"/>
          </p:nvPr>
        </p:nvSpPr>
        <p:spPr/>
        <p:txBody>
          <a:bodyPr/>
          <a:lstStyle/>
          <a:p>
            <a:pPr marL="457200" indent="-412750"/>
            <a:r>
              <a:rPr lang="en-US" sz="2800" dirty="0"/>
              <a:t>Title IX and case law require:</a:t>
            </a:r>
          </a:p>
          <a:p>
            <a:pPr marL="914400" lvl="1" indent="-412750"/>
            <a:r>
              <a:rPr lang="en-US" sz="2800" dirty="0"/>
              <a:t>Decision-maker should decide sanction if credibility will influence the sanction</a:t>
            </a:r>
          </a:p>
          <a:p>
            <a:pPr marL="914400" lvl="1" indent="-412750"/>
            <a:r>
              <a:rPr lang="en-US" sz="2800" dirty="0"/>
              <a:t>Not act unreasonably to bring an end to the discriminatory conduct (Stop)</a:t>
            </a:r>
          </a:p>
          <a:p>
            <a:pPr marL="914400" lvl="1" indent="-412750"/>
            <a:r>
              <a:rPr lang="en-US" sz="2800" dirty="0"/>
              <a:t>Not act unreasonably to prevent the future reoccurrence of the discriminatory conduct (Prevent)</a:t>
            </a:r>
          </a:p>
          <a:p>
            <a:pPr marL="914400" lvl="1" indent="-412750"/>
            <a:r>
              <a:rPr lang="en-US" sz="2800" dirty="0"/>
              <a:t>Restore the Complainant as best you can (Remedy)</a:t>
            </a:r>
          </a:p>
        </p:txBody>
      </p:sp>
    </p:spTree>
    <p:extLst>
      <p:ext uri="{BB962C8B-B14F-4D97-AF65-F5344CB8AC3E}">
        <p14:creationId xmlns:p14="http://schemas.microsoft.com/office/powerpoint/2010/main" val="9361252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A5C-D818-49D6-BD6C-2F4B89992197}"/>
              </a:ext>
            </a:extLst>
          </p:cNvPr>
          <p:cNvSpPr>
            <a:spLocks noGrp="1"/>
          </p:cNvSpPr>
          <p:nvPr>
            <p:ph type="title"/>
          </p:nvPr>
        </p:nvSpPr>
        <p:spPr>
          <a:xfrm>
            <a:off x="1484311" y="327172"/>
            <a:ext cx="10018713" cy="1107345"/>
          </a:xfrm>
        </p:spPr>
        <p:txBody>
          <a:bodyPr/>
          <a:lstStyle/>
          <a:p>
            <a:r>
              <a:rPr lang="en-US" dirty="0"/>
              <a:t>COMMON SANCTIONS</a:t>
            </a:r>
          </a:p>
        </p:txBody>
      </p:sp>
      <p:sp>
        <p:nvSpPr>
          <p:cNvPr id="3" name="Content Placeholder 2">
            <a:extLst>
              <a:ext uri="{FF2B5EF4-FFF2-40B4-BE49-F238E27FC236}">
                <a16:creationId xmlns:a16="http://schemas.microsoft.com/office/drawing/2014/main" id="{43DC43A5-931D-48B1-859E-F6ACC679EDAA}"/>
              </a:ext>
            </a:extLst>
          </p:cNvPr>
          <p:cNvSpPr>
            <a:spLocks noGrp="1"/>
          </p:cNvSpPr>
          <p:nvPr>
            <p:ph sz="half" idx="1"/>
          </p:nvPr>
        </p:nvSpPr>
        <p:spPr>
          <a:xfrm>
            <a:off x="1484312" y="1434517"/>
            <a:ext cx="4895055" cy="4356683"/>
          </a:xfrm>
        </p:spPr>
        <p:txBody>
          <a:bodyPr>
            <a:normAutofit/>
          </a:bodyPr>
          <a:lstStyle/>
          <a:p>
            <a:r>
              <a:rPr lang="en-US" sz="2800" dirty="0"/>
              <a:t>Warning</a:t>
            </a:r>
          </a:p>
          <a:p>
            <a:r>
              <a:rPr lang="en-US" sz="2800" dirty="0"/>
              <a:t>Probation</a:t>
            </a:r>
          </a:p>
          <a:p>
            <a:r>
              <a:rPr lang="en-US" sz="2800" dirty="0"/>
              <a:t>Loss of privileges</a:t>
            </a:r>
          </a:p>
          <a:p>
            <a:r>
              <a:rPr lang="en-US" sz="2800" dirty="0"/>
              <a:t>Counseling</a:t>
            </a:r>
          </a:p>
          <a:p>
            <a:r>
              <a:rPr lang="en-US" sz="2800" dirty="0"/>
              <a:t>No contact</a:t>
            </a:r>
          </a:p>
          <a:p>
            <a:r>
              <a:rPr lang="en-US" sz="2800" dirty="0"/>
              <a:t>Limited access to campus</a:t>
            </a:r>
          </a:p>
        </p:txBody>
      </p:sp>
      <p:sp>
        <p:nvSpPr>
          <p:cNvPr id="7" name="Content Placeholder 6">
            <a:extLst>
              <a:ext uri="{FF2B5EF4-FFF2-40B4-BE49-F238E27FC236}">
                <a16:creationId xmlns:a16="http://schemas.microsoft.com/office/drawing/2014/main" id="{980F7A1C-2752-427C-934B-3A2B73CADC63}"/>
              </a:ext>
            </a:extLst>
          </p:cNvPr>
          <p:cNvSpPr>
            <a:spLocks noGrp="1"/>
          </p:cNvSpPr>
          <p:nvPr>
            <p:ph sz="half" idx="2"/>
          </p:nvPr>
        </p:nvSpPr>
        <p:spPr>
          <a:xfrm>
            <a:off x="6607967" y="1434517"/>
            <a:ext cx="4895056" cy="4356683"/>
          </a:xfrm>
        </p:spPr>
        <p:txBody>
          <a:bodyPr>
            <a:normAutofit/>
          </a:bodyPr>
          <a:lstStyle/>
          <a:p>
            <a:r>
              <a:rPr lang="en-US" sz="2800" dirty="0"/>
              <a:t>Service hours</a:t>
            </a:r>
          </a:p>
          <a:p>
            <a:r>
              <a:rPr lang="en-US" sz="2800" dirty="0"/>
              <a:t>Online education</a:t>
            </a:r>
          </a:p>
          <a:p>
            <a:r>
              <a:rPr lang="en-US" sz="2800" dirty="0"/>
              <a:t>Alcohol and drug assessment</a:t>
            </a:r>
          </a:p>
          <a:p>
            <a:r>
              <a:rPr lang="en-US" sz="2800" dirty="0"/>
              <a:t>Suspension</a:t>
            </a:r>
          </a:p>
          <a:p>
            <a:r>
              <a:rPr lang="en-US" sz="2800" dirty="0"/>
              <a:t>Expulsion </a:t>
            </a:r>
          </a:p>
          <a:p>
            <a:r>
              <a:rPr lang="en-US" sz="2800" dirty="0"/>
              <a:t>Termination </a:t>
            </a:r>
          </a:p>
        </p:txBody>
      </p:sp>
    </p:spTree>
    <p:extLst>
      <p:ext uri="{BB962C8B-B14F-4D97-AF65-F5344CB8AC3E}">
        <p14:creationId xmlns:p14="http://schemas.microsoft.com/office/powerpoint/2010/main" val="1782084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1355D4F-439D-46D1-9007-6D39B8422A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AACB4EA-FD87-4345-AC16-8265F95967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91CE3EAB-07A7-4263-8D91-D1D36B4A6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rgbClr val="B2B2B2"/>
            </a:solidFill>
            <a:ln>
              <a:noFill/>
            </a:ln>
          </p:spPr>
        </p:sp>
        <p:sp>
          <p:nvSpPr>
            <p:cNvPr id="12" name="Freeform 7">
              <a:extLst>
                <a:ext uri="{FF2B5EF4-FFF2-40B4-BE49-F238E27FC236}">
                  <a16:creationId xmlns:a16="http://schemas.microsoft.com/office/drawing/2014/main" id="{E0A91B66-B6C6-48D2-8559-1B010D31C9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solidFill>
            <a:ln>
              <a:noFill/>
            </a:ln>
          </p:spPr>
        </p:sp>
        <p:sp>
          <p:nvSpPr>
            <p:cNvPr id="13" name="Freeform 8">
              <a:extLst>
                <a:ext uri="{FF2B5EF4-FFF2-40B4-BE49-F238E27FC236}">
                  <a16:creationId xmlns:a16="http://schemas.microsoft.com/office/drawing/2014/main" id="{B61816F4-67FD-4DFC-949B-8BB34929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 name="Freeform 9">
              <a:extLst>
                <a:ext uri="{FF2B5EF4-FFF2-40B4-BE49-F238E27FC236}">
                  <a16:creationId xmlns:a16="http://schemas.microsoft.com/office/drawing/2014/main" id="{0A3C8AD5-353F-44A3-8D9C-B2879484CD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rgbClr val="404040"/>
            </a:solidFill>
            <a:ln>
              <a:noFill/>
            </a:ln>
          </p:spPr>
        </p:sp>
        <p:sp>
          <p:nvSpPr>
            <p:cNvPr id="15" name="Freeform 10">
              <a:extLst>
                <a:ext uri="{FF2B5EF4-FFF2-40B4-BE49-F238E27FC236}">
                  <a16:creationId xmlns:a16="http://schemas.microsoft.com/office/drawing/2014/main" id="{45C8C8DD-D701-477C-BDEB-A11E77CBE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rgbClr val="969696"/>
            </a:solidFill>
            <a:ln>
              <a:noFill/>
            </a:ln>
          </p:spPr>
        </p:sp>
        <p:sp>
          <p:nvSpPr>
            <p:cNvPr id="16" name="Freeform 11">
              <a:extLst>
                <a:ext uri="{FF2B5EF4-FFF2-40B4-BE49-F238E27FC236}">
                  <a16:creationId xmlns:a16="http://schemas.microsoft.com/office/drawing/2014/main" id="{785FD395-5D8A-4EEC-9DFE-41A84A583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77F29A5C-D818-49D6-BD6C-2F4B89992197}"/>
              </a:ext>
            </a:extLst>
          </p:cNvPr>
          <p:cNvSpPr>
            <a:spLocks noGrp="1"/>
          </p:cNvSpPr>
          <p:nvPr>
            <p:ph type="title"/>
          </p:nvPr>
        </p:nvSpPr>
        <p:spPr>
          <a:xfrm>
            <a:off x="1484311" y="685800"/>
            <a:ext cx="10018713" cy="1752599"/>
          </a:xfrm>
        </p:spPr>
        <p:txBody>
          <a:bodyPr>
            <a:normAutofit/>
          </a:bodyPr>
          <a:lstStyle/>
          <a:p>
            <a:r>
              <a:rPr lang="en-US" dirty="0"/>
              <a:t>POSSIBLE REMEDIES</a:t>
            </a:r>
          </a:p>
        </p:txBody>
      </p:sp>
      <p:sp>
        <p:nvSpPr>
          <p:cNvPr id="3" name="Content Placeholder 2">
            <a:extLst>
              <a:ext uri="{FF2B5EF4-FFF2-40B4-BE49-F238E27FC236}">
                <a16:creationId xmlns:a16="http://schemas.microsoft.com/office/drawing/2014/main" id="{43DC43A5-931D-48B1-859E-F6ACC679EDAA}"/>
              </a:ext>
            </a:extLst>
          </p:cNvPr>
          <p:cNvSpPr>
            <a:spLocks noGrp="1"/>
          </p:cNvSpPr>
          <p:nvPr>
            <p:ph idx="1"/>
          </p:nvPr>
        </p:nvSpPr>
        <p:spPr>
          <a:xfrm>
            <a:off x="1484310" y="2666999"/>
            <a:ext cx="10018713" cy="3124201"/>
          </a:xfrm>
        </p:spPr>
        <p:txBody>
          <a:bodyPr>
            <a:normAutofit/>
          </a:bodyPr>
          <a:lstStyle/>
          <a:p>
            <a:pPr marL="457200" indent="-412750">
              <a:lnSpc>
                <a:spcPct val="90000"/>
              </a:lnSpc>
              <a:spcAft>
                <a:spcPts val="600"/>
              </a:spcAft>
            </a:pPr>
            <a:r>
              <a:rPr lang="en-US" sz="2200" dirty="0"/>
              <a:t>For the Complainant:</a:t>
            </a:r>
          </a:p>
          <a:p>
            <a:pPr marL="914400" lvl="1" indent="-411163">
              <a:lnSpc>
                <a:spcPct val="90000"/>
              </a:lnSpc>
              <a:spcAft>
                <a:spcPts val="600"/>
              </a:spcAft>
            </a:pPr>
            <a:r>
              <a:rPr lang="en-US" sz="2200" dirty="0"/>
              <a:t>Escort on campus.</a:t>
            </a:r>
          </a:p>
          <a:p>
            <a:pPr marL="914400" lvl="1" indent="-411163">
              <a:lnSpc>
                <a:spcPct val="90000"/>
              </a:lnSpc>
              <a:spcAft>
                <a:spcPts val="600"/>
              </a:spcAft>
            </a:pPr>
            <a:r>
              <a:rPr lang="en-US" sz="2200" dirty="0"/>
              <a:t>Separating Complainant and Respondent in classes or activities.</a:t>
            </a:r>
          </a:p>
          <a:p>
            <a:pPr marL="914400" lvl="1" indent="-411163">
              <a:lnSpc>
                <a:spcPct val="90000"/>
              </a:lnSpc>
              <a:spcAft>
                <a:spcPts val="600"/>
              </a:spcAft>
            </a:pPr>
            <a:r>
              <a:rPr lang="en-US" sz="2200" dirty="0"/>
              <a:t>“Providing comprehensive, </a:t>
            </a:r>
            <a:r>
              <a:rPr lang="en-US" sz="2200" i="1" dirty="0"/>
              <a:t>holistic</a:t>
            </a:r>
            <a:r>
              <a:rPr lang="en-US" sz="2200" dirty="0"/>
              <a:t> victim services including medical, counseling, and academic support services, such as tutoring.”</a:t>
            </a:r>
          </a:p>
          <a:p>
            <a:pPr marL="914400" lvl="1" indent="-411163">
              <a:lnSpc>
                <a:spcPct val="90000"/>
              </a:lnSpc>
              <a:spcAft>
                <a:spcPts val="600"/>
              </a:spcAft>
            </a:pPr>
            <a:r>
              <a:rPr lang="en-US" sz="2200" dirty="0"/>
              <a:t>Allowing Complainant to have additional time to complete or re-take a class or withdraw from a class without an academic or financial penalty.</a:t>
            </a:r>
          </a:p>
          <a:p>
            <a:pPr marL="914400" lvl="1" indent="-411163">
              <a:lnSpc>
                <a:spcPct val="90000"/>
              </a:lnSpc>
              <a:spcAft>
                <a:spcPts val="600"/>
              </a:spcAft>
            </a:pPr>
            <a:r>
              <a:rPr lang="en-US" sz="2200" dirty="0"/>
              <a:t>Reasonable leave, if Complainant is employee.</a:t>
            </a:r>
          </a:p>
          <a:p>
            <a:pPr>
              <a:lnSpc>
                <a:spcPct val="90000"/>
              </a:lnSpc>
              <a:spcAft>
                <a:spcPts val="600"/>
              </a:spcAft>
            </a:pPr>
            <a:endParaRPr lang="en-US" sz="2200" dirty="0"/>
          </a:p>
        </p:txBody>
      </p:sp>
    </p:spTree>
    <p:extLst>
      <p:ext uri="{BB962C8B-B14F-4D97-AF65-F5344CB8AC3E}">
        <p14:creationId xmlns:p14="http://schemas.microsoft.com/office/powerpoint/2010/main" val="158044816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A7F6EAB-20AA-4D04-A7A7-578D6A4958CE}"/>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MORE POSSIBLE REMEDIES</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36D37E0B-BE22-4D26-B1B4-C1C5A3AF0352}"/>
              </a:ext>
            </a:extLst>
          </p:cNvPr>
          <p:cNvSpPr>
            <a:spLocks noGrp="1"/>
          </p:cNvSpPr>
          <p:nvPr>
            <p:ph idx="1"/>
          </p:nvPr>
        </p:nvSpPr>
        <p:spPr>
          <a:xfrm>
            <a:off x="5117106" y="685801"/>
            <a:ext cx="6385918" cy="5105400"/>
          </a:xfrm>
        </p:spPr>
        <p:txBody>
          <a:bodyPr>
            <a:normAutofit/>
          </a:bodyPr>
          <a:lstStyle/>
          <a:p>
            <a:pPr marL="457200" indent="-412750">
              <a:lnSpc>
                <a:spcPct val="90000"/>
              </a:lnSpc>
              <a:spcAft>
                <a:spcPts val="600"/>
              </a:spcAft>
            </a:pPr>
            <a:r>
              <a:rPr lang="en-US" sz="2000" dirty="0"/>
              <a:t>For the College:</a:t>
            </a:r>
          </a:p>
          <a:p>
            <a:pPr marL="1262063" lvl="1" indent="-457200">
              <a:lnSpc>
                <a:spcPct val="90000"/>
              </a:lnSpc>
              <a:spcAft>
                <a:spcPts val="600"/>
              </a:spcAft>
            </a:pPr>
            <a:r>
              <a:rPr lang="en-US" sz="2000" dirty="0"/>
              <a:t>Training (or retraining) on how to address sexual violence and misconduct.</a:t>
            </a:r>
          </a:p>
          <a:p>
            <a:pPr marL="1262063" lvl="1" indent="-457200">
              <a:lnSpc>
                <a:spcPct val="90000"/>
              </a:lnSpc>
              <a:spcAft>
                <a:spcPts val="600"/>
              </a:spcAft>
            </a:pPr>
            <a:r>
              <a:rPr lang="en-US" sz="2000" dirty="0"/>
              <a:t>Designating a counselor who is trained to provide comprehensive services to victims of sexual violence.</a:t>
            </a:r>
          </a:p>
          <a:p>
            <a:pPr marL="1262063" lvl="1" indent="-457200">
              <a:lnSpc>
                <a:spcPct val="90000"/>
              </a:lnSpc>
              <a:spcAft>
                <a:spcPts val="600"/>
              </a:spcAft>
            </a:pPr>
            <a:r>
              <a:rPr lang="en-US" sz="2000" dirty="0"/>
              <a:t>Developing material on sexual violence and misconduct to distribute to students (and staff!).</a:t>
            </a:r>
          </a:p>
          <a:p>
            <a:pPr marL="1262063" lvl="1" indent="-457200">
              <a:lnSpc>
                <a:spcPct val="90000"/>
              </a:lnSpc>
              <a:spcAft>
                <a:spcPts val="600"/>
              </a:spcAft>
            </a:pPr>
            <a:r>
              <a:rPr lang="en-US" sz="2000" dirty="0"/>
              <a:t>Issuing policy statements to students and staff.</a:t>
            </a:r>
          </a:p>
          <a:p>
            <a:pPr marL="1262063" lvl="1" indent="-457200">
              <a:lnSpc>
                <a:spcPct val="90000"/>
              </a:lnSpc>
              <a:spcAft>
                <a:spcPts val="600"/>
              </a:spcAft>
            </a:pPr>
            <a:r>
              <a:rPr lang="en-US" sz="2000" dirty="0"/>
              <a:t>Conduct a campus climate survey.</a:t>
            </a:r>
          </a:p>
          <a:p>
            <a:pPr marL="1262063" lvl="1" indent="-457200">
              <a:lnSpc>
                <a:spcPct val="90000"/>
              </a:lnSpc>
              <a:spcAft>
                <a:spcPts val="600"/>
              </a:spcAft>
            </a:pPr>
            <a:r>
              <a:rPr lang="en-US" sz="2000" dirty="0"/>
              <a:t>Targeted training for groups, clubs or areas where there is a hostile environment.</a:t>
            </a:r>
          </a:p>
          <a:p>
            <a:pPr marL="1262063" lvl="1" indent="-457200">
              <a:lnSpc>
                <a:spcPct val="90000"/>
              </a:lnSpc>
              <a:spcAft>
                <a:spcPts val="600"/>
              </a:spcAft>
            </a:pPr>
            <a:r>
              <a:rPr lang="en-US" sz="2000" dirty="0"/>
              <a:t>Developing a protocol to work with law enforcement.</a:t>
            </a:r>
          </a:p>
          <a:p>
            <a:pPr>
              <a:lnSpc>
                <a:spcPct val="90000"/>
              </a:lnSpc>
              <a:spcAft>
                <a:spcPts val="600"/>
              </a:spcAft>
            </a:pPr>
            <a:endParaRPr lang="en-US" sz="2000" dirty="0"/>
          </a:p>
        </p:txBody>
      </p:sp>
    </p:spTree>
    <p:extLst>
      <p:ext uri="{BB962C8B-B14F-4D97-AF65-F5344CB8AC3E}">
        <p14:creationId xmlns:p14="http://schemas.microsoft.com/office/powerpoint/2010/main" val="1454320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2AE0-AF91-4717-A5DB-F54E45255C25}"/>
              </a:ext>
            </a:extLst>
          </p:cNvPr>
          <p:cNvSpPr>
            <a:spLocks noGrp="1"/>
          </p:cNvSpPr>
          <p:nvPr>
            <p:ph type="title"/>
          </p:nvPr>
        </p:nvSpPr>
        <p:spPr/>
        <p:txBody>
          <a:bodyPr/>
          <a:lstStyle/>
          <a:p>
            <a:r>
              <a:rPr lang="en-US" dirty="0"/>
              <a:t>SEXUAL HARASSMENT DEFINITION</a:t>
            </a:r>
          </a:p>
        </p:txBody>
      </p:sp>
      <p:sp>
        <p:nvSpPr>
          <p:cNvPr id="3" name="Content Placeholder 2">
            <a:extLst>
              <a:ext uri="{FF2B5EF4-FFF2-40B4-BE49-F238E27FC236}">
                <a16:creationId xmlns:a16="http://schemas.microsoft.com/office/drawing/2014/main" id="{B46012DC-35D3-4867-B43B-C183047356B6}"/>
              </a:ext>
            </a:extLst>
          </p:cNvPr>
          <p:cNvSpPr>
            <a:spLocks noGrp="1"/>
          </p:cNvSpPr>
          <p:nvPr>
            <p:ph idx="1"/>
          </p:nvPr>
        </p:nvSpPr>
        <p:spPr/>
        <p:txBody>
          <a:bodyPr/>
          <a:lstStyle/>
          <a:p>
            <a:r>
              <a:rPr lang="en-US" dirty="0"/>
              <a:t>Quid pro quo harassment – conditioning the provision of an aid, benefit, or service of the school on a person’s participation in unwelcome sexual conduct</a:t>
            </a:r>
          </a:p>
          <a:p>
            <a:pPr marL="0" indent="0">
              <a:buNone/>
            </a:pPr>
            <a:endParaRPr lang="en-US" dirty="0"/>
          </a:p>
          <a:p>
            <a:r>
              <a:rPr lang="en-US" dirty="0"/>
              <a:t>Unwelcome </a:t>
            </a:r>
            <a:r>
              <a:rPr lang="en-US" sz="2400" dirty="0"/>
              <a:t>conduct that a reasonable person would find so severe, pervasive, and objectively offensive that it effectively denies a person equal access to the school’s education program or activity, including conduct based on sex stereotyping</a:t>
            </a:r>
          </a:p>
          <a:p>
            <a:pPr marL="0" indent="0">
              <a:buNone/>
            </a:pPr>
            <a:endParaRPr lang="en-US" sz="2400" dirty="0"/>
          </a:p>
          <a:p>
            <a:r>
              <a:rPr lang="en-US" dirty="0"/>
              <a:t>Sexual assault, as defined in the </a:t>
            </a:r>
            <a:r>
              <a:rPr lang="en-US" dirty="0" err="1"/>
              <a:t>Clery</a:t>
            </a:r>
            <a:r>
              <a:rPr lang="en-US" dirty="0"/>
              <a:t> Act, or dating violence, domestic violence, or stalking as defined in VAWA</a:t>
            </a:r>
          </a:p>
        </p:txBody>
      </p:sp>
    </p:spTree>
    <p:extLst>
      <p:ext uri="{BB962C8B-B14F-4D97-AF65-F5344CB8AC3E}">
        <p14:creationId xmlns:p14="http://schemas.microsoft.com/office/powerpoint/2010/main" val="50564072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p:txBody>
          <a:bodyPr/>
          <a:lstStyle/>
          <a:p>
            <a:r>
              <a:rPr lang="en-US"/>
              <a:t>APPEALS</a:t>
            </a:r>
            <a:endParaRPr lang="en-US" dirty="0"/>
          </a:p>
        </p:txBody>
      </p:sp>
      <p:sp>
        <p:nvSpPr>
          <p:cNvPr id="4" name="Content Placeholder 3">
            <a:extLst>
              <a:ext uri="{FF2B5EF4-FFF2-40B4-BE49-F238E27FC236}">
                <a16:creationId xmlns:a16="http://schemas.microsoft.com/office/drawing/2014/main" id="{3EB33FFB-FE67-4AFE-9713-6CBEF7764227}"/>
              </a:ext>
            </a:extLst>
          </p:cNvPr>
          <p:cNvSpPr>
            <a:spLocks noGrp="1"/>
          </p:cNvSpPr>
          <p:nvPr>
            <p:ph idx="1"/>
          </p:nvPr>
        </p:nvSpPr>
        <p:spPr/>
        <p:txBody>
          <a:bodyPr>
            <a:normAutofit fontScale="70000" lnSpcReduction="20000"/>
          </a:bodyPr>
          <a:lstStyle/>
          <a:p>
            <a:r>
              <a:rPr lang="en-US" sz="2800" dirty="0"/>
              <a:t>College must offer all parties the opportunity to appeal responsibility determination (and College’s dismissal of a formal complaint) on these grounds:</a:t>
            </a:r>
          </a:p>
          <a:p>
            <a:pPr marL="0" indent="0">
              <a:buNone/>
            </a:pPr>
            <a:endParaRPr lang="en-US" sz="2800" dirty="0"/>
          </a:p>
          <a:p>
            <a:pPr lvl="1"/>
            <a:r>
              <a:rPr lang="en-US" sz="2800" u="sng" dirty="0"/>
              <a:t>Procedural irregularity </a:t>
            </a:r>
            <a:r>
              <a:rPr lang="en-US" sz="2800" dirty="0"/>
              <a:t>that affected the outcome;</a:t>
            </a:r>
          </a:p>
          <a:p>
            <a:pPr lvl="1"/>
            <a:r>
              <a:rPr lang="en-US" sz="2800" u="sng" dirty="0"/>
              <a:t>New evidence </a:t>
            </a:r>
            <a:r>
              <a:rPr lang="en-US" sz="2800" dirty="0"/>
              <a:t>that was not reasonably available at the time the determination was made that could have affected the outcome; and/or</a:t>
            </a:r>
          </a:p>
          <a:p>
            <a:pPr lvl="1"/>
            <a:r>
              <a:rPr lang="en-US" sz="2800" dirty="0"/>
              <a:t>The Title IX Coordinator, investigator, or decision-maker had a </a:t>
            </a:r>
            <a:r>
              <a:rPr lang="en-US" sz="2800" u="sng" dirty="0"/>
              <a:t>conflict of interest </a:t>
            </a:r>
            <a:r>
              <a:rPr lang="en-US" sz="2800" dirty="0"/>
              <a:t>or </a:t>
            </a:r>
            <a:r>
              <a:rPr lang="en-US" sz="2800" u="sng" dirty="0"/>
              <a:t>bias</a:t>
            </a:r>
            <a:r>
              <a:rPr lang="en-US" sz="2800" dirty="0"/>
              <a:t> that affected the outcome.</a:t>
            </a:r>
          </a:p>
          <a:p>
            <a:pPr marL="0" indent="0">
              <a:buNone/>
            </a:pPr>
            <a:endParaRPr lang="en-US" sz="2800" dirty="0"/>
          </a:p>
          <a:p>
            <a:r>
              <a:rPr lang="en-US" sz="2800" dirty="0"/>
              <a:t>Must provide notice to both parties when appeal is filed.  Must provide both parties a chance to submit a written statement supporting or challenging the initial decision.</a:t>
            </a:r>
          </a:p>
          <a:p>
            <a:pPr marL="0" indent="0">
              <a:buNone/>
            </a:pPr>
            <a:endParaRPr lang="en-US" sz="2800" dirty="0"/>
          </a:p>
          <a:p>
            <a:r>
              <a:rPr lang="en-US" sz="2800" dirty="0"/>
              <a:t>Appeal decision-maker must be a </a:t>
            </a:r>
            <a:r>
              <a:rPr lang="en-US" sz="2800" u="sng" dirty="0"/>
              <a:t>different person </a:t>
            </a:r>
            <a:r>
              <a:rPr lang="en-US" sz="2800" dirty="0"/>
              <a:t>from the Title IX Coordinator, investigator, or (initial) decision-maker. </a:t>
            </a:r>
          </a:p>
          <a:p>
            <a:pPr marL="0" indent="0">
              <a:buNone/>
            </a:pPr>
            <a:endParaRPr lang="en-US" sz="2800" dirty="0"/>
          </a:p>
          <a:p>
            <a:r>
              <a:rPr lang="en-US" sz="2800" dirty="0"/>
              <a:t>A written, final decision that describes the appeal result and its rationale must be provided to both parties.</a:t>
            </a:r>
            <a:endParaRPr lang="en-US" sz="2600" dirty="0"/>
          </a:p>
          <a:p>
            <a:pPr marL="457200" lvl="1" indent="0">
              <a:buNone/>
            </a:pPr>
            <a:endParaRPr lang="en-US" dirty="0"/>
          </a:p>
        </p:txBody>
      </p:sp>
    </p:spTree>
    <p:extLst>
      <p:ext uri="{BB962C8B-B14F-4D97-AF65-F5344CB8AC3E}">
        <p14:creationId xmlns:p14="http://schemas.microsoft.com/office/powerpoint/2010/main" val="398524510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p:txBody>
          <a:bodyPr/>
          <a:lstStyle/>
          <a:p>
            <a:r>
              <a:rPr lang="en-US" dirty="0"/>
              <a:t>APPEAL PROCESS</a:t>
            </a:r>
          </a:p>
        </p:txBody>
      </p:sp>
      <p:sp>
        <p:nvSpPr>
          <p:cNvPr id="2" name="TextBox 1">
            <a:extLst>
              <a:ext uri="{FF2B5EF4-FFF2-40B4-BE49-F238E27FC236}">
                <a16:creationId xmlns:a16="http://schemas.microsoft.com/office/drawing/2014/main" id="{BA835F36-00AE-418F-946C-54EA34A61F4D}"/>
              </a:ext>
            </a:extLst>
          </p:cNvPr>
          <p:cNvSpPr txBox="1"/>
          <p:nvPr/>
        </p:nvSpPr>
        <p:spPr>
          <a:xfrm>
            <a:off x="1828799" y="3259122"/>
            <a:ext cx="2072081"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dirty="0"/>
              <a:t>Request for Appeal</a:t>
            </a:r>
          </a:p>
        </p:txBody>
      </p:sp>
      <p:sp>
        <p:nvSpPr>
          <p:cNvPr id="7" name="TextBox 6">
            <a:extLst>
              <a:ext uri="{FF2B5EF4-FFF2-40B4-BE49-F238E27FC236}">
                <a16:creationId xmlns:a16="http://schemas.microsoft.com/office/drawing/2014/main" id="{AD55DE1D-FA44-4DC1-BC1B-2A50A926C082}"/>
              </a:ext>
            </a:extLst>
          </p:cNvPr>
          <p:cNvSpPr txBox="1"/>
          <p:nvPr/>
        </p:nvSpPr>
        <p:spPr>
          <a:xfrm>
            <a:off x="3610759" y="2410302"/>
            <a:ext cx="2072081"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t>Accepted</a:t>
            </a:r>
          </a:p>
        </p:txBody>
      </p:sp>
      <p:sp>
        <p:nvSpPr>
          <p:cNvPr id="8" name="TextBox 7">
            <a:extLst>
              <a:ext uri="{FF2B5EF4-FFF2-40B4-BE49-F238E27FC236}">
                <a16:creationId xmlns:a16="http://schemas.microsoft.com/office/drawing/2014/main" id="{C14B8176-69EC-4BEA-80F1-F60F50C94E68}"/>
              </a:ext>
            </a:extLst>
          </p:cNvPr>
          <p:cNvSpPr txBox="1"/>
          <p:nvPr/>
        </p:nvSpPr>
        <p:spPr>
          <a:xfrm>
            <a:off x="3610758" y="4057701"/>
            <a:ext cx="2072081"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t>Denied</a:t>
            </a:r>
          </a:p>
        </p:txBody>
      </p:sp>
      <p:sp>
        <p:nvSpPr>
          <p:cNvPr id="9" name="TextBox 8">
            <a:extLst>
              <a:ext uri="{FF2B5EF4-FFF2-40B4-BE49-F238E27FC236}">
                <a16:creationId xmlns:a16="http://schemas.microsoft.com/office/drawing/2014/main" id="{34368623-E377-4C8F-9575-AA899AD21462}"/>
              </a:ext>
            </a:extLst>
          </p:cNvPr>
          <p:cNvSpPr txBox="1"/>
          <p:nvPr/>
        </p:nvSpPr>
        <p:spPr>
          <a:xfrm>
            <a:off x="8763697" y="3190611"/>
            <a:ext cx="2072081"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a:t>Sanctions-Only Re-Hearing</a:t>
            </a:r>
          </a:p>
        </p:txBody>
      </p:sp>
      <p:sp>
        <p:nvSpPr>
          <p:cNvPr id="10" name="TextBox 9">
            <a:extLst>
              <a:ext uri="{FF2B5EF4-FFF2-40B4-BE49-F238E27FC236}">
                <a16:creationId xmlns:a16="http://schemas.microsoft.com/office/drawing/2014/main" id="{F05E8FBD-08E2-4083-B6FD-01B0E1532775}"/>
              </a:ext>
            </a:extLst>
          </p:cNvPr>
          <p:cNvSpPr txBox="1"/>
          <p:nvPr/>
        </p:nvSpPr>
        <p:spPr>
          <a:xfrm>
            <a:off x="8763697" y="2620617"/>
            <a:ext cx="2072081"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a:t>New or Re-Hearing</a:t>
            </a:r>
          </a:p>
        </p:txBody>
      </p:sp>
      <p:sp>
        <p:nvSpPr>
          <p:cNvPr id="11" name="TextBox 10">
            <a:extLst>
              <a:ext uri="{FF2B5EF4-FFF2-40B4-BE49-F238E27FC236}">
                <a16:creationId xmlns:a16="http://schemas.microsoft.com/office/drawing/2014/main" id="{26A54F0C-A273-4FCC-A154-4B5C2811423A}"/>
              </a:ext>
            </a:extLst>
          </p:cNvPr>
          <p:cNvSpPr txBox="1"/>
          <p:nvPr/>
        </p:nvSpPr>
        <p:spPr>
          <a:xfrm>
            <a:off x="8763697" y="1879775"/>
            <a:ext cx="2072081"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a:t>Re-open/New Investigation</a:t>
            </a:r>
          </a:p>
        </p:txBody>
      </p:sp>
      <p:sp>
        <p:nvSpPr>
          <p:cNvPr id="12" name="TextBox 11">
            <a:extLst>
              <a:ext uri="{FF2B5EF4-FFF2-40B4-BE49-F238E27FC236}">
                <a16:creationId xmlns:a16="http://schemas.microsoft.com/office/drawing/2014/main" id="{EFE0EEF4-1D5B-453E-A463-AF785F858277}"/>
              </a:ext>
            </a:extLst>
          </p:cNvPr>
          <p:cNvSpPr txBox="1"/>
          <p:nvPr/>
        </p:nvSpPr>
        <p:spPr>
          <a:xfrm>
            <a:off x="6096000" y="4242367"/>
            <a:ext cx="2072081"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Decision Stands</a:t>
            </a:r>
          </a:p>
        </p:txBody>
      </p:sp>
      <p:sp>
        <p:nvSpPr>
          <p:cNvPr id="13" name="TextBox 12">
            <a:extLst>
              <a:ext uri="{FF2B5EF4-FFF2-40B4-BE49-F238E27FC236}">
                <a16:creationId xmlns:a16="http://schemas.microsoft.com/office/drawing/2014/main" id="{07D5BE15-E58A-4166-9050-332F24CF7298}"/>
              </a:ext>
            </a:extLst>
          </p:cNvPr>
          <p:cNvSpPr txBox="1"/>
          <p:nvPr/>
        </p:nvSpPr>
        <p:spPr>
          <a:xfrm>
            <a:off x="6019098" y="3053334"/>
            <a:ext cx="2072081"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Sanction Adjusted</a:t>
            </a:r>
          </a:p>
        </p:txBody>
      </p:sp>
      <p:sp>
        <p:nvSpPr>
          <p:cNvPr id="14" name="TextBox 13">
            <a:extLst>
              <a:ext uri="{FF2B5EF4-FFF2-40B4-BE49-F238E27FC236}">
                <a16:creationId xmlns:a16="http://schemas.microsoft.com/office/drawing/2014/main" id="{EFCE5525-9155-4AD6-A5B2-86ACBA71B663}"/>
              </a:ext>
            </a:extLst>
          </p:cNvPr>
          <p:cNvSpPr txBox="1"/>
          <p:nvPr/>
        </p:nvSpPr>
        <p:spPr>
          <a:xfrm>
            <a:off x="6019099" y="2441771"/>
            <a:ext cx="2072081"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Remand</a:t>
            </a:r>
          </a:p>
        </p:txBody>
      </p:sp>
      <p:sp>
        <p:nvSpPr>
          <p:cNvPr id="15" name="TextBox 14">
            <a:extLst>
              <a:ext uri="{FF2B5EF4-FFF2-40B4-BE49-F238E27FC236}">
                <a16:creationId xmlns:a16="http://schemas.microsoft.com/office/drawing/2014/main" id="{66C6823F-4911-4C40-BF30-839F1FC3CCF1}"/>
              </a:ext>
            </a:extLst>
          </p:cNvPr>
          <p:cNvSpPr txBox="1"/>
          <p:nvPr/>
        </p:nvSpPr>
        <p:spPr>
          <a:xfrm>
            <a:off x="6019099" y="1864301"/>
            <a:ext cx="2072081"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dirty="0"/>
              <a:t>Decision Stands</a:t>
            </a:r>
          </a:p>
        </p:txBody>
      </p:sp>
      <p:cxnSp>
        <p:nvCxnSpPr>
          <p:cNvPr id="17" name="Straight Connector 16">
            <a:extLst>
              <a:ext uri="{FF2B5EF4-FFF2-40B4-BE49-F238E27FC236}">
                <a16:creationId xmlns:a16="http://schemas.microsoft.com/office/drawing/2014/main" id="{B6811E99-447F-4864-A50C-0B6980A4E775}"/>
              </a:ext>
            </a:extLst>
          </p:cNvPr>
          <p:cNvCxnSpPr>
            <a:cxnSpLocks/>
            <a:stCxn id="2" idx="0"/>
          </p:cNvCxnSpPr>
          <p:nvPr/>
        </p:nvCxnSpPr>
        <p:spPr>
          <a:xfrm flipV="1">
            <a:off x="2864840" y="2779634"/>
            <a:ext cx="745918" cy="479488"/>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3CF8A706-C674-4394-83B0-1EB23D9F3F9E}"/>
              </a:ext>
            </a:extLst>
          </p:cNvPr>
          <p:cNvCxnSpPr>
            <a:cxnSpLocks/>
            <a:stCxn id="7" idx="3"/>
          </p:cNvCxnSpPr>
          <p:nvPr/>
        </p:nvCxnSpPr>
        <p:spPr>
          <a:xfrm>
            <a:off x="5682840" y="2594968"/>
            <a:ext cx="336257" cy="9415"/>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a:extLst>
              <a:ext uri="{FF2B5EF4-FFF2-40B4-BE49-F238E27FC236}">
                <a16:creationId xmlns:a16="http://schemas.microsoft.com/office/drawing/2014/main" id="{0D925C29-4101-4A45-9791-957F6925569D}"/>
              </a:ext>
            </a:extLst>
          </p:cNvPr>
          <p:cNvCxnSpPr>
            <a:cxnSpLocks/>
            <a:stCxn id="7" idx="3"/>
          </p:cNvCxnSpPr>
          <p:nvPr/>
        </p:nvCxnSpPr>
        <p:spPr>
          <a:xfrm>
            <a:off x="5682840" y="2594968"/>
            <a:ext cx="313189" cy="649107"/>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75A3F788-26D8-40FA-8487-DE60BEBFCD28}"/>
              </a:ext>
            </a:extLst>
          </p:cNvPr>
          <p:cNvCxnSpPr>
            <a:cxnSpLocks/>
            <a:stCxn id="8" idx="3"/>
          </p:cNvCxnSpPr>
          <p:nvPr/>
        </p:nvCxnSpPr>
        <p:spPr>
          <a:xfrm>
            <a:off x="5682839" y="4242367"/>
            <a:ext cx="413161" cy="157725"/>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a:extLst>
              <a:ext uri="{FF2B5EF4-FFF2-40B4-BE49-F238E27FC236}">
                <a16:creationId xmlns:a16="http://schemas.microsoft.com/office/drawing/2014/main" id="{EEE9AD3C-B7E3-4F8F-B8C0-81A14AE5E594}"/>
              </a:ext>
            </a:extLst>
          </p:cNvPr>
          <p:cNvCxnSpPr>
            <a:cxnSpLocks/>
            <a:stCxn id="14" idx="3"/>
          </p:cNvCxnSpPr>
          <p:nvPr/>
        </p:nvCxnSpPr>
        <p:spPr>
          <a:xfrm flipV="1">
            <a:off x="8091180" y="2314647"/>
            <a:ext cx="675835" cy="31179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a:extLst>
              <a:ext uri="{FF2B5EF4-FFF2-40B4-BE49-F238E27FC236}">
                <a16:creationId xmlns:a16="http://schemas.microsoft.com/office/drawing/2014/main" id="{1B611C3F-9AFC-41FE-98CB-B0A3A64353D6}"/>
              </a:ext>
            </a:extLst>
          </p:cNvPr>
          <p:cNvCxnSpPr>
            <a:cxnSpLocks/>
            <a:stCxn id="14" idx="3"/>
          </p:cNvCxnSpPr>
          <p:nvPr/>
        </p:nvCxnSpPr>
        <p:spPr>
          <a:xfrm>
            <a:off x="8091180" y="2626437"/>
            <a:ext cx="663080" cy="123632"/>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a:extLst>
              <a:ext uri="{FF2B5EF4-FFF2-40B4-BE49-F238E27FC236}">
                <a16:creationId xmlns:a16="http://schemas.microsoft.com/office/drawing/2014/main" id="{024B9F9A-179B-4ADA-9147-3DD5E52EF98B}"/>
              </a:ext>
            </a:extLst>
          </p:cNvPr>
          <p:cNvCxnSpPr>
            <a:cxnSpLocks/>
            <a:stCxn id="14" idx="3"/>
          </p:cNvCxnSpPr>
          <p:nvPr/>
        </p:nvCxnSpPr>
        <p:spPr>
          <a:xfrm>
            <a:off x="8091180" y="2626437"/>
            <a:ext cx="672517" cy="879366"/>
          </a:xfrm>
          <a:prstGeom prst="line">
            <a:avLst/>
          </a:prstGeom>
        </p:spPr>
        <p:style>
          <a:lnRef idx="2">
            <a:schemeClr val="dk1"/>
          </a:lnRef>
          <a:fillRef idx="0">
            <a:schemeClr val="dk1"/>
          </a:fillRef>
          <a:effectRef idx="1">
            <a:schemeClr val="dk1"/>
          </a:effectRef>
          <a:fontRef idx="minor">
            <a:schemeClr val="tx1"/>
          </a:fontRef>
        </p:style>
      </p:cxnSp>
      <p:cxnSp>
        <p:nvCxnSpPr>
          <p:cNvPr id="30" name="Straight Connector 29">
            <a:extLst>
              <a:ext uri="{FF2B5EF4-FFF2-40B4-BE49-F238E27FC236}">
                <a16:creationId xmlns:a16="http://schemas.microsoft.com/office/drawing/2014/main" id="{7679E9C9-BCF7-4FC1-92F1-D3D55FBBD762}"/>
              </a:ext>
            </a:extLst>
          </p:cNvPr>
          <p:cNvCxnSpPr>
            <a:cxnSpLocks/>
            <a:stCxn id="2" idx="2"/>
          </p:cNvCxnSpPr>
          <p:nvPr/>
        </p:nvCxnSpPr>
        <p:spPr>
          <a:xfrm>
            <a:off x="2864840" y="3628454"/>
            <a:ext cx="745918" cy="618201"/>
          </a:xfrm>
          <a:prstGeom prst="line">
            <a:avLst/>
          </a:prstGeom>
        </p:spPr>
        <p:style>
          <a:lnRef idx="2">
            <a:schemeClr val="dk1"/>
          </a:lnRef>
          <a:fillRef idx="0">
            <a:schemeClr val="dk1"/>
          </a:fillRef>
          <a:effectRef idx="1">
            <a:schemeClr val="dk1"/>
          </a:effectRef>
          <a:fontRef idx="minor">
            <a:schemeClr val="tx1"/>
          </a:fontRef>
        </p:style>
      </p:cxnSp>
      <p:cxnSp>
        <p:nvCxnSpPr>
          <p:cNvPr id="31" name="Straight Connector 30">
            <a:extLst>
              <a:ext uri="{FF2B5EF4-FFF2-40B4-BE49-F238E27FC236}">
                <a16:creationId xmlns:a16="http://schemas.microsoft.com/office/drawing/2014/main" id="{90890D53-412C-4AC1-A2A3-44223C584898}"/>
              </a:ext>
            </a:extLst>
          </p:cNvPr>
          <p:cNvCxnSpPr>
            <a:cxnSpLocks/>
            <a:stCxn id="7" idx="3"/>
          </p:cNvCxnSpPr>
          <p:nvPr/>
        </p:nvCxnSpPr>
        <p:spPr>
          <a:xfrm flipV="1">
            <a:off x="5682840" y="2019538"/>
            <a:ext cx="406343" cy="57543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818950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9AA8EBAB-1820-415F-9D8D-2CDECA2DDA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a:xfrm>
            <a:off x="9171392" y="1074392"/>
            <a:ext cx="2443433" cy="4377961"/>
          </a:xfrm>
        </p:spPr>
        <p:txBody>
          <a:bodyPr>
            <a:normAutofit/>
          </a:bodyPr>
          <a:lstStyle/>
          <a:p>
            <a:r>
              <a:rPr lang="en-US" sz="3400">
                <a:solidFill>
                  <a:srgbClr val="000000"/>
                </a:solidFill>
              </a:rPr>
              <a:t>APPEALS – KEY ELEMENTS</a:t>
            </a:r>
          </a:p>
        </p:txBody>
      </p:sp>
      <p:sp useBgFill="1">
        <p:nvSpPr>
          <p:cNvPr id="23" name="Freeform: Shape 11">
            <a:extLst>
              <a:ext uri="{FF2B5EF4-FFF2-40B4-BE49-F238E27FC236}">
                <a16:creationId xmlns:a16="http://schemas.microsoft.com/office/drawing/2014/main" id="{6DB832FE-CF50-494F-BC92-5AF925246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13">
            <a:extLst>
              <a:ext uri="{FF2B5EF4-FFF2-40B4-BE49-F238E27FC236}">
                <a16:creationId xmlns:a16="http://schemas.microsoft.com/office/drawing/2014/main" id="{E89BB28F-9765-4059-8E5F-E3A9965D47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15" name="Freeform 6">
              <a:extLst>
                <a:ext uri="{FF2B5EF4-FFF2-40B4-BE49-F238E27FC236}">
                  <a16:creationId xmlns:a16="http://schemas.microsoft.com/office/drawing/2014/main" id="{CDC2B730-2D9C-4A18-AFDB-0E81AB11B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BE53A8C-4D41-4E78-B2F0-1277993C27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EA9E0B8A-E893-4657-A6EE-65DD6D5CE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9310052A-A033-4FAB-957F-499C17B7C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3B043786-1DFA-4506-B362-73960ED6E1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714DAA-0F00-4E7A-A096-03879E69B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5" name="Content Placeholder 3">
            <a:extLst>
              <a:ext uri="{FF2B5EF4-FFF2-40B4-BE49-F238E27FC236}">
                <a16:creationId xmlns:a16="http://schemas.microsoft.com/office/drawing/2014/main" id="{AA039ACA-3010-4284-9DC1-48038A19616D}"/>
              </a:ext>
            </a:extLst>
          </p:cNvPr>
          <p:cNvGraphicFramePr>
            <a:graphicFrameLocks noGrp="1"/>
          </p:cNvGraphicFramePr>
          <p:nvPr>
            <p:ph idx="1"/>
            <p:extLst>
              <p:ext uri="{D42A27DB-BD31-4B8C-83A1-F6EECF244321}">
                <p14:modId xmlns:p14="http://schemas.microsoft.com/office/powerpoint/2010/main" val="4252380897"/>
              </p:ext>
            </p:extLst>
          </p:nvPr>
        </p:nvGraphicFramePr>
        <p:xfrm>
          <a:off x="643467" y="643468"/>
          <a:ext cx="6749521" cy="523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3874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p:txBody>
          <a:bodyPr/>
          <a:lstStyle/>
          <a:p>
            <a:r>
              <a:rPr lang="en-US" dirty="0"/>
              <a:t>APPEALS – BEST PRACTICES</a:t>
            </a:r>
          </a:p>
        </p:txBody>
      </p:sp>
      <p:sp>
        <p:nvSpPr>
          <p:cNvPr id="4" name="Content Placeholder 3">
            <a:extLst>
              <a:ext uri="{FF2B5EF4-FFF2-40B4-BE49-F238E27FC236}">
                <a16:creationId xmlns:a16="http://schemas.microsoft.com/office/drawing/2014/main" id="{3EB33FFB-FE67-4AFE-9713-6CBEF7764227}"/>
              </a:ext>
            </a:extLst>
          </p:cNvPr>
          <p:cNvSpPr>
            <a:spLocks noGrp="1"/>
          </p:cNvSpPr>
          <p:nvPr>
            <p:ph idx="1"/>
          </p:nvPr>
        </p:nvSpPr>
        <p:spPr/>
        <p:txBody>
          <a:bodyPr>
            <a:normAutofit/>
          </a:bodyPr>
          <a:lstStyle/>
          <a:p>
            <a:r>
              <a:rPr lang="en-US" sz="2800" dirty="0"/>
              <a:t>Remand. Your judgment is not better than that of others in the process. If there is a problem and you can send it back, do so.</a:t>
            </a:r>
          </a:p>
          <a:p>
            <a:pPr marL="0" indent="0">
              <a:buNone/>
            </a:pPr>
            <a:endParaRPr lang="en-US" sz="2800" dirty="0"/>
          </a:p>
          <a:p>
            <a:r>
              <a:rPr lang="en-US" sz="2800" dirty="0"/>
              <a:t>Problems with investigations can be repaired by re-opening investigations, or in rare cases, by re-investigating.</a:t>
            </a:r>
          </a:p>
          <a:p>
            <a:pPr marL="0" indent="0">
              <a:buNone/>
            </a:pPr>
            <a:endParaRPr lang="en-US" sz="2800" dirty="0"/>
          </a:p>
          <a:p>
            <a:r>
              <a:rPr lang="en-US" sz="2800" dirty="0"/>
              <a:t>Problems with hearings can often be fixed by limited re-hearing. Re-dos should be rare.</a:t>
            </a:r>
            <a:endParaRPr lang="en-US" sz="2600" dirty="0"/>
          </a:p>
          <a:p>
            <a:pPr marL="457200" lvl="1" indent="0">
              <a:buNone/>
            </a:pPr>
            <a:endParaRPr lang="en-US" dirty="0"/>
          </a:p>
        </p:txBody>
      </p:sp>
    </p:spTree>
    <p:extLst>
      <p:ext uri="{BB962C8B-B14F-4D97-AF65-F5344CB8AC3E}">
        <p14:creationId xmlns:p14="http://schemas.microsoft.com/office/powerpoint/2010/main" val="135335825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642C8-8EE7-4945-AC94-C107A64F9A83}"/>
              </a:ext>
            </a:extLst>
          </p:cNvPr>
          <p:cNvSpPr>
            <a:spLocks noGrp="1"/>
          </p:cNvSpPr>
          <p:nvPr>
            <p:ph type="title"/>
          </p:nvPr>
        </p:nvSpPr>
        <p:spPr/>
        <p:txBody>
          <a:bodyPr>
            <a:normAutofit/>
          </a:bodyPr>
          <a:lstStyle/>
          <a:p>
            <a:r>
              <a:rPr lang="en-US" dirty="0"/>
              <a:t>TITLE IX &amp; FERPA</a:t>
            </a:r>
          </a:p>
        </p:txBody>
      </p:sp>
      <p:sp>
        <p:nvSpPr>
          <p:cNvPr id="3" name="Content Placeholder 2">
            <a:extLst>
              <a:ext uri="{FF2B5EF4-FFF2-40B4-BE49-F238E27FC236}">
                <a16:creationId xmlns:a16="http://schemas.microsoft.com/office/drawing/2014/main" id="{969B170A-20A6-4A2D-9BE2-601B83404424}"/>
              </a:ext>
            </a:extLst>
          </p:cNvPr>
          <p:cNvSpPr>
            <a:spLocks noGrp="1"/>
          </p:cNvSpPr>
          <p:nvPr>
            <p:ph idx="1"/>
          </p:nvPr>
        </p:nvSpPr>
        <p:spPr/>
        <p:txBody>
          <a:bodyPr/>
          <a:lstStyle/>
          <a:p>
            <a:pPr marL="457200" indent="-412750"/>
            <a:r>
              <a:rPr lang="en-US" sz="2800" dirty="0"/>
              <a:t>2001 Guidance-</a:t>
            </a:r>
          </a:p>
          <a:p>
            <a:pPr marL="914400" lvl="1" indent="-412750"/>
            <a:r>
              <a:rPr lang="en-US" sz="2800" dirty="0"/>
              <a:t>If there is a direct conflict between the requirements of FERPA and the requirements of Title IX, such that enforcement of FERPA would interfere with Title IX’s purpose of eliminating sex-based discrimination, the requirements of Title IX override any conflicting FERPA provisions.</a:t>
            </a:r>
          </a:p>
        </p:txBody>
      </p:sp>
    </p:spTree>
    <p:extLst>
      <p:ext uri="{BB962C8B-B14F-4D97-AF65-F5344CB8AC3E}">
        <p14:creationId xmlns:p14="http://schemas.microsoft.com/office/powerpoint/2010/main" val="190156436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CD127-5A74-4EF9-8DE5-7224266CC767}"/>
              </a:ext>
            </a:extLst>
          </p:cNvPr>
          <p:cNvSpPr>
            <a:spLocks noGrp="1"/>
          </p:cNvSpPr>
          <p:nvPr>
            <p:ph type="ctrTitle"/>
          </p:nvPr>
        </p:nvSpPr>
        <p:spPr>
          <a:xfrm>
            <a:off x="2928401" y="1380068"/>
            <a:ext cx="8574622" cy="3136848"/>
          </a:xfrm>
        </p:spPr>
        <p:txBody>
          <a:bodyPr>
            <a:normAutofit/>
          </a:bodyPr>
          <a:lstStyle/>
          <a:p>
            <a:pPr algn="ctr"/>
            <a:r>
              <a:rPr lang="en-US" sz="3600" dirty="0"/>
              <a:t>Campbell Shatley, PLLC</a:t>
            </a:r>
            <a:br>
              <a:rPr lang="en-US" sz="3600" dirty="0"/>
            </a:br>
            <a:r>
              <a:rPr lang="en-US" sz="3600" dirty="0"/>
              <a:t>674 Merrimon Ave., Suite 210</a:t>
            </a:r>
            <a:br>
              <a:rPr lang="en-US" sz="3600" dirty="0"/>
            </a:br>
            <a:r>
              <a:rPr lang="en-US" sz="3600" dirty="0"/>
              <a:t>Asheville, NC  28804</a:t>
            </a:r>
            <a:br>
              <a:rPr lang="en-US" sz="3600" dirty="0"/>
            </a:br>
            <a:r>
              <a:rPr lang="en-US" sz="3600" dirty="0"/>
              <a:t>(828) 398-2776</a:t>
            </a:r>
          </a:p>
        </p:txBody>
      </p:sp>
    </p:spTree>
    <p:extLst>
      <p:ext uri="{BB962C8B-B14F-4D97-AF65-F5344CB8AC3E}">
        <p14:creationId xmlns:p14="http://schemas.microsoft.com/office/powerpoint/2010/main" val="2153004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2AE0-AF91-4717-A5DB-F54E45255C25}"/>
              </a:ext>
            </a:extLst>
          </p:cNvPr>
          <p:cNvSpPr>
            <a:spLocks noGrp="1"/>
          </p:cNvSpPr>
          <p:nvPr>
            <p:ph type="title"/>
          </p:nvPr>
        </p:nvSpPr>
        <p:spPr/>
        <p:txBody>
          <a:bodyPr/>
          <a:lstStyle/>
          <a:p>
            <a:r>
              <a:rPr lang="en-US" dirty="0"/>
              <a:t>SEXUAL HARASSMENT DEFINITION</a:t>
            </a:r>
          </a:p>
        </p:txBody>
      </p:sp>
      <p:sp>
        <p:nvSpPr>
          <p:cNvPr id="3" name="Content Placeholder 2">
            <a:extLst>
              <a:ext uri="{FF2B5EF4-FFF2-40B4-BE49-F238E27FC236}">
                <a16:creationId xmlns:a16="http://schemas.microsoft.com/office/drawing/2014/main" id="{B46012DC-35D3-4867-B43B-C183047356B6}"/>
              </a:ext>
            </a:extLst>
          </p:cNvPr>
          <p:cNvSpPr>
            <a:spLocks noGrp="1"/>
          </p:cNvSpPr>
          <p:nvPr>
            <p:ph idx="1"/>
          </p:nvPr>
        </p:nvSpPr>
        <p:spPr/>
        <p:txBody>
          <a:bodyPr>
            <a:normAutofit/>
          </a:bodyPr>
          <a:lstStyle/>
          <a:p>
            <a:pPr marL="0" indent="0">
              <a:buNone/>
            </a:pPr>
            <a:r>
              <a:rPr lang="en-US" sz="3000" dirty="0"/>
              <a:t>Does </a:t>
            </a:r>
            <a:r>
              <a:rPr lang="en-US" sz="3000" i="1" dirty="0"/>
              <a:t>quid pro quo</a:t>
            </a:r>
            <a:r>
              <a:rPr lang="en-US" sz="3000" dirty="0"/>
              <a:t> harassment need to be severe, pervasive, and objectively offensive? How about </a:t>
            </a:r>
            <a:r>
              <a:rPr lang="en-US" sz="3000" dirty="0" err="1"/>
              <a:t>Clery</a:t>
            </a:r>
            <a:r>
              <a:rPr lang="en-US" sz="3000" dirty="0"/>
              <a:t>/VAWA offenses?</a:t>
            </a:r>
          </a:p>
          <a:p>
            <a:pPr marL="0" indent="0">
              <a:buNone/>
            </a:pPr>
            <a:endParaRPr lang="en-US" sz="3000" dirty="0"/>
          </a:p>
          <a:p>
            <a:r>
              <a:rPr lang="en-US" sz="3000" dirty="0"/>
              <a:t>No. Only the “unwelcome conduct” prong of the sexual harassment definition must be severe, pervasive, and objectively offensive.</a:t>
            </a:r>
          </a:p>
        </p:txBody>
      </p:sp>
    </p:spTree>
    <p:extLst>
      <p:ext uri="{BB962C8B-B14F-4D97-AF65-F5344CB8AC3E}">
        <p14:creationId xmlns:p14="http://schemas.microsoft.com/office/powerpoint/2010/main" val="1751231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0708C-35A1-44E3-BDF3-E75DA4948C1E}"/>
              </a:ext>
            </a:extLst>
          </p:cNvPr>
          <p:cNvSpPr>
            <a:spLocks noGrp="1"/>
          </p:cNvSpPr>
          <p:nvPr>
            <p:ph type="title"/>
          </p:nvPr>
        </p:nvSpPr>
        <p:spPr/>
        <p:txBody>
          <a:bodyPr>
            <a:normAutofit/>
          </a:bodyPr>
          <a:lstStyle/>
          <a:p>
            <a:r>
              <a:rPr lang="en-US" cap="all" dirty="0"/>
              <a:t>Hypothetical – Actual Knowledge</a:t>
            </a:r>
          </a:p>
        </p:txBody>
      </p:sp>
      <p:sp>
        <p:nvSpPr>
          <p:cNvPr id="3" name="Content Placeholder 2">
            <a:extLst>
              <a:ext uri="{FF2B5EF4-FFF2-40B4-BE49-F238E27FC236}">
                <a16:creationId xmlns:a16="http://schemas.microsoft.com/office/drawing/2014/main" id="{BA8B08FD-276B-4115-8A4B-C6347BA05BED}"/>
              </a:ext>
            </a:extLst>
          </p:cNvPr>
          <p:cNvSpPr>
            <a:spLocks noGrp="1"/>
          </p:cNvSpPr>
          <p:nvPr>
            <p:ph idx="1"/>
          </p:nvPr>
        </p:nvSpPr>
        <p:spPr/>
        <p:txBody>
          <a:bodyPr>
            <a:normAutofit/>
          </a:bodyPr>
          <a:lstStyle/>
          <a:p>
            <a:r>
              <a:rPr lang="en-US" dirty="0">
                <a:ea typeface="Calibri" panose="020F0502020204030204" pitchFamily="34" charset="0"/>
                <a:cs typeface="Times New Roman" panose="02020603050405020304" pitchFamily="18" charset="0"/>
              </a:rPr>
              <a:t>An adjunct accounting professor </a:t>
            </a:r>
            <a:r>
              <a:rPr lang="en-US" dirty="0">
                <a:effectLst/>
                <a:ea typeface="Calibri" panose="020F0502020204030204" pitchFamily="34" charset="0"/>
                <a:cs typeface="Times New Roman" panose="02020603050405020304" pitchFamily="18" charset="0"/>
              </a:rPr>
              <a:t>was approached by one of his students who asked if she could transfer to another section of his course. When asked why, the student explained that another student in the class has made several comments about her body during class lectures and that she cannot concentrate in class. The student asked the professor to keep their conversation confidential because the other student is in a romantic relationship with her co-worker at the one campus library.</a:t>
            </a:r>
          </a:p>
          <a:p>
            <a:pPr marL="0" indent="0">
              <a:buNone/>
            </a:pPr>
            <a:endParaRPr lang="en-US" dirty="0">
              <a:effectLst/>
              <a:ea typeface="Calibri" panose="020F0502020204030204" pitchFamily="34" charset="0"/>
              <a:cs typeface="Times New Roman" panose="02020603050405020304" pitchFamily="18" charset="0"/>
            </a:endParaRPr>
          </a:p>
          <a:p>
            <a:r>
              <a:rPr lang="en-US" b="1" dirty="0">
                <a:effectLst/>
                <a:ea typeface="Calibri" panose="020F0502020204030204" pitchFamily="34" charset="0"/>
                <a:cs typeface="Times New Roman" panose="02020603050405020304" pitchFamily="18" charset="0"/>
              </a:rPr>
              <a:t>Does the student’s report to the adjunct professor trigger a response by the College under Title IX?</a:t>
            </a:r>
            <a:endParaRPr lang="en-US" dirty="0">
              <a:effectLst/>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90125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2AE0-AF91-4717-A5DB-F54E45255C25}"/>
              </a:ext>
            </a:extLst>
          </p:cNvPr>
          <p:cNvSpPr>
            <a:spLocks noGrp="1"/>
          </p:cNvSpPr>
          <p:nvPr>
            <p:ph type="title"/>
          </p:nvPr>
        </p:nvSpPr>
        <p:spPr/>
        <p:txBody>
          <a:bodyPr>
            <a:normAutofit fontScale="90000"/>
          </a:bodyPr>
          <a:lstStyle/>
          <a:p>
            <a:r>
              <a:rPr lang="en-US" dirty="0"/>
              <a:t>SCOPE: EDUCATION PROGRAM OR ACTIVITY</a:t>
            </a:r>
          </a:p>
        </p:txBody>
      </p:sp>
      <p:sp>
        <p:nvSpPr>
          <p:cNvPr id="3" name="Content Placeholder 2">
            <a:extLst>
              <a:ext uri="{FF2B5EF4-FFF2-40B4-BE49-F238E27FC236}">
                <a16:creationId xmlns:a16="http://schemas.microsoft.com/office/drawing/2014/main" id="{B46012DC-35D3-4867-B43B-C183047356B6}"/>
              </a:ext>
            </a:extLst>
          </p:cNvPr>
          <p:cNvSpPr>
            <a:spLocks noGrp="1"/>
          </p:cNvSpPr>
          <p:nvPr>
            <p:ph idx="1"/>
          </p:nvPr>
        </p:nvSpPr>
        <p:spPr/>
        <p:txBody>
          <a:bodyPr>
            <a:normAutofit lnSpcReduction="10000"/>
          </a:bodyPr>
          <a:lstStyle/>
          <a:p>
            <a:r>
              <a:rPr lang="en-US" sz="3000" dirty="0"/>
              <a:t>“Education Program or Activity”</a:t>
            </a:r>
          </a:p>
          <a:p>
            <a:pPr lvl="1"/>
            <a:r>
              <a:rPr lang="en-US" sz="3000" dirty="0"/>
              <a:t>All the operations of a College, University or other post-secondary institution </a:t>
            </a:r>
          </a:p>
          <a:p>
            <a:pPr lvl="1"/>
            <a:r>
              <a:rPr lang="en-US" sz="3000" u="sng" dirty="0"/>
              <a:t>Includes</a:t>
            </a:r>
            <a:r>
              <a:rPr lang="en-US" sz="3000" dirty="0"/>
              <a:t>: locations, events or circumstances over which the recipient exercised </a:t>
            </a:r>
            <a:r>
              <a:rPr lang="en-US" sz="3000" u="sng" dirty="0"/>
              <a:t>substantial control </a:t>
            </a:r>
            <a:r>
              <a:rPr lang="en-US" sz="3000" dirty="0"/>
              <a:t>over both the Respondent and the context in which the harassment occurs</a:t>
            </a:r>
          </a:p>
          <a:p>
            <a:pPr lvl="1"/>
            <a:r>
              <a:rPr lang="en-US" sz="3000" u="sng" dirty="0"/>
              <a:t>Includes</a:t>
            </a:r>
            <a:r>
              <a:rPr lang="en-US" sz="3000" dirty="0"/>
              <a:t>: Any building owned or controlled by a student organization that is officially recognized by a postsecondary institution </a:t>
            </a:r>
          </a:p>
        </p:txBody>
      </p:sp>
    </p:spTree>
    <p:extLst>
      <p:ext uri="{BB962C8B-B14F-4D97-AF65-F5344CB8AC3E}">
        <p14:creationId xmlns:p14="http://schemas.microsoft.com/office/powerpoint/2010/main" val="888138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2AE0-AF91-4717-A5DB-F54E45255C25}"/>
              </a:ext>
            </a:extLst>
          </p:cNvPr>
          <p:cNvSpPr>
            <a:spLocks noGrp="1"/>
          </p:cNvSpPr>
          <p:nvPr>
            <p:ph type="title"/>
          </p:nvPr>
        </p:nvSpPr>
        <p:spPr/>
        <p:txBody>
          <a:bodyPr/>
          <a:lstStyle/>
          <a:p>
            <a:r>
              <a:rPr lang="en-US" dirty="0"/>
              <a:t>EDUCATION PROGRAM OR ACTIVITY</a:t>
            </a:r>
          </a:p>
        </p:txBody>
      </p:sp>
      <p:sp>
        <p:nvSpPr>
          <p:cNvPr id="3" name="Content Placeholder 2">
            <a:extLst>
              <a:ext uri="{FF2B5EF4-FFF2-40B4-BE49-F238E27FC236}">
                <a16:creationId xmlns:a16="http://schemas.microsoft.com/office/drawing/2014/main" id="{B46012DC-35D3-4867-B43B-C183047356B6}"/>
              </a:ext>
            </a:extLst>
          </p:cNvPr>
          <p:cNvSpPr>
            <a:spLocks noGrp="1"/>
          </p:cNvSpPr>
          <p:nvPr>
            <p:ph idx="1"/>
          </p:nvPr>
        </p:nvSpPr>
        <p:spPr/>
        <p:txBody>
          <a:bodyPr>
            <a:normAutofit/>
          </a:bodyPr>
          <a:lstStyle/>
          <a:p>
            <a:pPr marL="0" indent="0">
              <a:buNone/>
            </a:pPr>
            <a:r>
              <a:rPr lang="en-US" sz="3000" b="1" dirty="0"/>
              <a:t>Which circumstance, if any, does </a:t>
            </a:r>
            <a:r>
              <a:rPr lang="en-US" sz="3000" b="1" u="sng" dirty="0"/>
              <a:t>NOT</a:t>
            </a:r>
            <a:r>
              <a:rPr lang="en-US" sz="3000" b="1" dirty="0"/>
              <a:t> constitute an “education program or activity”?</a:t>
            </a:r>
          </a:p>
          <a:p>
            <a:pPr marL="0" indent="0">
              <a:buNone/>
            </a:pPr>
            <a:r>
              <a:rPr lang="en-US" sz="3000" dirty="0"/>
              <a:t>	A.	A student alleges she was sexually harassed by 			another student during their culinary class.</a:t>
            </a:r>
          </a:p>
          <a:p>
            <a:pPr marL="0" indent="0">
              <a:buNone/>
            </a:pPr>
            <a:r>
              <a:rPr lang="en-US" sz="3000" dirty="0"/>
              <a:t>	B.	A student alleges his professor sexually harassed 	him during an off-campus, clinical rotation.</a:t>
            </a:r>
          </a:p>
          <a:p>
            <a:pPr marL="0" indent="0">
              <a:buNone/>
            </a:pPr>
            <a:r>
              <a:rPr lang="en-US" sz="3000" dirty="0"/>
              <a:t>	C.	A student alleges she was sexually assaulted at an 	off-campus apartment by another student.</a:t>
            </a:r>
          </a:p>
        </p:txBody>
      </p:sp>
    </p:spTree>
    <p:extLst>
      <p:ext uri="{BB962C8B-B14F-4D97-AF65-F5344CB8AC3E}">
        <p14:creationId xmlns:p14="http://schemas.microsoft.com/office/powerpoint/2010/main" val="2020589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p:txBody>
          <a:bodyPr>
            <a:normAutofit/>
          </a:bodyPr>
          <a:lstStyle/>
          <a:p>
            <a:r>
              <a:rPr lang="en-US" dirty="0"/>
              <a:t>RETALIATION IS PROHIBITED</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p:txBody>
          <a:bodyPr/>
          <a:lstStyle/>
          <a:p>
            <a:r>
              <a:rPr lang="en-US" sz="2800" dirty="0"/>
              <a:t>Individuals, departments, and colleges may not intimidate, threaten, coerce, or discriminate against an individual </a:t>
            </a:r>
          </a:p>
          <a:p>
            <a:pPr lvl="1"/>
            <a:r>
              <a:rPr lang="en-US" sz="2800" dirty="0"/>
              <a:t>for the purpose of interfering with their Title IX rights; or </a:t>
            </a:r>
          </a:p>
          <a:p>
            <a:pPr lvl="1"/>
            <a:r>
              <a:rPr lang="en-US" sz="2800" dirty="0"/>
              <a:t>because the individual filed a complaint, testified, participated, or refused to participate in a Title IX proceeding.</a:t>
            </a:r>
          </a:p>
          <a:p>
            <a:r>
              <a:rPr lang="en-US" sz="2800" dirty="0"/>
              <a:t>The exercise of First Amendment rights does not constitute retaliation.</a:t>
            </a:r>
          </a:p>
          <a:p>
            <a:endParaRPr lang="en-US" dirty="0"/>
          </a:p>
        </p:txBody>
      </p:sp>
    </p:spTree>
    <p:extLst>
      <p:ext uri="{BB962C8B-B14F-4D97-AF65-F5344CB8AC3E}">
        <p14:creationId xmlns:p14="http://schemas.microsoft.com/office/powerpoint/2010/main" val="804652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 name="Title 2">
            <a:extLst>
              <a:ext uri="{FF2B5EF4-FFF2-40B4-BE49-F238E27FC236}">
                <a16:creationId xmlns:a16="http://schemas.microsoft.com/office/drawing/2014/main" id="{D021D003-6F82-4D83-BF67-DBE63357DF80}"/>
              </a:ext>
            </a:extLst>
          </p:cNvPr>
          <p:cNvSpPr>
            <a:spLocks noGrp="1"/>
          </p:cNvSpPr>
          <p:nvPr>
            <p:ph type="title"/>
          </p:nvPr>
        </p:nvSpPr>
        <p:spPr>
          <a:xfrm>
            <a:off x="683609" y="764372"/>
            <a:ext cx="3173688" cy="5216013"/>
          </a:xfrm>
        </p:spPr>
        <p:txBody>
          <a:bodyPr>
            <a:normAutofit/>
          </a:bodyPr>
          <a:lstStyle/>
          <a:p>
            <a:pPr algn="l"/>
            <a:r>
              <a:rPr lang="en-US" sz="3400"/>
              <a:t>OTHER MISCONDUCT THAT </a:t>
            </a:r>
            <a:br>
              <a:rPr lang="en-US" sz="3400"/>
            </a:br>
            <a:r>
              <a:rPr lang="en-US" sz="3400"/>
              <a:t>MAY BE IN POLICY</a:t>
            </a:r>
          </a:p>
        </p:txBody>
      </p:sp>
      <p:cxnSp>
        <p:nvCxnSpPr>
          <p:cNvPr id="11" name="Straight Connector 10">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7084F6EB-2712-4C2A-9CC9-6CE1DD70E3BF}"/>
              </a:ext>
            </a:extLst>
          </p:cNvPr>
          <p:cNvSpPr>
            <a:spLocks noGrp="1"/>
          </p:cNvSpPr>
          <p:nvPr>
            <p:ph idx="1"/>
          </p:nvPr>
        </p:nvSpPr>
        <p:spPr>
          <a:xfrm>
            <a:off x="4370138" y="764372"/>
            <a:ext cx="7086600" cy="5216013"/>
          </a:xfrm>
        </p:spPr>
        <p:txBody>
          <a:bodyPr anchor="ctr">
            <a:normAutofit/>
          </a:bodyPr>
          <a:lstStyle/>
          <a:p>
            <a:pPr>
              <a:spcAft>
                <a:spcPts val="600"/>
              </a:spcAft>
            </a:pPr>
            <a:r>
              <a:rPr lang="en-US" sz="2800" dirty="0"/>
              <a:t>Sexual Exploitation</a:t>
            </a:r>
          </a:p>
          <a:p>
            <a:pPr>
              <a:spcAft>
                <a:spcPts val="600"/>
              </a:spcAft>
            </a:pPr>
            <a:r>
              <a:rPr lang="en-US" sz="2800" dirty="0"/>
              <a:t>Bullying/Cyberbullying</a:t>
            </a:r>
          </a:p>
          <a:p>
            <a:pPr>
              <a:spcAft>
                <a:spcPts val="600"/>
              </a:spcAft>
            </a:pPr>
            <a:r>
              <a:rPr lang="en-US" sz="2800" dirty="0"/>
              <a:t>Hazing</a:t>
            </a:r>
          </a:p>
          <a:p>
            <a:pPr>
              <a:spcAft>
                <a:spcPts val="600"/>
              </a:spcAft>
            </a:pPr>
            <a:r>
              <a:rPr lang="en-US" sz="2800" dirty="0"/>
              <a:t>Threatening or causing physical harm</a:t>
            </a:r>
          </a:p>
          <a:p>
            <a:pPr>
              <a:spcAft>
                <a:spcPts val="600"/>
              </a:spcAft>
            </a:pPr>
            <a:r>
              <a:rPr lang="en-US" sz="2800" dirty="0"/>
              <a:t>Discrimination</a:t>
            </a:r>
          </a:p>
          <a:p>
            <a:pPr>
              <a:spcAft>
                <a:spcPts val="600"/>
              </a:spcAft>
            </a:pPr>
            <a:r>
              <a:rPr lang="en-US" sz="2800" dirty="0"/>
              <a:t>Intimidation </a:t>
            </a:r>
          </a:p>
        </p:txBody>
      </p:sp>
    </p:spTree>
    <p:extLst>
      <p:ext uri="{BB962C8B-B14F-4D97-AF65-F5344CB8AC3E}">
        <p14:creationId xmlns:p14="http://schemas.microsoft.com/office/powerpoint/2010/main" val="3353523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1355D4F-439D-46D1-9007-6D39B8422A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AACB4EA-FD87-4345-AC16-8265F95967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2" name="Freeform 6">
              <a:extLst>
                <a:ext uri="{FF2B5EF4-FFF2-40B4-BE49-F238E27FC236}">
                  <a16:creationId xmlns:a16="http://schemas.microsoft.com/office/drawing/2014/main" id="{91CE3EAB-07A7-4263-8D91-D1D36B4A6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rgbClr val="B2B2B2"/>
            </a:solidFill>
            <a:ln>
              <a:noFill/>
            </a:ln>
          </p:spPr>
        </p:sp>
        <p:sp>
          <p:nvSpPr>
            <p:cNvPr id="13" name="Freeform 7">
              <a:extLst>
                <a:ext uri="{FF2B5EF4-FFF2-40B4-BE49-F238E27FC236}">
                  <a16:creationId xmlns:a16="http://schemas.microsoft.com/office/drawing/2014/main" id="{E0A91B66-B6C6-48D2-8559-1B010D31C9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solidFill>
            <a:ln>
              <a:noFill/>
            </a:ln>
          </p:spPr>
        </p:sp>
        <p:sp>
          <p:nvSpPr>
            <p:cNvPr id="14" name="Freeform 8">
              <a:extLst>
                <a:ext uri="{FF2B5EF4-FFF2-40B4-BE49-F238E27FC236}">
                  <a16:creationId xmlns:a16="http://schemas.microsoft.com/office/drawing/2014/main" id="{B61816F4-67FD-4DFC-949B-8BB34929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5" name="Freeform 9">
              <a:extLst>
                <a:ext uri="{FF2B5EF4-FFF2-40B4-BE49-F238E27FC236}">
                  <a16:creationId xmlns:a16="http://schemas.microsoft.com/office/drawing/2014/main" id="{0A3C8AD5-353F-44A3-8D9C-B2879484CD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rgbClr val="404040"/>
            </a:solidFill>
            <a:ln>
              <a:noFill/>
            </a:ln>
          </p:spPr>
        </p:sp>
        <p:sp>
          <p:nvSpPr>
            <p:cNvPr id="6" name="Freeform 10">
              <a:extLst>
                <a:ext uri="{FF2B5EF4-FFF2-40B4-BE49-F238E27FC236}">
                  <a16:creationId xmlns:a16="http://schemas.microsoft.com/office/drawing/2014/main" id="{45C8C8DD-D701-477C-BDEB-A11E77CBE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rgbClr val="969696"/>
            </a:solidFill>
            <a:ln>
              <a:noFill/>
            </a:ln>
          </p:spPr>
        </p:sp>
        <p:sp>
          <p:nvSpPr>
            <p:cNvPr id="17" name="Freeform 11">
              <a:extLst>
                <a:ext uri="{FF2B5EF4-FFF2-40B4-BE49-F238E27FC236}">
                  <a16:creationId xmlns:a16="http://schemas.microsoft.com/office/drawing/2014/main" id="{785FD395-5D8A-4EEC-9DFE-41A84A583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a:extLst>
              <a:ext uri="{FF2B5EF4-FFF2-40B4-BE49-F238E27FC236}">
                <a16:creationId xmlns:a16="http://schemas.microsoft.com/office/drawing/2014/main" id="{D021D003-6F82-4D83-BF67-DBE63357DF80}"/>
              </a:ext>
            </a:extLst>
          </p:cNvPr>
          <p:cNvSpPr>
            <a:spLocks noGrp="1"/>
          </p:cNvSpPr>
          <p:nvPr>
            <p:ph type="title"/>
          </p:nvPr>
        </p:nvSpPr>
        <p:spPr>
          <a:xfrm>
            <a:off x="1484311" y="685800"/>
            <a:ext cx="10018713" cy="1752599"/>
          </a:xfrm>
        </p:spPr>
        <p:txBody>
          <a:bodyPr>
            <a:normAutofit/>
          </a:bodyPr>
          <a:lstStyle/>
          <a:p>
            <a:r>
              <a:rPr lang="en-US"/>
              <a:t>WHAT ABOUT ONLINE CONDUCT?</a:t>
            </a:r>
          </a:p>
        </p:txBody>
      </p:sp>
      <p:sp>
        <p:nvSpPr>
          <p:cNvPr id="4" name="Content Placeholder 3">
            <a:extLst>
              <a:ext uri="{FF2B5EF4-FFF2-40B4-BE49-F238E27FC236}">
                <a16:creationId xmlns:a16="http://schemas.microsoft.com/office/drawing/2014/main" id="{7084F6EB-2712-4C2A-9CC9-6CE1DD70E3BF}"/>
              </a:ext>
            </a:extLst>
          </p:cNvPr>
          <p:cNvSpPr>
            <a:spLocks noGrp="1"/>
          </p:cNvSpPr>
          <p:nvPr>
            <p:ph idx="1"/>
          </p:nvPr>
        </p:nvSpPr>
        <p:spPr>
          <a:xfrm>
            <a:off x="1484310" y="2666999"/>
            <a:ext cx="10018713" cy="3124201"/>
          </a:xfrm>
        </p:spPr>
        <p:txBody>
          <a:bodyPr>
            <a:normAutofit/>
          </a:bodyPr>
          <a:lstStyle/>
          <a:p>
            <a:pPr marL="0" indent="0">
              <a:spcAft>
                <a:spcPts val="600"/>
              </a:spcAft>
              <a:buNone/>
            </a:pPr>
            <a:r>
              <a:rPr lang="en-US" dirty="0"/>
              <a:t>“Education program or activity” encompasses all of a recipient’s operations, which may include internet networks, digital platforms, and computer equipment owned or controlled by the recipient. Sexually harassing conduct is not contingent on the method by which the conduct is perpetrated.</a:t>
            </a:r>
          </a:p>
        </p:txBody>
      </p:sp>
    </p:spTree>
    <p:extLst>
      <p:ext uri="{BB962C8B-B14F-4D97-AF65-F5344CB8AC3E}">
        <p14:creationId xmlns:p14="http://schemas.microsoft.com/office/powerpoint/2010/main" val="725500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a:xfrm>
            <a:off x="535021" y="685800"/>
            <a:ext cx="2639962" cy="5105400"/>
          </a:xfrm>
        </p:spPr>
        <p:txBody>
          <a:bodyPr>
            <a:normAutofit/>
          </a:bodyPr>
          <a:lstStyle/>
          <a:p>
            <a:r>
              <a:rPr lang="en-US" b="1">
                <a:solidFill>
                  <a:srgbClr val="FFFFFF"/>
                </a:solidFill>
              </a:rPr>
              <a:t>PREVIEW</a:t>
            </a:r>
          </a:p>
        </p:txBody>
      </p:sp>
      <p:grpSp>
        <p:nvGrpSpPr>
          <p:cNvPr id="33" name="Group 3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4" name="Content Placeholder 2">
            <a:extLst>
              <a:ext uri="{FF2B5EF4-FFF2-40B4-BE49-F238E27FC236}">
                <a16:creationId xmlns:a16="http://schemas.microsoft.com/office/drawing/2014/main" id="{CA7BB733-E08A-49CF-9716-379659AB709F}"/>
              </a:ext>
            </a:extLst>
          </p:cNvPr>
          <p:cNvGraphicFramePr>
            <a:graphicFrameLocks noGrp="1"/>
          </p:cNvGraphicFramePr>
          <p:nvPr>
            <p:ph idx="1"/>
            <p:extLst>
              <p:ext uri="{D42A27DB-BD31-4B8C-83A1-F6EECF244321}">
                <p14:modId xmlns:p14="http://schemas.microsoft.com/office/powerpoint/2010/main" val="297915447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632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C9920-E374-47BB-B0EA-861EDC84D491}"/>
              </a:ext>
            </a:extLst>
          </p:cNvPr>
          <p:cNvSpPr>
            <a:spLocks noGrp="1"/>
          </p:cNvSpPr>
          <p:nvPr>
            <p:ph type="title"/>
          </p:nvPr>
        </p:nvSpPr>
        <p:spPr/>
        <p:txBody>
          <a:bodyPr/>
          <a:lstStyle/>
          <a:p>
            <a:r>
              <a:rPr lang="en-US" dirty="0"/>
              <a:t>SCENARIO – ONLINE CONDUCT</a:t>
            </a:r>
          </a:p>
        </p:txBody>
      </p:sp>
      <p:sp>
        <p:nvSpPr>
          <p:cNvPr id="3" name="Content Placeholder 2">
            <a:extLst>
              <a:ext uri="{FF2B5EF4-FFF2-40B4-BE49-F238E27FC236}">
                <a16:creationId xmlns:a16="http://schemas.microsoft.com/office/drawing/2014/main" id="{205F7366-1225-4E5E-B6CC-C58F844338C4}"/>
              </a:ext>
            </a:extLst>
          </p:cNvPr>
          <p:cNvSpPr>
            <a:spLocks noGrp="1"/>
          </p:cNvSpPr>
          <p:nvPr>
            <p:ph idx="1"/>
          </p:nvPr>
        </p:nvSpPr>
        <p:spPr/>
        <p:txBody>
          <a:bodyPr>
            <a:normAutofit/>
          </a:bodyPr>
          <a:lstStyle/>
          <a:p>
            <a:r>
              <a:rPr lang="en-US" sz="2600" dirty="0"/>
              <a:t>A student uses a personal phone to perpetuate online sexual harassment during class time. Does the college exercise “substantial control” over –</a:t>
            </a:r>
          </a:p>
          <a:p>
            <a:pPr lvl="1"/>
            <a:r>
              <a:rPr lang="en-US" sz="2600" dirty="0"/>
              <a:t>The student?</a:t>
            </a:r>
          </a:p>
          <a:p>
            <a:pPr lvl="1"/>
            <a:r>
              <a:rPr lang="en-US" sz="2600" dirty="0"/>
              <a:t>The context in which the sexual harassment occurs?</a:t>
            </a:r>
          </a:p>
        </p:txBody>
      </p:sp>
    </p:spTree>
    <p:extLst>
      <p:ext uri="{BB962C8B-B14F-4D97-AF65-F5344CB8AC3E}">
        <p14:creationId xmlns:p14="http://schemas.microsoft.com/office/powerpoint/2010/main" val="3497716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C9920-E374-47BB-B0EA-861EDC84D491}"/>
              </a:ext>
            </a:extLst>
          </p:cNvPr>
          <p:cNvSpPr>
            <a:spLocks noGrp="1"/>
          </p:cNvSpPr>
          <p:nvPr>
            <p:ph type="title"/>
          </p:nvPr>
        </p:nvSpPr>
        <p:spPr/>
        <p:txBody>
          <a:bodyPr/>
          <a:lstStyle/>
          <a:p>
            <a:r>
              <a:rPr lang="en-US"/>
              <a:t>COVERED GROUPS</a:t>
            </a:r>
            <a:endParaRPr lang="en-US" dirty="0"/>
          </a:p>
        </p:txBody>
      </p:sp>
      <p:sp>
        <p:nvSpPr>
          <p:cNvPr id="3" name="Content Placeholder 2">
            <a:extLst>
              <a:ext uri="{FF2B5EF4-FFF2-40B4-BE49-F238E27FC236}">
                <a16:creationId xmlns:a16="http://schemas.microsoft.com/office/drawing/2014/main" id="{205F7366-1225-4E5E-B6CC-C58F844338C4}"/>
              </a:ext>
            </a:extLst>
          </p:cNvPr>
          <p:cNvSpPr>
            <a:spLocks noGrp="1"/>
          </p:cNvSpPr>
          <p:nvPr>
            <p:ph idx="1"/>
          </p:nvPr>
        </p:nvSpPr>
        <p:spPr/>
        <p:txBody>
          <a:bodyPr>
            <a:normAutofit fontScale="92500"/>
          </a:bodyPr>
          <a:lstStyle/>
          <a:p>
            <a:r>
              <a:rPr lang="en-US" sz="2600" dirty="0"/>
              <a:t>What groups are covered under Title IX? </a:t>
            </a:r>
          </a:p>
          <a:p>
            <a:endParaRPr lang="en-US" sz="2600" dirty="0"/>
          </a:p>
          <a:p>
            <a:pPr lvl="1"/>
            <a:r>
              <a:rPr lang="en-US" sz="2600" dirty="0"/>
              <a:t>Student-v-Student </a:t>
            </a:r>
          </a:p>
          <a:p>
            <a:pPr lvl="1"/>
            <a:r>
              <a:rPr lang="en-US" sz="2600" dirty="0"/>
              <a:t>Employee-v-Student</a:t>
            </a:r>
          </a:p>
          <a:p>
            <a:pPr lvl="1"/>
            <a:r>
              <a:rPr lang="en-US" sz="2600" dirty="0"/>
              <a:t>Employee-v-Employee</a:t>
            </a:r>
          </a:p>
          <a:p>
            <a:pPr lvl="1"/>
            <a:r>
              <a:rPr lang="en-US" sz="2600" dirty="0"/>
              <a:t>Applicants for admission and employment</a:t>
            </a:r>
          </a:p>
          <a:p>
            <a:pPr lvl="1"/>
            <a:r>
              <a:rPr lang="en-US" sz="2600" dirty="0"/>
              <a:t>Student organizations</a:t>
            </a:r>
          </a:p>
          <a:p>
            <a:pPr lvl="1"/>
            <a:r>
              <a:rPr lang="en-US" sz="2600" dirty="0"/>
              <a:t>Third parties participating in an education program or activity</a:t>
            </a:r>
          </a:p>
          <a:p>
            <a:endParaRPr lang="en-US" sz="2600" dirty="0"/>
          </a:p>
          <a:p>
            <a:r>
              <a:rPr lang="en-US" sz="2600" dirty="0"/>
              <a:t>A College’s obligation to respond appropriately to Title IX complaints is the same irrespective of the sex of the parties involved.</a:t>
            </a:r>
          </a:p>
        </p:txBody>
      </p:sp>
    </p:spTree>
    <p:extLst>
      <p:ext uri="{BB962C8B-B14F-4D97-AF65-F5344CB8AC3E}">
        <p14:creationId xmlns:p14="http://schemas.microsoft.com/office/powerpoint/2010/main" val="4096084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121E9-F365-4F29-A873-274EBF9D57A9}"/>
              </a:ext>
            </a:extLst>
          </p:cNvPr>
          <p:cNvSpPr>
            <a:spLocks noGrp="1"/>
          </p:cNvSpPr>
          <p:nvPr>
            <p:ph type="title"/>
          </p:nvPr>
        </p:nvSpPr>
        <p:spPr/>
        <p:txBody>
          <a:bodyPr>
            <a:normAutofit fontScale="90000"/>
          </a:bodyPr>
          <a:lstStyle/>
          <a:p>
            <a:r>
              <a:rPr lang="en-US" dirty="0"/>
              <a:t>DOES IT MATTER IF THE PERSONS</a:t>
            </a:r>
            <a:br>
              <a:rPr lang="en-US" dirty="0"/>
            </a:br>
            <a:r>
              <a:rPr lang="en-US" dirty="0"/>
              <a:t>ARE THE SAME SEX?</a:t>
            </a:r>
          </a:p>
        </p:txBody>
      </p:sp>
      <p:sp>
        <p:nvSpPr>
          <p:cNvPr id="3" name="Content Placeholder 2">
            <a:extLst>
              <a:ext uri="{FF2B5EF4-FFF2-40B4-BE49-F238E27FC236}">
                <a16:creationId xmlns:a16="http://schemas.microsoft.com/office/drawing/2014/main" id="{4419BD7B-C5E2-4708-B597-ABF0F27F97CF}"/>
              </a:ext>
            </a:extLst>
          </p:cNvPr>
          <p:cNvSpPr>
            <a:spLocks noGrp="1"/>
          </p:cNvSpPr>
          <p:nvPr>
            <p:ph idx="1"/>
          </p:nvPr>
        </p:nvSpPr>
        <p:spPr>
          <a:xfrm>
            <a:off x="1484310" y="1534783"/>
            <a:ext cx="10267423" cy="5071909"/>
          </a:xfrm>
        </p:spPr>
        <p:txBody>
          <a:bodyPr>
            <a:normAutofit/>
          </a:bodyPr>
          <a:lstStyle/>
          <a:p>
            <a:r>
              <a:rPr lang="en-US" sz="2800" dirty="0"/>
              <a:t>No</a:t>
            </a:r>
          </a:p>
          <a:p>
            <a:endParaRPr lang="en-US" sz="2800" dirty="0"/>
          </a:p>
          <a:p>
            <a:r>
              <a:rPr lang="en-US" sz="2800" dirty="0"/>
              <a:t>Title IX and Title VII protect all covered persons from discrimination based on sex regardless of the sex, gender identity, or sexual orientation of the individuals involved.</a:t>
            </a:r>
          </a:p>
          <a:p>
            <a:endParaRPr lang="en-US" sz="2800" dirty="0"/>
          </a:p>
          <a:p>
            <a:r>
              <a:rPr lang="en-US" sz="2800" dirty="0"/>
              <a:t>Claims of discrimination based on gender identity are investigated by OCR.</a:t>
            </a:r>
          </a:p>
        </p:txBody>
      </p:sp>
    </p:spTree>
    <p:extLst>
      <p:ext uri="{BB962C8B-B14F-4D97-AF65-F5344CB8AC3E}">
        <p14:creationId xmlns:p14="http://schemas.microsoft.com/office/powerpoint/2010/main" val="1796854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p:txBody>
          <a:bodyPr>
            <a:normAutofit fontScale="90000"/>
          </a:bodyPr>
          <a:lstStyle/>
          <a:p>
            <a:r>
              <a:rPr lang="en-US" dirty="0"/>
              <a:t>DO DISABLED STUDENTS NEED</a:t>
            </a:r>
            <a:br>
              <a:rPr lang="en-US" dirty="0"/>
            </a:br>
            <a:r>
              <a:rPr lang="en-US" dirty="0"/>
              <a:t>SPECIAL CONSIDERATION?</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p:txBody>
          <a:bodyPr>
            <a:normAutofit fontScale="92500" lnSpcReduction="10000"/>
          </a:bodyPr>
          <a:lstStyle/>
          <a:p>
            <a:r>
              <a:rPr lang="en-US" sz="2800" dirty="0"/>
              <a:t>Yes</a:t>
            </a:r>
          </a:p>
          <a:p>
            <a:endParaRPr lang="en-US" sz="2800" dirty="0"/>
          </a:p>
          <a:p>
            <a:r>
              <a:rPr lang="en-US" sz="2800" dirty="0"/>
              <a:t>The information made available to the student body should also be accessible to students with disabilities.</a:t>
            </a:r>
          </a:p>
          <a:p>
            <a:endParaRPr lang="en-US" sz="2800" dirty="0"/>
          </a:p>
          <a:p>
            <a:r>
              <a:rPr lang="en-US" sz="2800" dirty="0"/>
              <a:t>The school may need to consider counseling or psychological services to assist a student in understanding their rights in the event of an investigation.</a:t>
            </a:r>
          </a:p>
          <a:p>
            <a:pPr marL="0" indent="0">
              <a:buNone/>
            </a:pPr>
            <a:endParaRPr lang="en-US" sz="2800" dirty="0"/>
          </a:p>
          <a:p>
            <a:r>
              <a:rPr lang="en-US" sz="2800" dirty="0"/>
              <a:t>Reasonable accommodations may need to be made in the event of an informal resolution or formal grievance process.</a:t>
            </a:r>
          </a:p>
          <a:p>
            <a:endParaRPr lang="en-US" dirty="0"/>
          </a:p>
        </p:txBody>
      </p:sp>
    </p:spTree>
    <p:extLst>
      <p:ext uri="{BB962C8B-B14F-4D97-AF65-F5344CB8AC3E}">
        <p14:creationId xmlns:p14="http://schemas.microsoft.com/office/powerpoint/2010/main" val="241699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TWO</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782957"/>
            <a:ext cx="10018713" cy="3202066"/>
          </a:xfrm>
        </p:spPr>
        <p:txBody>
          <a:bodyPr>
            <a:normAutofit/>
          </a:bodyPr>
          <a:lstStyle/>
          <a:p>
            <a:pPr marL="0" indent="0" algn="ctr">
              <a:buNone/>
            </a:pPr>
            <a:r>
              <a:rPr lang="en-US" sz="5400" b="1" dirty="0"/>
              <a:t>TITLE IX PERSONNEL</a:t>
            </a:r>
          </a:p>
          <a:p>
            <a:pPr marL="0" indent="0" algn="ctr">
              <a:buNone/>
            </a:pPr>
            <a:endParaRPr lang="en-US" sz="5400" b="1" dirty="0"/>
          </a:p>
        </p:txBody>
      </p:sp>
    </p:spTree>
    <p:extLst>
      <p:ext uri="{BB962C8B-B14F-4D97-AF65-F5344CB8AC3E}">
        <p14:creationId xmlns:p14="http://schemas.microsoft.com/office/powerpoint/2010/main" val="2128964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9AFA-2C9B-4493-8309-AB3096B1FB2E}"/>
              </a:ext>
            </a:extLst>
          </p:cNvPr>
          <p:cNvSpPr>
            <a:spLocks noGrp="1"/>
          </p:cNvSpPr>
          <p:nvPr>
            <p:ph type="title"/>
          </p:nvPr>
        </p:nvSpPr>
        <p:spPr/>
        <p:txBody>
          <a:bodyPr/>
          <a:lstStyle/>
          <a:p>
            <a:r>
              <a:rPr lang="en-US" dirty="0"/>
              <a:t>TITLE IX COORDINATOR</a:t>
            </a:r>
          </a:p>
        </p:txBody>
      </p:sp>
      <p:sp>
        <p:nvSpPr>
          <p:cNvPr id="3" name="Content Placeholder 2">
            <a:extLst>
              <a:ext uri="{FF2B5EF4-FFF2-40B4-BE49-F238E27FC236}">
                <a16:creationId xmlns:a16="http://schemas.microsoft.com/office/drawing/2014/main" id="{B0D5D1C4-33F5-443E-8F1F-69847E59AA8D}"/>
              </a:ext>
            </a:extLst>
          </p:cNvPr>
          <p:cNvSpPr>
            <a:spLocks noGrp="1"/>
          </p:cNvSpPr>
          <p:nvPr>
            <p:ph idx="1"/>
          </p:nvPr>
        </p:nvSpPr>
        <p:spPr/>
        <p:txBody>
          <a:bodyPr>
            <a:normAutofit fontScale="92500" lnSpcReduction="10000"/>
          </a:bodyPr>
          <a:lstStyle/>
          <a:p>
            <a:pPr marL="457200" indent="-404813"/>
            <a:r>
              <a:rPr lang="en-US" sz="2800" dirty="0"/>
              <a:t>Title IX Coordinator  </a:t>
            </a:r>
          </a:p>
          <a:p>
            <a:pPr marL="339725" lvl="1" indent="-339725"/>
            <a:endParaRPr lang="en-US" sz="2800" dirty="0"/>
          </a:p>
          <a:p>
            <a:pPr marL="914400" lvl="1" indent="-396875"/>
            <a:r>
              <a:rPr lang="en-US" sz="2800" dirty="0"/>
              <a:t>A Title IX Coordinator’s core responsibilities include overseeing the College’s response to Title IX reports and complaints and identifying and addressing any patterns or systemic problems revealed by such reports and complaints.</a:t>
            </a:r>
          </a:p>
          <a:p>
            <a:pPr marL="914400" lvl="1" indent="-396875"/>
            <a:r>
              <a:rPr lang="en-US" sz="2800" b="1" dirty="0"/>
              <a:t>This means that the Title IX Coordinator must have knowledge of the requirements of Title IX, of the College’s own policies and procedures on sex discrimination and of all complaints raising Title IX issues throughout the College. </a:t>
            </a:r>
          </a:p>
          <a:p>
            <a:endParaRPr lang="en-US" dirty="0"/>
          </a:p>
        </p:txBody>
      </p:sp>
    </p:spTree>
    <p:extLst>
      <p:ext uri="{BB962C8B-B14F-4D97-AF65-F5344CB8AC3E}">
        <p14:creationId xmlns:p14="http://schemas.microsoft.com/office/powerpoint/2010/main" val="1923566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9AFA-2C9B-4493-8309-AB3096B1FB2E}"/>
              </a:ext>
            </a:extLst>
          </p:cNvPr>
          <p:cNvSpPr>
            <a:spLocks noGrp="1"/>
          </p:cNvSpPr>
          <p:nvPr>
            <p:ph type="title"/>
          </p:nvPr>
        </p:nvSpPr>
        <p:spPr/>
        <p:txBody>
          <a:bodyPr/>
          <a:lstStyle/>
          <a:p>
            <a:r>
              <a:rPr lang="en-US" dirty="0"/>
              <a:t>TITLE IX COORDINATOR</a:t>
            </a:r>
          </a:p>
        </p:txBody>
      </p:sp>
      <p:sp>
        <p:nvSpPr>
          <p:cNvPr id="3" name="Content Placeholder 2">
            <a:extLst>
              <a:ext uri="{FF2B5EF4-FFF2-40B4-BE49-F238E27FC236}">
                <a16:creationId xmlns:a16="http://schemas.microsoft.com/office/drawing/2014/main" id="{B0D5D1C4-33F5-443E-8F1F-69847E59AA8D}"/>
              </a:ext>
            </a:extLst>
          </p:cNvPr>
          <p:cNvSpPr>
            <a:spLocks noGrp="1"/>
          </p:cNvSpPr>
          <p:nvPr>
            <p:ph idx="1"/>
          </p:nvPr>
        </p:nvSpPr>
        <p:spPr>
          <a:xfrm>
            <a:off x="1484310" y="1465351"/>
            <a:ext cx="10323868" cy="5440678"/>
          </a:xfrm>
        </p:spPr>
        <p:txBody>
          <a:bodyPr/>
          <a:lstStyle/>
          <a:p>
            <a:r>
              <a:rPr lang="en-US" sz="2800" dirty="0"/>
              <a:t>Coordinate the College’s duty to PREVENT / INVESTIGATE / REMEDY</a:t>
            </a:r>
          </a:p>
          <a:p>
            <a:pPr lvl="1"/>
            <a:r>
              <a:rPr lang="en-US" sz="2800" dirty="0"/>
              <a:t>ensure policy / grievance procedures are updated</a:t>
            </a:r>
          </a:p>
          <a:p>
            <a:pPr lvl="1"/>
            <a:r>
              <a:rPr lang="en-US" sz="2800" dirty="0"/>
              <a:t>ensure notices are given to staff and students</a:t>
            </a:r>
          </a:p>
          <a:p>
            <a:pPr lvl="1"/>
            <a:r>
              <a:rPr lang="en-US" sz="2800" dirty="0"/>
              <a:t>ensure formal complaints are investigated</a:t>
            </a:r>
          </a:p>
          <a:p>
            <a:pPr lvl="1"/>
            <a:r>
              <a:rPr lang="en-US" sz="2800" dirty="0"/>
              <a:t>ensure appropriate steps to prevent immediate harm</a:t>
            </a:r>
          </a:p>
          <a:p>
            <a:pPr lvl="1"/>
            <a:r>
              <a:rPr lang="en-US" sz="2800" dirty="0"/>
              <a:t>ensure investigators are appointed and trained </a:t>
            </a:r>
          </a:p>
          <a:p>
            <a:pPr lvl="1"/>
            <a:r>
              <a:rPr lang="en-US" sz="2800" dirty="0"/>
              <a:t>ensure decision-makers are appointed and trained</a:t>
            </a:r>
          </a:p>
          <a:p>
            <a:pPr lvl="1"/>
            <a:r>
              <a:rPr lang="en-US" sz="2800" dirty="0"/>
              <a:t>ensure that appeals officers are appointed and trained</a:t>
            </a:r>
          </a:p>
          <a:p>
            <a:pPr lvl="1"/>
            <a:r>
              <a:rPr lang="en-US" sz="2800" dirty="0"/>
              <a:t>ensure proper record keeping</a:t>
            </a:r>
          </a:p>
          <a:p>
            <a:pPr lvl="1"/>
            <a:r>
              <a:rPr lang="en-US" sz="2800" dirty="0"/>
              <a:t>ensure proper interaction with law enforcement</a:t>
            </a:r>
          </a:p>
          <a:p>
            <a:endParaRPr lang="en-US" dirty="0"/>
          </a:p>
        </p:txBody>
      </p:sp>
    </p:spTree>
    <p:extLst>
      <p:ext uri="{BB962C8B-B14F-4D97-AF65-F5344CB8AC3E}">
        <p14:creationId xmlns:p14="http://schemas.microsoft.com/office/powerpoint/2010/main" val="4050139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5619AFA-2C9B-4493-8309-AB3096B1FB2E}"/>
              </a:ext>
            </a:extLst>
          </p:cNvPr>
          <p:cNvSpPr>
            <a:spLocks noGrp="1"/>
          </p:cNvSpPr>
          <p:nvPr>
            <p:ph type="title"/>
          </p:nvPr>
        </p:nvSpPr>
        <p:spPr>
          <a:xfrm>
            <a:off x="535021" y="685800"/>
            <a:ext cx="2639962" cy="5105400"/>
          </a:xfrm>
        </p:spPr>
        <p:txBody>
          <a:bodyPr>
            <a:normAutofit/>
          </a:bodyPr>
          <a:lstStyle/>
          <a:p>
            <a:r>
              <a:rPr lang="en-US" sz="2500">
                <a:solidFill>
                  <a:srgbClr val="FFFFFF"/>
                </a:solidFill>
              </a:rPr>
              <a:t>INVESTIGATORS</a:t>
            </a:r>
          </a:p>
        </p:txBody>
      </p:sp>
      <p:grpSp>
        <p:nvGrpSpPr>
          <p:cNvPr id="33" name="Group 3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4" name="Content Placeholder 2">
            <a:extLst>
              <a:ext uri="{FF2B5EF4-FFF2-40B4-BE49-F238E27FC236}">
                <a16:creationId xmlns:a16="http://schemas.microsoft.com/office/drawing/2014/main" id="{010367DB-18FF-4C64-BEB6-5EBB1E772287}"/>
              </a:ext>
            </a:extLst>
          </p:cNvPr>
          <p:cNvGraphicFramePr>
            <a:graphicFrameLocks noGrp="1"/>
          </p:cNvGraphicFramePr>
          <p:nvPr>
            <p:ph idx="1"/>
            <p:extLst>
              <p:ext uri="{D42A27DB-BD31-4B8C-83A1-F6EECF244321}">
                <p14:modId xmlns:p14="http://schemas.microsoft.com/office/powerpoint/2010/main" val="261519598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8817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9AFA-2C9B-4493-8309-AB3096B1FB2E}"/>
              </a:ext>
            </a:extLst>
          </p:cNvPr>
          <p:cNvSpPr>
            <a:spLocks noGrp="1"/>
          </p:cNvSpPr>
          <p:nvPr>
            <p:ph type="title"/>
          </p:nvPr>
        </p:nvSpPr>
        <p:spPr/>
        <p:txBody>
          <a:bodyPr/>
          <a:lstStyle/>
          <a:p>
            <a:r>
              <a:rPr lang="en-US" dirty="0"/>
              <a:t>DECISION-MAKERS</a:t>
            </a:r>
          </a:p>
        </p:txBody>
      </p:sp>
      <p:sp>
        <p:nvSpPr>
          <p:cNvPr id="3" name="Content Placeholder 2">
            <a:extLst>
              <a:ext uri="{FF2B5EF4-FFF2-40B4-BE49-F238E27FC236}">
                <a16:creationId xmlns:a16="http://schemas.microsoft.com/office/drawing/2014/main" id="{B0D5D1C4-33F5-443E-8F1F-69847E59AA8D}"/>
              </a:ext>
            </a:extLst>
          </p:cNvPr>
          <p:cNvSpPr>
            <a:spLocks noGrp="1"/>
          </p:cNvSpPr>
          <p:nvPr>
            <p:ph idx="1"/>
          </p:nvPr>
        </p:nvSpPr>
        <p:spPr>
          <a:xfrm>
            <a:off x="1484310" y="1465351"/>
            <a:ext cx="10323868" cy="5440678"/>
          </a:xfrm>
        </p:spPr>
        <p:txBody>
          <a:bodyPr/>
          <a:lstStyle/>
          <a:p>
            <a:endParaRPr lang="en-US" dirty="0"/>
          </a:p>
          <a:p>
            <a:r>
              <a:rPr lang="en-US" sz="3000" dirty="0"/>
              <a:t>Again, can be anyone, but must not be someone with a conflict of interest, bias, or preconceived notion of the issue and/or parties</a:t>
            </a:r>
          </a:p>
          <a:p>
            <a:pPr marL="0" indent="0">
              <a:buNone/>
            </a:pPr>
            <a:endParaRPr lang="en-US" sz="3000" dirty="0"/>
          </a:p>
          <a:p>
            <a:r>
              <a:rPr lang="en-US" sz="3000" dirty="0"/>
              <a:t>Must be trained in the College’s hearing process, including how to facilitate and maintain order during a hearing</a:t>
            </a:r>
          </a:p>
          <a:p>
            <a:pPr marL="0" indent="0">
              <a:buNone/>
            </a:pPr>
            <a:endParaRPr lang="en-US" sz="3000" dirty="0"/>
          </a:p>
          <a:p>
            <a:r>
              <a:rPr lang="en-US" sz="3000" dirty="0"/>
              <a:t>Must be trained in issues of relevance of questions and evidence offered at hearings</a:t>
            </a:r>
          </a:p>
          <a:p>
            <a:endParaRPr lang="en-US" dirty="0"/>
          </a:p>
        </p:txBody>
      </p:sp>
    </p:spTree>
    <p:extLst>
      <p:ext uri="{BB962C8B-B14F-4D97-AF65-F5344CB8AC3E}">
        <p14:creationId xmlns:p14="http://schemas.microsoft.com/office/powerpoint/2010/main" val="3942773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19AFA-2C9B-4493-8309-AB3096B1FB2E}"/>
              </a:ext>
            </a:extLst>
          </p:cNvPr>
          <p:cNvSpPr>
            <a:spLocks noGrp="1"/>
          </p:cNvSpPr>
          <p:nvPr>
            <p:ph type="title"/>
          </p:nvPr>
        </p:nvSpPr>
        <p:spPr/>
        <p:txBody>
          <a:bodyPr/>
          <a:lstStyle/>
          <a:p>
            <a:r>
              <a:rPr lang="en-US" dirty="0"/>
              <a:t>APPEAL DECISION-MAKERS</a:t>
            </a:r>
          </a:p>
        </p:txBody>
      </p:sp>
      <p:sp>
        <p:nvSpPr>
          <p:cNvPr id="3" name="Content Placeholder 2">
            <a:extLst>
              <a:ext uri="{FF2B5EF4-FFF2-40B4-BE49-F238E27FC236}">
                <a16:creationId xmlns:a16="http://schemas.microsoft.com/office/drawing/2014/main" id="{B0D5D1C4-33F5-443E-8F1F-69847E59AA8D}"/>
              </a:ext>
            </a:extLst>
          </p:cNvPr>
          <p:cNvSpPr>
            <a:spLocks noGrp="1"/>
          </p:cNvSpPr>
          <p:nvPr>
            <p:ph idx="1"/>
          </p:nvPr>
        </p:nvSpPr>
        <p:spPr>
          <a:xfrm>
            <a:off x="1484310" y="1465351"/>
            <a:ext cx="10323868" cy="5440678"/>
          </a:xfrm>
        </p:spPr>
        <p:txBody>
          <a:bodyPr/>
          <a:lstStyle/>
          <a:p>
            <a:endParaRPr lang="en-US" dirty="0"/>
          </a:p>
          <a:p>
            <a:r>
              <a:rPr lang="en-US" sz="3000" dirty="0"/>
              <a:t>Model Policy provides that the President is the Appeal Decision-Maker</a:t>
            </a:r>
          </a:p>
          <a:p>
            <a:pPr marL="0" indent="0">
              <a:buNone/>
            </a:pPr>
            <a:endParaRPr lang="en-US" sz="3000" dirty="0"/>
          </a:p>
          <a:p>
            <a:r>
              <a:rPr lang="en-US" sz="3000" dirty="0"/>
              <a:t>Appeal decision-makers should be well-versed in the College’s Title IX policy, including the bases for appeal and the available options on appeal</a:t>
            </a:r>
          </a:p>
        </p:txBody>
      </p:sp>
    </p:spTree>
    <p:extLst>
      <p:ext uri="{BB962C8B-B14F-4D97-AF65-F5344CB8AC3E}">
        <p14:creationId xmlns:p14="http://schemas.microsoft.com/office/powerpoint/2010/main" val="2177195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E3EEFA7-E5C9-4E16-A6B2-28EB263B0AE6}"/>
              </a:ext>
            </a:extLst>
          </p:cNvPr>
          <p:cNvPicPr>
            <a:picLocks noChangeAspect="1"/>
          </p:cNvPicPr>
          <p:nvPr/>
        </p:nvPicPr>
        <p:blipFill>
          <a:blip r:embed="rId2"/>
          <a:stretch>
            <a:fillRect/>
          </a:stretch>
        </p:blipFill>
        <p:spPr>
          <a:xfrm>
            <a:off x="1929584" y="327991"/>
            <a:ext cx="7840581" cy="5852533"/>
          </a:xfrm>
          <a:prstGeom prst="rect">
            <a:avLst/>
          </a:prstGeom>
        </p:spPr>
      </p:pic>
    </p:spTree>
    <p:extLst>
      <p:ext uri="{BB962C8B-B14F-4D97-AF65-F5344CB8AC3E}">
        <p14:creationId xmlns:p14="http://schemas.microsoft.com/office/powerpoint/2010/main" val="1370016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16B6BF78-EA0F-4815-A665-8A844E8E99C0}"/>
              </a:ext>
            </a:extLst>
          </p:cNvPr>
          <p:cNvSpPr>
            <a:spLocks noGrp="1"/>
          </p:cNvSpPr>
          <p:nvPr>
            <p:ph type="title"/>
          </p:nvPr>
        </p:nvSpPr>
        <p:spPr>
          <a:xfrm>
            <a:off x="683609" y="764372"/>
            <a:ext cx="3173688" cy="5216013"/>
          </a:xfrm>
        </p:spPr>
        <p:txBody>
          <a:bodyPr>
            <a:normAutofit/>
          </a:bodyPr>
          <a:lstStyle/>
          <a:p>
            <a:pPr algn="l"/>
            <a:r>
              <a:rPr lang="en-US" dirty="0"/>
              <a:t>BIAS, CONFLICTS OF </a:t>
            </a:r>
            <a:br>
              <a:rPr lang="en-US" dirty="0"/>
            </a:br>
            <a:r>
              <a:rPr lang="en-US" dirty="0"/>
              <a:t>INTEREST, AND RECUSALS</a:t>
            </a:r>
            <a:endParaRPr lang="en-US"/>
          </a:p>
        </p:txBody>
      </p:sp>
      <p:cxnSp>
        <p:nvCxnSpPr>
          <p:cNvPr id="10"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0835257-F7AC-40A0-B686-F6CC1F73B7AA}"/>
              </a:ext>
            </a:extLst>
          </p:cNvPr>
          <p:cNvSpPr>
            <a:spLocks noGrp="1"/>
          </p:cNvSpPr>
          <p:nvPr>
            <p:ph idx="1"/>
          </p:nvPr>
        </p:nvSpPr>
        <p:spPr>
          <a:xfrm>
            <a:off x="4370138" y="764372"/>
            <a:ext cx="7086600" cy="5216013"/>
          </a:xfrm>
        </p:spPr>
        <p:txBody>
          <a:bodyPr anchor="ctr">
            <a:normAutofit/>
          </a:bodyPr>
          <a:lstStyle/>
          <a:p>
            <a:pPr>
              <a:lnSpc>
                <a:spcPct val="90000"/>
              </a:lnSpc>
              <a:spcAft>
                <a:spcPts val="600"/>
              </a:spcAft>
            </a:pPr>
            <a:r>
              <a:rPr lang="en-US" sz="2000" dirty="0"/>
              <a:t>Bias can represent any variable that improperly influences a finding and/or sanction</a:t>
            </a:r>
          </a:p>
          <a:p>
            <a:pPr>
              <a:lnSpc>
                <a:spcPct val="90000"/>
              </a:lnSpc>
              <a:spcAft>
                <a:spcPts val="600"/>
              </a:spcAft>
            </a:pPr>
            <a:r>
              <a:rPr lang="en-US" sz="2000" dirty="0"/>
              <a:t>There are many forms of bias and prejudice that can impact decisions and sanctions:</a:t>
            </a:r>
          </a:p>
          <a:p>
            <a:pPr lvl="1">
              <a:lnSpc>
                <a:spcPct val="90000"/>
              </a:lnSpc>
              <a:spcAft>
                <a:spcPts val="600"/>
              </a:spcAft>
            </a:pPr>
            <a:r>
              <a:rPr lang="en-US" sz="2000" dirty="0"/>
              <a:t>Pre-determined outcome</a:t>
            </a:r>
          </a:p>
          <a:p>
            <a:pPr lvl="1">
              <a:lnSpc>
                <a:spcPct val="90000"/>
              </a:lnSpc>
              <a:spcAft>
                <a:spcPts val="600"/>
              </a:spcAft>
            </a:pPr>
            <a:r>
              <a:rPr lang="en-US" sz="2000" dirty="0"/>
              <a:t>Partisan approach by investigators in questioning, findings, or report</a:t>
            </a:r>
          </a:p>
          <a:p>
            <a:pPr lvl="1">
              <a:lnSpc>
                <a:spcPct val="90000"/>
              </a:lnSpc>
              <a:spcAft>
                <a:spcPts val="600"/>
              </a:spcAft>
            </a:pPr>
            <a:r>
              <a:rPr lang="en-US" sz="2000" dirty="0"/>
              <a:t>Partisan approach by decision-maker in questioning, findings, or sanction</a:t>
            </a:r>
          </a:p>
          <a:p>
            <a:pPr lvl="1">
              <a:lnSpc>
                <a:spcPct val="90000"/>
              </a:lnSpc>
              <a:spcAft>
                <a:spcPts val="600"/>
              </a:spcAft>
            </a:pPr>
            <a:r>
              <a:rPr lang="en-US" sz="2000" dirty="0"/>
              <a:t>Intervention by senior-level institutional officials</a:t>
            </a:r>
          </a:p>
          <a:p>
            <a:pPr lvl="1">
              <a:lnSpc>
                <a:spcPct val="90000"/>
              </a:lnSpc>
              <a:spcAft>
                <a:spcPts val="600"/>
              </a:spcAft>
            </a:pPr>
            <a:r>
              <a:rPr lang="en-US" sz="2000" dirty="0"/>
              <a:t>Improper application of institutional policies or procedures</a:t>
            </a:r>
          </a:p>
          <a:p>
            <a:pPr lvl="1">
              <a:lnSpc>
                <a:spcPct val="90000"/>
              </a:lnSpc>
              <a:spcAft>
                <a:spcPts val="600"/>
              </a:spcAft>
            </a:pPr>
            <a:r>
              <a:rPr lang="en-US" sz="2000" dirty="0"/>
              <a:t>Confirmation bias</a:t>
            </a:r>
          </a:p>
          <a:p>
            <a:pPr lvl="1">
              <a:lnSpc>
                <a:spcPct val="90000"/>
              </a:lnSpc>
              <a:spcAft>
                <a:spcPts val="600"/>
              </a:spcAft>
            </a:pPr>
            <a:r>
              <a:rPr lang="en-US" sz="2000" dirty="0"/>
              <a:t>Implicit bias</a:t>
            </a:r>
          </a:p>
          <a:p>
            <a:pPr lvl="1">
              <a:lnSpc>
                <a:spcPct val="90000"/>
              </a:lnSpc>
              <a:spcAft>
                <a:spcPts val="600"/>
              </a:spcAft>
            </a:pPr>
            <a:r>
              <a:rPr lang="en-US" sz="2000" dirty="0"/>
              <a:t>Animus of any kind</a:t>
            </a:r>
          </a:p>
        </p:txBody>
      </p:sp>
    </p:spTree>
    <p:extLst>
      <p:ext uri="{BB962C8B-B14F-4D97-AF65-F5344CB8AC3E}">
        <p14:creationId xmlns:p14="http://schemas.microsoft.com/office/powerpoint/2010/main" val="260428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65E22-A417-4D00-B023-8C7D752DABD7}"/>
              </a:ext>
            </a:extLst>
          </p:cNvPr>
          <p:cNvSpPr>
            <a:spLocks noGrp="1"/>
          </p:cNvSpPr>
          <p:nvPr>
            <p:ph type="title"/>
          </p:nvPr>
        </p:nvSpPr>
        <p:spPr/>
        <p:txBody>
          <a:bodyPr/>
          <a:lstStyle/>
          <a:p>
            <a:r>
              <a:rPr lang="en-US" dirty="0"/>
              <a:t>REAL LIFE CASE STUDIES</a:t>
            </a:r>
          </a:p>
        </p:txBody>
      </p:sp>
      <p:sp>
        <p:nvSpPr>
          <p:cNvPr id="3" name="Content Placeholder 2">
            <a:extLst>
              <a:ext uri="{FF2B5EF4-FFF2-40B4-BE49-F238E27FC236}">
                <a16:creationId xmlns:a16="http://schemas.microsoft.com/office/drawing/2014/main" id="{A7474115-FD91-45A2-90F9-036B3655E153}"/>
              </a:ext>
            </a:extLst>
          </p:cNvPr>
          <p:cNvSpPr>
            <a:spLocks noGrp="1"/>
          </p:cNvSpPr>
          <p:nvPr>
            <p:ph idx="1"/>
          </p:nvPr>
        </p:nvSpPr>
        <p:spPr/>
        <p:txBody>
          <a:bodyPr>
            <a:normAutofit fontScale="92500" lnSpcReduction="10000"/>
          </a:bodyPr>
          <a:lstStyle/>
          <a:p>
            <a:r>
              <a:rPr lang="en-US" sz="3000" dirty="0"/>
              <a:t>John Doe v. Rhodes College</a:t>
            </a:r>
          </a:p>
          <a:p>
            <a:pPr lvl="1"/>
            <a:r>
              <a:rPr lang="en-US" sz="3000" dirty="0"/>
              <a:t>Details: </a:t>
            </a:r>
            <a:r>
              <a:rPr lang="en-US" sz="3000" b="0" i="0" dirty="0">
                <a:solidFill>
                  <a:srgbClr val="0A0A0A"/>
                </a:solidFill>
                <a:effectLst/>
              </a:rPr>
              <a:t>A former fraternity member and football player sued the college after he was expelled for allegedly raping a female student. The student contended that wide news coverage of the incident influenced the college's decision.</a:t>
            </a:r>
          </a:p>
          <a:p>
            <a:pPr lvl="1"/>
            <a:r>
              <a:rPr lang="en-US" sz="3000" dirty="0">
                <a:solidFill>
                  <a:srgbClr val="0A0A0A"/>
                </a:solidFill>
              </a:rPr>
              <a:t>Significance: A </a:t>
            </a:r>
            <a:r>
              <a:rPr lang="en-US" sz="3000" b="0" i="0" dirty="0">
                <a:solidFill>
                  <a:srgbClr val="0A0A0A"/>
                </a:solidFill>
                <a:effectLst/>
              </a:rPr>
              <a:t>U.S. district court stopped the college from enforcing the expulsion pending the outcome of the lawsuit. In that order, the judge indicated that the student's due process rights were likely violated.</a:t>
            </a:r>
            <a:endParaRPr lang="en-US" sz="3000" dirty="0"/>
          </a:p>
          <a:p>
            <a:endParaRPr lang="en-US" dirty="0"/>
          </a:p>
        </p:txBody>
      </p:sp>
    </p:spTree>
    <p:extLst>
      <p:ext uri="{BB962C8B-B14F-4D97-AF65-F5344CB8AC3E}">
        <p14:creationId xmlns:p14="http://schemas.microsoft.com/office/powerpoint/2010/main" val="3141481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65E22-A417-4D00-B023-8C7D752DABD7}"/>
              </a:ext>
            </a:extLst>
          </p:cNvPr>
          <p:cNvSpPr>
            <a:spLocks noGrp="1"/>
          </p:cNvSpPr>
          <p:nvPr>
            <p:ph type="title"/>
          </p:nvPr>
        </p:nvSpPr>
        <p:spPr/>
        <p:txBody>
          <a:bodyPr/>
          <a:lstStyle/>
          <a:p>
            <a:r>
              <a:rPr lang="en-US" dirty="0"/>
              <a:t>REAL LIFE CASE STUDIES</a:t>
            </a:r>
          </a:p>
        </p:txBody>
      </p:sp>
      <p:sp>
        <p:nvSpPr>
          <p:cNvPr id="3" name="Content Placeholder 2">
            <a:extLst>
              <a:ext uri="{FF2B5EF4-FFF2-40B4-BE49-F238E27FC236}">
                <a16:creationId xmlns:a16="http://schemas.microsoft.com/office/drawing/2014/main" id="{A7474115-FD91-45A2-90F9-036B3655E153}"/>
              </a:ext>
            </a:extLst>
          </p:cNvPr>
          <p:cNvSpPr>
            <a:spLocks noGrp="1"/>
          </p:cNvSpPr>
          <p:nvPr>
            <p:ph idx="1"/>
          </p:nvPr>
        </p:nvSpPr>
        <p:spPr/>
        <p:txBody>
          <a:bodyPr>
            <a:normAutofit fontScale="85000" lnSpcReduction="20000"/>
          </a:bodyPr>
          <a:lstStyle/>
          <a:p>
            <a:r>
              <a:rPr lang="en-US" sz="3000" dirty="0"/>
              <a:t>Doe v. Columbia University</a:t>
            </a:r>
          </a:p>
          <a:p>
            <a:pPr lvl="1"/>
            <a:r>
              <a:rPr lang="en-US" sz="3000" dirty="0"/>
              <a:t>Details: A male student sued the university after he was disciplined for alleged non-consensual sex with a female student. The male student alleged the university did not follow its own procedures in disciplining him and the university was prejudiced due to pressure to take sexual assault complaints seriously.</a:t>
            </a:r>
          </a:p>
          <a:p>
            <a:pPr lvl="1"/>
            <a:r>
              <a:rPr lang="en-US" sz="3000" dirty="0"/>
              <a:t>Significance: A federal Court of Appeals refused to dismiss the former student’s lawsuit, explaining that allegations of disciplinary errors combined with assertions the university was subject to intense criticism for not taking sexual assault complaints seriously gave rise to a valid claim of gender bias.</a:t>
            </a:r>
          </a:p>
          <a:p>
            <a:pPr lvl="1"/>
            <a:endParaRPr lang="en-US" sz="3200" dirty="0"/>
          </a:p>
          <a:p>
            <a:endParaRPr lang="en-US" dirty="0"/>
          </a:p>
        </p:txBody>
      </p:sp>
    </p:spTree>
    <p:extLst>
      <p:ext uri="{BB962C8B-B14F-4D97-AF65-F5344CB8AC3E}">
        <p14:creationId xmlns:p14="http://schemas.microsoft.com/office/powerpoint/2010/main" val="3990485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65E22-A417-4D00-B023-8C7D752DABD7}"/>
              </a:ext>
            </a:extLst>
          </p:cNvPr>
          <p:cNvSpPr>
            <a:spLocks noGrp="1"/>
          </p:cNvSpPr>
          <p:nvPr>
            <p:ph type="title"/>
          </p:nvPr>
        </p:nvSpPr>
        <p:spPr/>
        <p:txBody>
          <a:bodyPr/>
          <a:lstStyle/>
          <a:p>
            <a:r>
              <a:rPr lang="en-US" dirty="0"/>
              <a:t>TRAINING FOR EMPLOYEES</a:t>
            </a:r>
          </a:p>
        </p:txBody>
      </p:sp>
      <p:sp>
        <p:nvSpPr>
          <p:cNvPr id="3" name="Content Placeholder 2">
            <a:extLst>
              <a:ext uri="{FF2B5EF4-FFF2-40B4-BE49-F238E27FC236}">
                <a16:creationId xmlns:a16="http://schemas.microsoft.com/office/drawing/2014/main" id="{A7474115-FD91-45A2-90F9-036B3655E153}"/>
              </a:ext>
            </a:extLst>
          </p:cNvPr>
          <p:cNvSpPr>
            <a:spLocks noGrp="1"/>
          </p:cNvSpPr>
          <p:nvPr>
            <p:ph idx="1"/>
          </p:nvPr>
        </p:nvSpPr>
        <p:spPr/>
        <p:txBody>
          <a:bodyPr/>
          <a:lstStyle/>
          <a:p>
            <a:r>
              <a:rPr lang="en-US" sz="3000" dirty="0"/>
              <a:t>Who is the Title IX Coordinator? </a:t>
            </a:r>
          </a:p>
          <a:p>
            <a:endParaRPr lang="en-US" sz="3000" dirty="0"/>
          </a:p>
          <a:p>
            <a:r>
              <a:rPr lang="en-US" sz="3000" dirty="0"/>
              <a:t>Training for those employees who participate in Title IX matters (Title IX personnel).</a:t>
            </a:r>
          </a:p>
          <a:p>
            <a:endParaRPr lang="en-US" sz="3000" dirty="0"/>
          </a:p>
          <a:p>
            <a:r>
              <a:rPr lang="en-US" sz="3000" dirty="0"/>
              <a:t>All employees should know where to direct students or employees who want to make a Title IX report or complaint. </a:t>
            </a:r>
          </a:p>
          <a:p>
            <a:endParaRPr lang="en-US" dirty="0"/>
          </a:p>
        </p:txBody>
      </p:sp>
    </p:spTree>
    <p:extLst>
      <p:ext uri="{BB962C8B-B14F-4D97-AF65-F5344CB8AC3E}">
        <p14:creationId xmlns:p14="http://schemas.microsoft.com/office/powerpoint/2010/main" val="2736449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a:extLst>
              <a:ext uri="{FF2B5EF4-FFF2-40B4-BE49-F238E27FC236}">
                <a16:creationId xmlns:a16="http://schemas.microsoft.com/office/drawing/2014/main" id="{86F66912-F8A5-44BF-91FB-C3625A478D9D}"/>
              </a:ext>
            </a:extLst>
          </p:cNvPr>
          <p:cNvSpPr>
            <a:spLocks noGrp="1"/>
          </p:cNvSpPr>
          <p:nvPr>
            <p:ph type="title"/>
          </p:nvPr>
        </p:nvSpPr>
        <p:spPr>
          <a:xfrm>
            <a:off x="496112" y="685801"/>
            <a:ext cx="2743200" cy="5105400"/>
          </a:xfrm>
        </p:spPr>
        <p:txBody>
          <a:bodyPr>
            <a:normAutofit/>
          </a:bodyPr>
          <a:lstStyle/>
          <a:p>
            <a:r>
              <a:rPr lang="en-US" sz="3200" dirty="0">
                <a:solidFill>
                  <a:srgbClr val="FFFFFF"/>
                </a:solidFill>
              </a:rPr>
              <a:t>TITLE IX TRAINING FOR TITLE IX PERSONNEL</a:t>
            </a:r>
          </a:p>
        </p:txBody>
      </p:sp>
      <p:grpSp>
        <p:nvGrpSpPr>
          <p:cNvPr id="13" name="Group 12">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 name="Content Placeholder 3">
            <a:extLst>
              <a:ext uri="{FF2B5EF4-FFF2-40B4-BE49-F238E27FC236}">
                <a16:creationId xmlns:a16="http://schemas.microsoft.com/office/drawing/2014/main" id="{14404EDC-00BC-4194-841A-06D609160EC8}"/>
              </a:ext>
            </a:extLst>
          </p:cNvPr>
          <p:cNvSpPr>
            <a:spLocks noGrp="1"/>
          </p:cNvSpPr>
          <p:nvPr>
            <p:ph idx="1"/>
          </p:nvPr>
        </p:nvSpPr>
        <p:spPr>
          <a:xfrm>
            <a:off x="5117106" y="685800"/>
            <a:ext cx="6385918" cy="5442625"/>
          </a:xfrm>
        </p:spPr>
        <p:txBody>
          <a:bodyPr>
            <a:normAutofit/>
          </a:bodyPr>
          <a:lstStyle/>
          <a:p>
            <a:r>
              <a:rPr lang="en-US" sz="2000" dirty="0"/>
              <a:t>Annual training must be provided to Title IX Coordinators, investigators, decision-makers, and those involved in informal resolution. </a:t>
            </a:r>
          </a:p>
          <a:p>
            <a:pPr marL="0" indent="0">
              <a:buNone/>
            </a:pPr>
            <a:endParaRPr lang="en-US" sz="2000" dirty="0"/>
          </a:p>
          <a:p>
            <a:r>
              <a:rPr lang="en-US" sz="2000" dirty="0"/>
              <a:t>Training in the following topics is mandatory:</a:t>
            </a:r>
          </a:p>
          <a:p>
            <a:pPr lvl="1"/>
            <a:r>
              <a:rPr lang="en-US" sz="2000" dirty="0"/>
              <a:t>The definition of sexual harassment for Title IX purposes</a:t>
            </a:r>
          </a:p>
          <a:p>
            <a:pPr lvl="1"/>
            <a:r>
              <a:rPr lang="en-US" sz="2000" dirty="0"/>
              <a:t>The scope of education programs and activities </a:t>
            </a:r>
          </a:p>
          <a:p>
            <a:pPr lvl="1"/>
            <a:r>
              <a:rPr lang="en-US" sz="2000" dirty="0"/>
              <a:t>How to conduct an investigation and grievance process, including hearings, appeals, and informal resolution</a:t>
            </a:r>
          </a:p>
          <a:p>
            <a:pPr lvl="1"/>
            <a:r>
              <a:rPr lang="en-US" sz="2000" dirty="0"/>
              <a:t>How to serve impartially</a:t>
            </a:r>
          </a:p>
          <a:p>
            <a:pPr lvl="1"/>
            <a:r>
              <a:rPr lang="en-US" sz="2000" dirty="0"/>
              <a:t>Technology to be used at hearings </a:t>
            </a:r>
          </a:p>
          <a:p>
            <a:pPr lvl="1"/>
            <a:r>
              <a:rPr lang="en-US" sz="2000" dirty="0"/>
              <a:t>Issues of relevance of questions and evidence at hearings </a:t>
            </a:r>
          </a:p>
          <a:p>
            <a:pPr lvl="1"/>
            <a:r>
              <a:rPr lang="en-US" sz="2000" dirty="0"/>
              <a:t>Issues of relevance in creating investigation reports</a:t>
            </a:r>
          </a:p>
        </p:txBody>
      </p:sp>
    </p:spTree>
    <p:extLst>
      <p:ext uri="{BB962C8B-B14F-4D97-AF65-F5344CB8AC3E}">
        <p14:creationId xmlns:p14="http://schemas.microsoft.com/office/powerpoint/2010/main" val="2423228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7198F7-B757-4C12-A38B-0641473E6748}"/>
              </a:ext>
            </a:extLst>
          </p:cNvPr>
          <p:cNvSpPr>
            <a:spLocks noGrp="1"/>
          </p:cNvSpPr>
          <p:nvPr>
            <p:ph type="title"/>
          </p:nvPr>
        </p:nvSpPr>
        <p:spPr/>
        <p:txBody>
          <a:bodyPr/>
          <a:lstStyle/>
          <a:p>
            <a:r>
              <a:rPr lang="en-US" dirty="0"/>
              <a:t>COMPLIANCE REQUIREMENTS</a:t>
            </a:r>
          </a:p>
        </p:txBody>
      </p:sp>
      <p:sp>
        <p:nvSpPr>
          <p:cNvPr id="4" name="Content Placeholder 3">
            <a:extLst>
              <a:ext uri="{FF2B5EF4-FFF2-40B4-BE49-F238E27FC236}">
                <a16:creationId xmlns:a16="http://schemas.microsoft.com/office/drawing/2014/main" id="{3EB33FFB-FE67-4AFE-9713-6CBEF7764227}"/>
              </a:ext>
            </a:extLst>
          </p:cNvPr>
          <p:cNvSpPr>
            <a:spLocks noGrp="1"/>
          </p:cNvSpPr>
          <p:nvPr>
            <p:ph idx="1"/>
          </p:nvPr>
        </p:nvSpPr>
        <p:spPr/>
        <p:txBody>
          <a:bodyPr>
            <a:normAutofit/>
          </a:bodyPr>
          <a:lstStyle/>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r>
              <a:rPr lang="en-US" b="1" dirty="0"/>
              <a:t>All training materials must be posted on Colleges’ websites.</a:t>
            </a:r>
          </a:p>
        </p:txBody>
      </p:sp>
    </p:spTree>
    <p:extLst>
      <p:ext uri="{BB962C8B-B14F-4D97-AF65-F5344CB8AC3E}">
        <p14:creationId xmlns:p14="http://schemas.microsoft.com/office/powerpoint/2010/main" val="3807004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THREE</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514600"/>
            <a:ext cx="10018713" cy="3470423"/>
          </a:xfrm>
        </p:spPr>
        <p:txBody>
          <a:bodyPr>
            <a:normAutofit/>
          </a:bodyPr>
          <a:lstStyle/>
          <a:p>
            <a:pPr marL="0" indent="0" algn="ctr">
              <a:buNone/>
            </a:pPr>
            <a:r>
              <a:rPr lang="en-US" sz="5400" b="1" dirty="0"/>
              <a:t>TITLE IX</a:t>
            </a:r>
          </a:p>
          <a:p>
            <a:pPr marL="0" indent="0" algn="ctr">
              <a:buNone/>
            </a:pPr>
            <a:r>
              <a:rPr lang="en-US" sz="5400" b="1" dirty="0"/>
              <a:t>COMPLIANCE</a:t>
            </a:r>
          </a:p>
          <a:p>
            <a:pPr marL="0" indent="0" algn="ctr">
              <a:buNone/>
            </a:pPr>
            <a:r>
              <a:rPr lang="en-US" sz="5400" b="1" dirty="0"/>
              <a:t>REQUIREMENTS</a:t>
            </a:r>
          </a:p>
          <a:p>
            <a:pPr marL="0" indent="0" algn="ctr">
              <a:buNone/>
            </a:pPr>
            <a:endParaRPr lang="en-US" sz="5400" b="1" dirty="0"/>
          </a:p>
        </p:txBody>
      </p:sp>
    </p:spTree>
    <p:extLst>
      <p:ext uri="{BB962C8B-B14F-4D97-AF65-F5344CB8AC3E}">
        <p14:creationId xmlns:p14="http://schemas.microsoft.com/office/powerpoint/2010/main" val="20050810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39A70CB1-FE6E-4357-8664-423C410DE789}"/>
              </a:ext>
            </a:extLst>
          </p:cNvPr>
          <p:cNvSpPr>
            <a:spLocks noGrp="1"/>
          </p:cNvSpPr>
          <p:nvPr>
            <p:ph type="title"/>
          </p:nvPr>
        </p:nvSpPr>
        <p:spPr>
          <a:xfrm>
            <a:off x="683609" y="764372"/>
            <a:ext cx="3173688" cy="5216013"/>
          </a:xfrm>
        </p:spPr>
        <p:txBody>
          <a:bodyPr>
            <a:normAutofit/>
          </a:bodyPr>
          <a:lstStyle/>
          <a:p>
            <a:r>
              <a:rPr lang="en-US" sz="3700" dirty="0"/>
              <a:t>MAINTAINING RECORDS</a:t>
            </a:r>
          </a:p>
        </p:txBody>
      </p:sp>
      <p:cxnSp>
        <p:nvCxnSpPr>
          <p:cNvPr id="6"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64E5779-2AF7-4E27-A7EE-A024ECEFB0D7}"/>
              </a:ext>
            </a:extLst>
          </p:cNvPr>
          <p:cNvSpPr>
            <a:spLocks noGrp="1"/>
          </p:cNvSpPr>
          <p:nvPr>
            <p:ph idx="1"/>
          </p:nvPr>
        </p:nvSpPr>
        <p:spPr>
          <a:xfrm>
            <a:off x="4370138" y="764372"/>
            <a:ext cx="7086600" cy="5216013"/>
          </a:xfrm>
        </p:spPr>
        <p:txBody>
          <a:bodyPr anchor="ctr">
            <a:normAutofit/>
          </a:bodyPr>
          <a:lstStyle/>
          <a:p>
            <a:pPr lvl="1">
              <a:lnSpc>
                <a:spcPct val="90000"/>
              </a:lnSpc>
              <a:spcAft>
                <a:spcPts val="600"/>
              </a:spcAft>
            </a:pPr>
            <a:r>
              <a:rPr lang="en-US" sz="1700" dirty="0"/>
              <a:t>Reports and Formal complaints, including the basis for why the institutional response was not deliberately indifferent; </a:t>
            </a:r>
          </a:p>
          <a:p>
            <a:pPr lvl="1">
              <a:lnSpc>
                <a:spcPct val="90000"/>
              </a:lnSpc>
              <a:spcAft>
                <a:spcPts val="600"/>
              </a:spcAft>
            </a:pPr>
            <a:r>
              <a:rPr lang="en-US" sz="1700" dirty="0"/>
              <a:t>Any actions taken in response to the report or formal complaint, including any supportive measures implemented;</a:t>
            </a:r>
          </a:p>
          <a:p>
            <a:pPr lvl="2">
              <a:lnSpc>
                <a:spcPct val="90000"/>
              </a:lnSpc>
              <a:spcAft>
                <a:spcPts val="600"/>
              </a:spcAft>
            </a:pPr>
            <a:r>
              <a:rPr lang="en-US" sz="1700" dirty="0"/>
              <a:t>If supportive measures were not provided, reasons for why that was not clearly unreasonable in light of the known circumstances and</a:t>
            </a:r>
          </a:p>
          <a:p>
            <a:pPr lvl="2">
              <a:lnSpc>
                <a:spcPct val="90000"/>
              </a:lnSpc>
              <a:spcAft>
                <a:spcPts val="600"/>
              </a:spcAft>
            </a:pPr>
            <a:r>
              <a:rPr lang="en-US" sz="1700" dirty="0"/>
              <a:t>Records must show measures taken are designed to restore or preserve equal access to education programs and activities </a:t>
            </a:r>
          </a:p>
          <a:p>
            <a:pPr lvl="1">
              <a:lnSpc>
                <a:spcPct val="90000"/>
              </a:lnSpc>
              <a:spcAft>
                <a:spcPts val="600"/>
              </a:spcAft>
            </a:pPr>
            <a:r>
              <a:rPr lang="en-US" sz="1700" dirty="0"/>
              <a:t>Investigation records, such as investigator notes, documentary evidence collected, and the investigative report; </a:t>
            </a:r>
          </a:p>
          <a:p>
            <a:pPr lvl="1">
              <a:lnSpc>
                <a:spcPct val="90000"/>
              </a:lnSpc>
              <a:spcAft>
                <a:spcPts val="600"/>
              </a:spcAft>
            </a:pPr>
            <a:r>
              <a:rPr lang="en-US" sz="1700" dirty="0"/>
              <a:t>Written determinations, sanctions, and remedies; </a:t>
            </a:r>
          </a:p>
          <a:p>
            <a:pPr lvl="1">
              <a:lnSpc>
                <a:spcPct val="90000"/>
              </a:lnSpc>
              <a:spcAft>
                <a:spcPts val="600"/>
              </a:spcAft>
            </a:pPr>
            <a:r>
              <a:rPr lang="en-US" sz="1700" dirty="0"/>
              <a:t>Any recordings or transcripts from any live hearings;</a:t>
            </a:r>
          </a:p>
          <a:p>
            <a:pPr lvl="1">
              <a:lnSpc>
                <a:spcPct val="90000"/>
              </a:lnSpc>
              <a:spcAft>
                <a:spcPts val="600"/>
              </a:spcAft>
            </a:pPr>
            <a:r>
              <a:rPr lang="en-US" sz="1700" dirty="0"/>
              <a:t>Appeals; </a:t>
            </a:r>
          </a:p>
          <a:p>
            <a:pPr lvl="1">
              <a:lnSpc>
                <a:spcPct val="90000"/>
              </a:lnSpc>
              <a:spcAft>
                <a:spcPts val="600"/>
              </a:spcAft>
            </a:pPr>
            <a:r>
              <a:rPr lang="en-US" sz="1700" dirty="0"/>
              <a:t>Informal resolutions; and </a:t>
            </a:r>
          </a:p>
          <a:p>
            <a:pPr lvl="1">
              <a:lnSpc>
                <a:spcPct val="90000"/>
              </a:lnSpc>
              <a:spcAft>
                <a:spcPts val="600"/>
              </a:spcAft>
            </a:pPr>
            <a:r>
              <a:rPr lang="en-US" sz="1700" dirty="0"/>
              <a:t>Training materials.</a:t>
            </a:r>
          </a:p>
          <a:p>
            <a:pPr>
              <a:lnSpc>
                <a:spcPct val="90000"/>
              </a:lnSpc>
              <a:spcAft>
                <a:spcPts val="600"/>
              </a:spcAft>
            </a:pPr>
            <a:endParaRPr lang="en-US" sz="1700" dirty="0"/>
          </a:p>
        </p:txBody>
      </p:sp>
    </p:spTree>
    <p:extLst>
      <p:ext uri="{BB962C8B-B14F-4D97-AF65-F5344CB8AC3E}">
        <p14:creationId xmlns:p14="http://schemas.microsoft.com/office/powerpoint/2010/main" val="2822822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649F3-89BA-468C-8E52-9003BA083C1B}"/>
              </a:ext>
            </a:extLst>
          </p:cNvPr>
          <p:cNvSpPr>
            <a:spLocks noGrp="1"/>
          </p:cNvSpPr>
          <p:nvPr>
            <p:ph type="title"/>
          </p:nvPr>
        </p:nvSpPr>
        <p:spPr/>
        <p:txBody>
          <a:bodyPr>
            <a:normAutofit fontScale="90000"/>
          </a:bodyPr>
          <a:lstStyle/>
          <a:p>
            <a:r>
              <a:rPr lang="en-US" dirty="0"/>
              <a:t>WHERE CAN STUDENTS/EMPLOYEES</a:t>
            </a:r>
            <a:br>
              <a:rPr lang="en-US" dirty="0"/>
            </a:br>
            <a:r>
              <a:rPr lang="en-US" dirty="0"/>
              <a:t>FIND THIS INFORMATION?</a:t>
            </a:r>
          </a:p>
        </p:txBody>
      </p:sp>
      <p:sp>
        <p:nvSpPr>
          <p:cNvPr id="3" name="Content Placeholder 2">
            <a:extLst>
              <a:ext uri="{FF2B5EF4-FFF2-40B4-BE49-F238E27FC236}">
                <a16:creationId xmlns:a16="http://schemas.microsoft.com/office/drawing/2014/main" id="{D30E0DC9-38C6-4703-B61E-E1C4BF7FB5FE}"/>
              </a:ext>
            </a:extLst>
          </p:cNvPr>
          <p:cNvSpPr>
            <a:spLocks noGrp="1"/>
          </p:cNvSpPr>
          <p:nvPr>
            <p:ph idx="1"/>
          </p:nvPr>
        </p:nvSpPr>
        <p:spPr>
          <a:xfrm>
            <a:off x="1484310" y="1544427"/>
            <a:ext cx="10165823" cy="5071909"/>
          </a:xfrm>
        </p:spPr>
        <p:txBody>
          <a:bodyPr>
            <a:normAutofit/>
          </a:bodyPr>
          <a:lstStyle/>
          <a:p>
            <a:r>
              <a:rPr lang="en-US" dirty="0"/>
              <a:t>College Policy</a:t>
            </a:r>
          </a:p>
          <a:p>
            <a:pPr marL="457200" lvl="1" indent="0">
              <a:buNone/>
            </a:pPr>
            <a:endParaRPr lang="en-US" dirty="0"/>
          </a:p>
          <a:p>
            <a:r>
              <a:rPr lang="en-US" dirty="0"/>
              <a:t>College website and all student and employee handbooks:</a:t>
            </a:r>
          </a:p>
          <a:p>
            <a:pPr lvl="1"/>
            <a:r>
              <a:rPr lang="en-US" dirty="0"/>
              <a:t>A statement of the College’s policy of nondiscrimination on the basis of sex</a:t>
            </a:r>
          </a:p>
          <a:p>
            <a:pPr lvl="1"/>
            <a:r>
              <a:rPr lang="en-US" dirty="0"/>
              <a:t>Title IX Coordinator’s contact information</a:t>
            </a:r>
          </a:p>
          <a:p>
            <a:pPr lvl="1"/>
            <a:r>
              <a:rPr lang="en-US" dirty="0"/>
              <a:t>A statement that Title IX inquiries may be referred to the Title IX Coordinator or to the Assistant Secretary for Civil Rights</a:t>
            </a:r>
          </a:p>
        </p:txBody>
      </p:sp>
    </p:spTree>
    <p:extLst>
      <p:ext uri="{BB962C8B-B14F-4D97-AF65-F5344CB8AC3E}">
        <p14:creationId xmlns:p14="http://schemas.microsoft.com/office/powerpoint/2010/main" val="641054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74F3E3-BD01-41F0-AE82-6E4B11F5796D}"/>
              </a:ext>
            </a:extLst>
          </p:cNvPr>
          <p:cNvSpPr>
            <a:spLocks noGrp="1"/>
          </p:cNvSpPr>
          <p:nvPr>
            <p:ph type="title"/>
          </p:nvPr>
        </p:nvSpPr>
        <p:spPr/>
        <p:txBody>
          <a:bodyPr/>
          <a:lstStyle/>
          <a:p>
            <a:r>
              <a:rPr lang="en-US" dirty="0"/>
              <a:t>COLLEGE WEBSITE</a:t>
            </a:r>
          </a:p>
        </p:txBody>
      </p:sp>
      <p:sp>
        <p:nvSpPr>
          <p:cNvPr id="4" name="Content Placeholder 3">
            <a:extLst>
              <a:ext uri="{FF2B5EF4-FFF2-40B4-BE49-F238E27FC236}">
                <a16:creationId xmlns:a16="http://schemas.microsoft.com/office/drawing/2014/main" id="{04047DBA-78A0-4A90-8835-F98AFD48D749}"/>
              </a:ext>
            </a:extLst>
          </p:cNvPr>
          <p:cNvSpPr>
            <a:spLocks noGrp="1"/>
          </p:cNvSpPr>
          <p:nvPr>
            <p:ph idx="1"/>
          </p:nvPr>
        </p:nvSpPr>
        <p:spPr/>
        <p:txBody>
          <a:bodyPr/>
          <a:lstStyle/>
          <a:p>
            <a:r>
              <a:rPr lang="en-US" dirty="0"/>
              <a:t>The College does not discriminate on the basis of sex in its education programs or activities and is required by Title IX of the Education Amendments Act of 1972 and federal regulations to not discriminate in such a manner. This requirement extends to admission and employment. </a:t>
            </a:r>
          </a:p>
          <a:p>
            <a:r>
              <a:rPr lang="en-US" dirty="0"/>
              <a:t>Inquiries about the application of Title IX and its implementing federal regulations may be referred to the Title IX Coordinator and/or the Assistant Secretary for Civil Rights in the Office for Civil Rights at the U.S. Department of Education.</a:t>
            </a:r>
          </a:p>
          <a:p>
            <a:r>
              <a:rPr lang="en-US" dirty="0"/>
              <a:t>The Title IX Coordinator’s contact information is: ______________.</a:t>
            </a:r>
          </a:p>
          <a:p>
            <a:r>
              <a:rPr lang="en-US" dirty="0"/>
              <a:t>All training materials.</a:t>
            </a:r>
          </a:p>
        </p:txBody>
      </p:sp>
    </p:spTree>
    <p:extLst>
      <p:ext uri="{BB962C8B-B14F-4D97-AF65-F5344CB8AC3E}">
        <p14:creationId xmlns:p14="http://schemas.microsoft.com/office/powerpoint/2010/main" val="410518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ONE</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782957"/>
            <a:ext cx="10018713" cy="3202066"/>
          </a:xfrm>
        </p:spPr>
        <p:txBody>
          <a:bodyPr>
            <a:normAutofit/>
          </a:bodyPr>
          <a:lstStyle/>
          <a:p>
            <a:pPr marL="0" indent="0" algn="ctr">
              <a:buNone/>
            </a:pPr>
            <a:r>
              <a:rPr lang="en-US" sz="5400" b="1" dirty="0"/>
              <a:t>TITLE IX</a:t>
            </a:r>
          </a:p>
          <a:p>
            <a:pPr marL="0" indent="0" algn="ctr">
              <a:buNone/>
            </a:pPr>
            <a:r>
              <a:rPr lang="en-US" sz="5400" b="1" dirty="0"/>
              <a:t>FUNDAMENTALS</a:t>
            </a:r>
          </a:p>
          <a:p>
            <a:pPr marL="0" indent="0" algn="ctr">
              <a:buNone/>
            </a:pPr>
            <a:endParaRPr lang="en-US" sz="5400" b="1" dirty="0"/>
          </a:p>
        </p:txBody>
      </p:sp>
    </p:spTree>
    <p:extLst>
      <p:ext uri="{BB962C8B-B14F-4D97-AF65-F5344CB8AC3E}">
        <p14:creationId xmlns:p14="http://schemas.microsoft.com/office/powerpoint/2010/main" val="22091997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FOUR</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782957"/>
            <a:ext cx="10018713" cy="3202066"/>
          </a:xfrm>
        </p:spPr>
        <p:txBody>
          <a:bodyPr>
            <a:normAutofit/>
          </a:bodyPr>
          <a:lstStyle/>
          <a:p>
            <a:pPr marL="0" indent="0" algn="ctr">
              <a:buNone/>
            </a:pPr>
            <a:r>
              <a:rPr lang="en-US" sz="5400" b="1" dirty="0"/>
              <a:t>RESPONDING TO ALLEGATIONS</a:t>
            </a:r>
          </a:p>
          <a:p>
            <a:pPr marL="0" indent="0" algn="ctr">
              <a:buNone/>
            </a:pPr>
            <a:endParaRPr lang="en-US" sz="5400" b="1" dirty="0"/>
          </a:p>
        </p:txBody>
      </p:sp>
    </p:spTree>
    <p:extLst>
      <p:ext uri="{BB962C8B-B14F-4D97-AF65-F5344CB8AC3E}">
        <p14:creationId xmlns:p14="http://schemas.microsoft.com/office/powerpoint/2010/main" val="1576722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lstStyle/>
          <a:p>
            <a:r>
              <a:rPr lang="en-US" dirty="0"/>
              <a:t>WHEN TO </a:t>
            </a:r>
            <a:r>
              <a:rPr lang="en-US" b="1" dirty="0"/>
              <a:t>ACT</a:t>
            </a:r>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a:xfrm>
            <a:off x="1484310" y="1888435"/>
            <a:ext cx="10018713" cy="4315249"/>
          </a:xfrm>
        </p:spPr>
        <p:txBody>
          <a:bodyPr>
            <a:normAutofit fontScale="92500" lnSpcReduction="10000"/>
          </a:bodyPr>
          <a:lstStyle/>
          <a:p>
            <a:r>
              <a:rPr lang="en-US" sz="2800" dirty="0"/>
              <a:t>When a College has “actual knowledge” of possible sexual harassment, it must undertake immediate and appropriate steps to offer supportive measures and determine if an investigation is required or requested.       </a:t>
            </a:r>
          </a:p>
          <a:p>
            <a:pPr marL="0" indent="0">
              <a:buNone/>
            </a:pPr>
            <a:endParaRPr lang="en-US" sz="2800" dirty="0"/>
          </a:p>
          <a:p>
            <a:r>
              <a:rPr lang="en-US" sz="2800" dirty="0"/>
              <a:t>College will be deemed to have actual knowledge if the Title IX Coordinator or any College official with authority to institute corrective measures has notice of allegations of sexual harassment.</a:t>
            </a:r>
          </a:p>
          <a:p>
            <a:endParaRPr lang="en-US" sz="2800" dirty="0"/>
          </a:p>
          <a:p>
            <a:r>
              <a:rPr lang="en-US" sz="2800" dirty="0"/>
              <a:t>College must not be “deliberately indifferent”.</a:t>
            </a:r>
          </a:p>
          <a:p>
            <a:pPr marL="0" indent="0">
              <a:buNone/>
            </a:pPr>
            <a:endParaRPr lang="en-US" dirty="0"/>
          </a:p>
        </p:txBody>
      </p:sp>
    </p:spTree>
    <p:extLst>
      <p:ext uri="{BB962C8B-B14F-4D97-AF65-F5344CB8AC3E}">
        <p14:creationId xmlns:p14="http://schemas.microsoft.com/office/powerpoint/2010/main" val="29616543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lstStyle/>
          <a:p>
            <a:r>
              <a:rPr lang="en-US" dirty="0"/>
              <a:t>WHEN TO </a:t>
            </a:r>
            <a:r>
              <a:rPr lang="en-US" b="1" dirty="0"/>
              <a:t>ACT</a:t>
            </a:r>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a:xfrm>
            <a:off x="1484309" y="1474436"/>
            <a:ext cx="10018713" cy="4315249"/>
          </a:xfrm>
        </p:spPr>
        <p:txBody>
          <a:bodyPr>
            <a:normAutofit lnSpcReduction="10000"/>
          </a:bodyPr>
          <a:lstStyle/>
          <a:p>
            <a:pPr indent="-417513"/>
            <a:r>
              <a:rPr lang="en-US" sz="2800" dirty="0"/>
              <a:t>Other sources of notice:</a:t>
            </a:r>
          </a:p>
          <a:p>
            <a:endParaRPr lang="en-US" sz="2800" dirty="0"/>
          </a:p>
          <a:p>
            <a:pPr marL="914400" lvl="1" indent="-412750"/>
            <a:r>
              <a:rPr lang="en-US" sz="2800" dirty="0"/>
              <a:t>Community: social media, print/television, community members.</a:t>
            </a:r>
          </a:p>
          <a:p>
            <a:pPr marL="914400" lvl="1" indent="-412750"/>
            <a:endParaRPr lang="en-US" sz="2800" dirty="0"/>
          </a:p>
          <a:p>
            <a:pPr marL="914400" lvl="1" indent="-412750"/>
            <a:r>
              <a:rPr lang="en-US" sz="2800" dirty="0"/>
              <a:t>“Credible reports” of sexual harassment, particularly a pattern of acts against multiple students.</a:t>
            </a:r>
          </a:p>
          <a:p>
            <a:pPr marL="914400" lvl="1" indent="-412750"/>
            <a:endParaRPr lang="en-US" sz="2800" dirty="0"/>
          </a:p>
          <a:p>
            <a:pPr marL="914400" lvl="1" indent="-412750"/>
            <a:r>
              <a:rPr lang="en-US" sz="2800" dirty="0"/>
              <a:t>“Widespread, openly practiced, or well-known” among students/employees.</a:t>
            </a:r>
          </a:p>
          <a:p>
            <a:endParaRPr lang="en-US" dirty="0"/>
          </a:p>
        </p:txBody>
      </p:sp>
    </p:spTree>
    <p:extLst>
      <p:ext uri="{BB962C8B-B14F-4D97-AF65-F5344CB8AC3E}">
        <p14:creationId xmlns:p14="http://schemas.microsoft.com/office/powerpoint/2010/main" val="1654843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lstStyle/>
          <a:p>
            <a:r>
              <a:rPr lang="en-US" dirty="0"/>
              <a:t>WHEN TO </a:t>
            </a:r>
            <a:r>
              <a:rPr lang="en-US" b="1" dirty="0"/>
              <a:t>INVESTIGATE</a:t>
            </a:r>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a:xfrm>
            <a:off x="1484310" y="1517757"/>
            <a:ext cx="10018713" cy="5261097"/>
          </a:xfrm>
        </p:spPr>
        <p:txBody>
          <a:bodyPr>
            <a:normAutofit/>
          </a:bodyPr>
          <a:lstStyle/>
          <a:p>
            <a:pPr indent="-417513"/>
            <a:r>
              <a:rPr lang="en-US" sz="2800" dirty="0"/>
              <a:t>Do the allegations as stated constitute a violation of College policy? (including whether the alleged conduct occurred in an education program or activity, located within the US, of which the College has actual knowledge)</a:t>
            </a:r>
          </a:p>
          <a:p>
            <a:pPr lvl="1" indent="-417513"/>
            <a:r>
              <a:rPr lang="en-US" sz="2800" dirty="0"/>
              <a:t>If yes, does Complainant want to pursue a formal investigation?	</a:t>
            </a:r>
          </a:p>
          <a:p>
            <a:pPr lvl="2" indent="-417513"/>
            <a:r>
              <a:rPr lang="en-US" sz="2800" dirty="0"/>
              <a:t>If yes, investigate.</a:t>
            </a:r>
          </a:p>
          <a:p>
            <a:pPr lvl="2" indent="-417513"/>
            <a:r>
              <a:rPr lang="en-US" sz="2800" dirty="0"/>
              <a:t>If no, are the allegations of the type that the College must investigate regardless of Complainant’s wishes?</a:t>
            </a:r>
          </a:p>
          <a:p>
            <a:endParaRPr lang="en-US" dirty="0"/>
          </a:p>
        </p:txBody>
      </p:sp>
    </p:spTree>
    <p:extLst>
      <p:ext uri="{BB962C8B-B14F-4D97-AF65-F5344CB8AC3E}">
        <p14:creationId xmlns:p14="http://schemas.microsoft.com/office/powerpoint/2010/main" val="16987050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lstStyle/>
          <a:p>
            <a:r>
              <a:rPr lang="en-US" dirty="0"/>
              <a:t>WHEN TO </a:t>
            </a:r>
            <a:r>
              <a:rPr lang="en-US" b="1" dirty="0"/>
              <a:t>INVESTIGATE</a:t>
            </a:r>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p:txBody>
          <a:bodyPr/>
          <a:lstStyle/>
          <a:p>
            <a:pPr indent="-417513"/>
            <a:r>
              <a:rPr lang="en-US" sz="2800" dirty="0"/>
              <a:t>Factors to consider if a Complainant </a:t>
            </a:r>
            <a:r>
              <a:rPr lang="en-US" sz="2800" u="sng" dirty="0"/>
              <a:t>does not </a:t>
            </a:r>
            <a:r>
              <a:rPr lang="en-US" sz="2800" dirty="0"/>
              <a:t>want an investigation: </a:t>
            </a:r>
          </a:p>
          <a:p>
            <a:endParaRPr lang="en-US" sz="2800" dirty="0"/>
          </a:p>
          <a:p>
            <a:pPr marL="1198563" lvl="1" indent="-412750"/>
            <a:r>
              <a:rPr lang="en-US" sz="2800" dirty="0"/>
              <a:t>The more </a:t>
            </a:r>
            <a:r>
              <a:rPr lang="en-US" sz="2800" u="sng" dirty="0"/>
              <a:t>serious</a:t>
            </a:r>
            <a:r>
              <a:rPr lang="en-US" sz="2800" dirty="0"/>
              <a:t> the conduct, the higher need to investigate (e.g., </a:t>
            </a:r>
            <a:r>
              <a:rPr lang="en-US" sz="2800" u="sng" dirty="0"/>
              <a:t>one</a:t>
            </a:r>
            <a:r>
              <a:rPr lang="en-US" sz="2800" dirty="0"/>
              <a:t> instance of rape).</a:t>
            </a:r>
          </a:p>
          <a:p>
            <a:pPr marL="1198563" lvl="1" indent="-412750"/>
            <a:endParaRPr lang="en-US" sz="2800" dirty="0"/>
          </a:p>
          <a:p>
            <a:pPr marL="1198563" lvl="1" indent="-412750"/>
            <a:r>
              <a:rPr lang="en-US" sz="2800" dirty="0"/>
              <a:t>The more </a:t>
            </a:r>
            <a:r>
              <a:rPr lang="en-US" sz="2800" u="sng" dirty="0"/>
              <a:t>frequent</a:t>
            </a:r>
            <a:r>
              <a:rPr lang="en-US" sz="2800" dirty="0"/>
              <a:t> the conduct, the higher the need to investigate (e.g., widespread behavior against multiple victims). </a:t>
            </a:r>
          </a:p>
          <a:p>
            <a:endParaRPr lang="en-US" dirty="0"/>
          </a:p>
        </p:txBody>
      </p:sp>
    </p:spTree>
    <p:extLst>
      <p:ext uri="{BB962C8B-B14F-4D97-AF65-F5344CB8AC3E}">
        <p14:creationId xmlns:p14="http://schemas.microsoft.com/office/powerpoint/2010/main" val="16780362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A39E2097-C2CA-4CF7-8752-47E5746F7F74}"/>
              </a:ext>
            </a:extLst>
          </p:cNvPr>
          <p:cNvSpPr>
            <a:spLocks noGrp="1"/>
          </p:cNvSpPr>
          <p:nvPr>
            <p:ph type="title"/>
          </p:nvPr>
        </p:nvSpPr>
        <p:spPr>
          <a:xfrm>
            <a:off x="683609" y="764372"/>
            <a:ext cx="3173688" cy="5216013"/>
          </a:xfrm>
        </p:spPr>
        <p:txBody>
          <a:bodyPr>
            <a:normAutofit/>
          </a:bodyPr>
          <a:lstStyle/>
          <a:p>
            <a:pPr algn="l"/>
            <a:r>
              <a:rPr lang="en-US" sz="2800" b="1"/>
              <a:t>ACTING</a:t>
            </a:r>
            <a:r>
              <a:rPr lang="en-US" sz="2800"/>
              <a:t> v. </a:t>
            </a:r>
            <a:r>
              <a:rPr lang="en-US" sz="2800" b="1"/>
              <a:t>INVESTIGATING</a:t>
            </a:r>
          </a:p>
        </p:txBody>
      </p:sp>
      <p:cxnSp>
        <p:nvCxnSpPr>
          <p:cNvPr id="10"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4F3B2D8-7FEF-45C1-9F5C-0A85A2D3D65A}"/>
              </a:ext>
            </a:extLst>
          </p:cNvPr>
          <p:cNvSpPr>
            <a:spLocks noGrp="1"/>
          </p:cNvSpPr>
          <p:nvPr>
            <p:ph idx="1"/>
          </p:nvPr>
        </p:nvSpPr>
        <p:spPr>
          <a:xfrm>
            <a:off x="4370138" y="764372"/>
            <a:ext cx="7086600" cy="5216013"/>
          </a:xfrm>
        </p:spPr>
        <p:txBody>
          <a:bodyPr anchor="ctr">
            <a:normAutofit/>
          </a:bodyPr>
          <a:lstStyle/>
          <a:p>
            <a:pPr>
              <a:spcAft>
                <a:spcPts val="600"/>
              </a:spcAft>
            </a:pPr>
            <a:r>
              <a:rPr lang="en-US" dirty="0"/>
              <a:t>Immediate Steps:</a:t>
            </a:r>
          </a:p>
          <a:p>
            <a:pPr lvl="1">
              <a:spcAft>
                <a:spcPts val="600"/>
              </a:spcAft>
            </a:pPr>
            <a:r>
              <a:rPr lang="en-US" dirty="0"/>
              <a:t>Communicate with individual who reported conduct</a:t>
            </a:r>
          </a:p>
          <a:p>
            <a:pPr lvl="1">
              <a:spcAft>
                <a:spcPts val="600"/>
              </a:spcAft>
            </a:pPr>
            <a:r>
              <a:rPr lang="en-US" dirty="0"/>
              <a:t>Implement supportive measures</a:t>
            </a:r>
          </a:p>
          <a:p>
            <a:pPr lvl="1">
              <a:spcAft>
                <a:spcPts val="600"/>
              </a:spcAft>
            </a:pPr>
            <a:r>
              <a:rPr lang="en-US" dirty="0"/>
              <a:t>Share College policy and procedure</a:t>
            </a:r>
          </a:p>
          <a:p>
            <a:pPr lvl="1">
              <a:spcAft>
                <a:spcPts val="600"/>
              </a:spcAft>
            </a:pPr>
            <a:r>
              <a:rPr lang="en-US" dirty="0"/>
              <a:t>Determine whether allegations fall within Title IX Policy</a:t>
            </a:r>
          </a:p>
        </p:txBody>
      </p:sp>
    </p:spTree>
    <p:extLst>
      <p:ext uri="{BB962C8B-B14F-4D97-AF65-F5344CB8AC3E}">
        <p14:creationId xmlns:p14="http://schemas.microsoft.com/office/powerpoint/2010/main" val="26490765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34"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35"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grpSp>
        <p:nvGrpSpPr>
          <p:cNvPr id="12" name="Group 11">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3"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6"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a:xfrm>
            <a:off x="412025" y="1072609"/>
            <a:ext cx="3041557" cy="4522647"/>
          </a:xfrm>
          <a:effectLst/>
        </p:spPr>
        <p:txBody>
          <a:bodyPr anchor="ctr">
            <a:normAutofit/>
          </a:bodyPr>
          <a:lstStyle/>
          <a:p>
            <a:pPr algn="l"/>
            <a:r>
              <a:rPr lang="en-US" sz="3200"/>
              <a:t>FORMAL COMPLAINTS</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a:xfrm>
            <a:off x="5149032" y="1072609"/>
            <a:ext cx="6652441" cy="4522647"/>
          </a:xfrm>
        </p:spPr>
        <p:txBody>
          <a:bodyPr anchor="ctr">
            <a:normAutofit/>
          </a:bodyPr>
          <a:lstStyle/>
          <a:p>
            <a:pPr>
              <a:spcAft>
                <a:spcPts val="600"/>
              </a:spcAft>
            </a:pPr>
            <a:r>
              <a:rPr lang="en-US" sz="2000" dirty="0">
                <a:solidFill>
                  <a:schemeClr val="bg1"/>
                </a:solidFill>
              </a:rPr>
              <a:t>May only be initiated/submitted by Complainant or Title IX Coordinator.</a:t>
            </a:r>
          </a:p>
          <a:p>
            <a:pPr>
              <a:spcAft>
                <a:spcPts val="600"/>
              </a:spcAft>
            </a:pPr>
            <a:r>
              <a:rPr lang="en-US" sz="2000" dirty="0">
                <a:solidFill>
                  <a:schemeClr val="bg1"/>
                </a:solidFill>
              </a:rPr>
              <a:t>Should include:</a:t>
            </a:r>
          </a:p>
          <a:p>
            <a:pPr lvl="1">
              <a:spcAft>
                <a:spcPts val="600"/>
              </a:spcAft>
            </a:pPr>
            <a:r>
              <a:rPr lang="en-US" sz="2000" dirty="0">
                <a:solidFill>
                  <a:schemeClr val="bg1"/>
                </a:solidFill>
              </a:rPr>
              <a:t>Name and address of Complainant </a:t>
            </a:r>
          </a:p>
          <a:p>
            <a:pPr lvl="1">
              <a:spcAft>
                <a:spcPts val="600"/>
              </a:spcAft>
            </a:pPr>
            <a:r>
              <a:rPr lang="en-US" sz="2000" dirty="0">
                <a:solidFill>
                  <a:schemeClr val="bg1"/>
                </a:solidFill>
              </a:rPr>
              <a:t>Description of alleged sexual harassment</a:t>
            </a:r>
          </a:p>
          <a:p>
            <a:pPr lvl="1">
              <a:spcAft>
                <a:spcPts val="600"/>
              </a:spcAft>
            </a:pPr>
            <a:r>
              <a:rPr lang="en-US" sz="2000" dirty="0">
                <a:solidFill>
                  <a:schemeClr val="bg1"/>
                </a:solidFill>
              </a:rPr>
              <a:t>Request to investigate</a:t>
            </a:r>
          </a:p>
          <a:p>
            <a:pPr lvl="1">
              <a:spcAft>
                <a:spcPts val="600"/>
              </a:spcAft>
            </a:pPr>
            <a:r>
              <a:rPr lang="en-US" sz="2000" dirty="0">
                <a:solidFill>
                  <a:schemeClr val="bg1"/>
                </a:solidFill>
              </a:rPr>
              <a:t>Signature of Complainant</a:t>
            </a:r>
          </a:p>
        </p:txBody>
      </p:sp>
    </p:spTree>
    <p:extLst>
      <p:ext uri="{BB962C8B-B14F-4D97-AF65-F5344CB8AC3E}">
        <p14:creationId xmlns:p14="http://schemas.microsoft.com/office/powerpoint/2010/main" val="23863347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normAutofit fontScale="90000"/>
          </a:bodyPr>
          <a:lstStyle/>
          <a:p>
            <a:r>
              <a:rPr lang="en-US" dirty="0"/>
              <a:t>CONSOLIDATION OF FORMAL COMPLAINTS</a:t>
            </a:r>
            <a:endParaRPr lang="en-US" b="1" dirty="0"/>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p:txBody>
          <a:bodyPr/>
          <a:lstStyle/>
          <a:p>
            <a:pPr indent="-417513"/>
            <a:r>
              <a:rPr lang="en-US" sz="2800" dirty="0"/>
              <a:t>Provided the allegations arise out of the same facts or circumstances, schools are </a:t>
            </a:r>
            <a:r>
              <a:rPr lang="en-US" sz="2800" u="sng" dirty="0"/>
              <a:t>permitted</a:t>
            </a:r>
            <a:r>
              <a:rPr lang="en-US" sz="2800" dirty="0"/>
              <a:t> to consolidate formal complaints that are:</a:t>
            </a:r>
          </a:p>
          <a:p>
            <a:pPr lvl="1" indent="-417513"/>
            <a:r>
              <a:rPr lang="en-US" sz="2800" dirty="0"/>
              <a:t>Against more than one Respondent</a:t>
            </a:r>
          </a:p>
          <a:p>
            <a:pPr lvl="1" indent="-417513"/>
            <a:r>
              <a:rPr lang="en-US" sz="2800" dirty="0"/>
              <a:t>By more than one Complainant against one or more Respondents</a:t>
            </a:r>
          </a:p>
          <a:p>
            <a:pPr lvl="1" indent="-417513"/>
            <a:r>
              <a:rPr lang="en-US" sz="2800" dirty="0"/>
              <a:t>By one party against the other party</a:t>
            </a:r>
          </a:p>
          <a:p>
            <a:endParaRPr lang="en-US" dirty="0"/>
          </a:p>
        </p:txBody>
      </p:sp>
    </p:spTree>
    <p:extLst>
      <p:ext uri="{BB962C8B-B14F-4D97-AF65-F5344CB8AC3E}">
        <p14:creationId xmlns:p14="http://schemas.microsoft.com/office/powerpoint/2010/main" val="18383994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76D974-2B61-42BF-BDED-31B535D4B5ED}"/>
              </a:ext>
            </a:extLst>
          </p:cNvPr>
          <p:cNvSpPr>
            <a:spLocks noGrp="1"/>
          </p:cNvSpPr>
          <p:nvPr>
            <p:ph type="title"/>
          </p:nvPr>
        </p:nvSpPr>
        <p:spPr/>
        <p:txBody>
          <a:bodyPr/>
          <a:lstStyle/>
          <a:p>
            <a:r>
              <a:rPr lang="en-US" dirty="0">
                <a:latin typeface="Arial Nova" panose="020B0504020202020204" pitchFamily="34" charset="0"/>
              </a:rPr>
              <a:t>CLOSING A REPORT OR COMPLAINT</a:t>
            </a:r>
          </a:p>
        </p:txBody>
      </p:sp>
      <p:sp>
        <p:nvSpPr>
          <p:cNvPr id="4" name="Text Placeholder 3">
            <a:extLst>
              <a:ext uri="{FF2B5EF4-FFF2-40B4-BE49-F238E27FC236}">
                <a16:creationId xmlns:a16="http://schemas.microsoft.com/office/drawing/2014/main" id="{4F3185BA-8790-4C5F-B206-2172C1E95AFB}"/>
              </a:ext>
            </a:extLst>
          </p:cNvPr>
          <p:cNvSpPr>
            <a:spLocks noGrp="1"/>
          </p:cNvSpPr>
          <p:nvPr>
            <p:ph type="body" idx="1"/>
          </p:nvPr>
        </p:nvSpPr>
        <p:spPr/>
        <p:txBody>
          <a:bodyPr/>
          <a:lstStyle/>
          <a:p>
            <a:pPr algn="ctr"/>
            <a:r>
              <a:rPr lang="en-US" u="sng" dirty="0"/>
              <a:t>MANDATORY</a:t>
            </a:r>
            <a:r>
              <a:rPr lang="en-US" dirty="0"/>
              <a:t>		</a:t>
            </a:r>
          </a:p>
        </p:txBody>
      </p:sp>
      <p:sp>
        <p:nvSpPr>
          <p:cNvPr id="5" name="Content Placeholder 4">
            <a:extLst>
              <a:ext uri="{FF2B5EF4-FFF2-40B4-BE49-F238E27FC236}">
                <a16:creationId xmlns:a16="http://schemas.microsoft.com/office/drawing/2014/main" id="{11393D60-22FC-4543-9144-FC67424CD47C}"/>
              </a:ext>
            </a:extLst>
          </p:cNvPr>
          <p:cNvSpPr>
            <a:spLocks noGrp="1"/>
          </p:cNvSpPr>
          <p:nvPr>
            <p:ph sz="half" idx="2"/>
          </p:nvPr>
        </p:nvSpPr>
        <p:spPr/>
        <p:txBody>
          <a:bodyPr/>
          <a:lstStyle/>
          <a:p>
            <a:r>
              <a:rPr lang="en-US" dirty="0"/>
              <a:t>Allegations, even if proven, would not constitute a violation of Title IX Policy</a:t>
            </a:r>
          </a:p>
          <a:p>
            <a:r>
              <a:rPr lang="en-US" dirty="0"/>
              <a:t>Alleged sexual harassment did not occur in an </a:t>
            </a:r>
            <a:r>
              <a:rPr lang="en-US" b="1" u="sng" dirty="0"/>
              <a:t>education program or activity </a:t>
            </a:r>
            <a:r>
              <a:rPr lang="en-US" dirty="0"/>
              <a:t>or in the </a:t>
            </a:r>
            <a:r>
              <a:rPr lang="en-US" b="1" u="sng" dirty="0"/>
              <a:t>U.S.</a:t>
            </a:r>
          </a:p>
        </p:txBody>
      </p:sp>
      <p:sp>
        <p:nvSpPr>
          <p:cNvPr id="6" name="Text Placeholder 5">
            <a:extLst>
              <a:ext uri="{FF2B5EF4-FFF2-40B4-BE49-F238E27FC236}">
                <a16:creationId xmlns:a16="http://schemas.microsoft.com/office/drawing/2014/main" id="{E92B6C4E-CBF0-43FA-93C6-6367FA473338}"/>
              </a:ext>
            </a:extLst>
          </p:cNvPr>
          <p:cNvSpPr>
            <a:spLocks noGrp="1"/>
          </p:cNvSpPr>
          <p:nvPr>
            <p:ph type="body" sz="quarter" idx="3"/>
          </p:nvPr>
        </p:nvSpPr>
        <p:spPr/>
        <p:txBody>
          <a:bodyPr/>
          <a:lstStyle/>
          <a:p>
            <a:pPr algn="ctr"/>
            <a:r>
              <a:rPr lang="en-US" u="sng" dirty="0"/>
              <a:t>PERMISSIVE</a:t>
            </a:r>
          </a:p>
        </p:txBody>
      </p:sp>
      <p:sp>
        <p:nvSpPr>
          <p:cNvPr id="7" name="Content Placeholder 6">
            <a:extLst>
              <a:ext uri="{FF2B5EF4-FFF2-40B4-BE49-F238E27FC236}">
                <a16:creationId xmlns:a16="http://schemas.microsoft.com/office/drawing/2014/main" id="{200E88F5-78F2-4ABA-895A-3DFDDA83B1AE}"/>
              </a:ext>
            </a:extLst>
          </p:cNvPr>
          <p:cNvSpPr>
            <a:spLocks noGrp="1"/>
          </p:cNvSpPr>
          <p:nvPr>
            <p:ph sz="quarter" idx="4"/>
          </p:nvPr>
        </p:nvSpPr>
        <p:spPr/>
        <p:txBody>
          <a:bodyPr/>
          <a:lstStyle/>
          <a:p>
            <a:r>
              <a:rPr lang="en-US" dirty="0"/>
              <a:t>Complainant requests withdrawal </a:t>
            </a:r>
          </a:p>
          <a:p>
            <a:r>
              <a:rPr lang="en-US" dirty="0"/>
              <a:t>Respondent is no longer enrolled or employed by the College</a:t>
            </a:r>
          </a:p>
          <a:p>
            <a:r>
              <a:rPr lang="en-US" dirty="0"/>
              <a:t>College is prevented from gathering sufficient evidence </a:t>
            </a:r>
          </a:p>
        </p:txBody>
      </p:sp>
    </p:spTree>
    <p:extLst>
      <p:ext uri="{BB962C8B-B14F-4D97-AF65-F5344CB8AC3E}">
        <p14:creationId xmlns:p14="http://schemas.microsoft.com/office/powerpoint/2010/main" val="27445794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4D79B44E-5ADF-4B20-80A9-97438100BB74}"/>
              </a:ext>
            </a:extLst>
          </p:cNvPr>
          <p:cNvSpPr>
            <a:spLocks noGrp="1"/>
          </p:cNvSpPr>
          <p:nvPr>
            <p:ph type="title"/>
          </p:nvPr>
        </p:nvSpPr>
        <p:spPr>
          <a:xfrm>
            <a:off x="683609" y="764372"/>
            <a:ext cx="3173688" cy="5216013"/>
          </a:xfrm>
        </p:spPr>
        <p:txBody>
          <a:bodyPr>
            <a:normAutofit/>
          </a:bodyPr>
          <a:lstStyle/>
          <a:p>
            <a:pPr algn="l"/>
            <a:r>
              <a:rPr lang="en-US" sz="3700"/>
              <a:t>PROCEDURE TO CLOSE A </a:t>
            </a:r>
            <a:br>
              <a:rPr lang="en-US" sz="3700"/>
            </a:br>
            <a:r>
              <a:rPr lang="en-US" sz="3700"/>
              <a:t>REPORT OR COMPLAINT</a:t>
            </a:r>
          </a:p>
        </p:txBody>
      </p:sp>
      <p:cxnSp>
        <p:nvCxnSpPr>
          <p:cNvPr id="10"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7C72B51-4DE9-4A52-98D8-3D67EF03BF79}"/>
              </a:ext>
            </a:extLst>
          </p:cNvPr>
          <p:cNvSpPr>
            <a:spLocks noGrp="1"/>
          </p:cNvSpPr>
          <p:nvPr>
            <p:ph idx="1"/>
          </p:nvPr>
        </p:nvSpPr>
        <p:spPr>
          <a:xfrm>
            <a:off x="4370138" y="764372"/>
            <a:ext cx="7086600" cy="5216013"/>
          </a:xfrm>
        </p:spPr>
        <p:txBody>
          <a:bodyPr anchor="ctr">
            <a:normAutofit/>
          </a:bodyPr>
          <a:lstStyle/>
          <a:p>
            <a:pPr>
              <a:spcAft>
                <a:spcPts val="600"/>
              </a:spcAft>
            </a:pPr>
            <a:r>
              <a:rPr lang="en-US" dirty="0"/>
              <a:t>Title IX Coordinator must notify parties, including:</a:t>
            </a:r>
          </a:p>
          <a:p>
            <a:pPr lvl="1">
              <a:spcAft>
                <a:spcPts val="600"/>
              </a:spcAft>
            </a:pPr>
            <a:r>
              <a:rPr lang="en-US" dirty="0"/>
              <a:t>The reason(s) for closure;</a:t>
            </a:r>
          </a:p>
          <a:p>
            <a:pPr lvl="1">
              <a:spcAft>
                <a:spcPts val="600"/>
              </a:spcAft>
            </a:pPr>
            <a:r>
              <a:rPr lang="en-US" dirty="0"/>
              <a:t>Parties’ rights to appeal; and </a:t>
            </a:r>
          </a:p>
          <a:p>
            <a:pPr lvl="1">
              <a:spcAft>
                <a:spcPts val="600"/>
              </a:spcAft>
            </a:pPr>
            <a:r>
              <a:rPr lang="en-US" dirty="0"/>
              <a:t>Directions to an appropriate College office or department to resolve the report or complaint, if any.</a:t>
            </a:r>
          </a:p>
        </p:txBody>
      </p:sp>
    </p:spTree>
    <p:extLst>
      <p:ext uri="{BB962C8B-B14F-4D97-AF65-F5344CB8AC3E}">
        <p14:creationId xmlns:p14="http://schemas.microsoft.com/office/powerpoint/2010/main" val="38960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760FD-F78E-4291-87B4-E31A033C87E8}"/>
              </a:ext>
            </a:extLst>
          </p:cNvPr>
          <p:cNvSpPr>
            <a:spLocks noGrp="1"/>
          </p:cNvSpPr>
          <p:nvPr>
            <p:ph type="title"/>
          </p:nvPr>
        </p:nvSpPr>
        <p:spPr/>
        <p:txBody>
          <a:bodyPr/>
          <a:lstStyle/>
          <a:p>
            <a:r>
              <a:rPr lang="en-US" b="1" dirty="0"/>
              <a:t>TITLE IX OVERVIEW</a:t>
            </a:r>
          </a:p>
        </p:txBody>
      </p:sp>
      <p:sp>
        <p:nvSpPr>
          <p:cNvPr id="3" name="Content Placeholder 2">
            <a:extLst>
              <a:ext uri="{FF2B5EF4-FFF2-40B4-BE49-F238E27FC236}">
                <a16:creationId xmlns:a16="http://schemas.microsoft.com/office/drawing/2014/main" id="{6B837D5A-5717-439F-9026-D96B43A47EA9}"/>
              </a:ext>
            </a:extLst>
          </p:cNvPr>
          <p:cNvSpPr>
            <a:spLocks noGrp="1"/>
          </p:cNvSpPr>
          <p:nvPr>
            <p:ph idx="1"/>
          </p:nvPr>
        </p:nvSpPr>
        <p:spPr>
          <a:xfrm>
            <a:off x="1484310" y="1309036"/>
            <a:ext cx="10233557" cy="5071909"/>
          </a:xfrm>
        </p:spPr>
        <p:txBody>
          <a:bodyPr/>
          <a:lstStyle/>
          <a:p>
            <a:r>
              <a:rPr lang="en-US" sz="2800" dirty="0"/>
              <a:t>Title IX of the Education Amendments of 1972 is a federal civil rights law that prohibits discrimination on the basis of sex in federally funded education programs and activities.  </a:t>
            </a:r>
          </a:p>
          <a:p>
            <a:endParaRPr lang="en-US" sz="2800" dirty="0"/>
          </a:p>
          <a:p>
            <a:r>
              <a:rPr lang="en-US" sz="2800" dirty="0"/>
              <a:t>All public and private elementary and secondary schools, colleges and universities receiving any federal financial assistance must comply with Title IX.  </a:t>
            </a:r>
          </a:p>
          <a:p>
            <a:endParaRPr lang="en-US" sz="2800" dirty="0"/>
          </a:p>
          <a:p>
            <a:r>
              <a:rPr lang="en-US" sz="2800" dirty="0"/>
              <a:t>The United States Department of Education Office for Civil Rights (OCR) is the entity responsible for monitoring compliance with Title IX. </a:t>
            </a:r>
          </a:p>
          <a:p>
            <a:endParaRPr lang="en-US" dirty="0"/>
          </a:p>
        </p:txBody>
      </p:sp>
    </p:spTree>
    <p:extLst>
      <p:ext uri="{BB962C8B-B14F-4D97-AF65-F5344CB8AC3E}">
        <p14:creationId xmlns:p14="http://schemas.microsoft.com/office/powerpoint/2010/main" val="638669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p:txBody>
          <a:bodyPr>
            <a:normAutofit/>
          </a:bodyPr>
          <a:lstStyle/>
          <a:p>
            <a:r>
              <a:rPr lang="en-US" dirty="0"/>
              <a:t>INFORMAL RESOLUTION</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p:txBody>
          <a:bodyPr>
            <a:normAutofit/>
          </a:bodyPr>
          <a:lstStyle/>
          <a:p>
            <a:r>
              <a:rPr lang="en-US" sz="2800" dirty="0"/>
              <a:t>Informal resolution may not be used for a student’s allegations against a College employee.</a:t>
            </a:r>
          </a:p>
          <a:p>
            <a:pPr marL="0" indent="0">
              <a:buNone/>
            </a:pPr>
            <a:endParaRPr lang="en-US" sz="2800" dirty="0"/>
          </a:p>
          <a:p>
            <a:r>
              <a:rPr lang="en-US" sz="2800" dirty="0"/>
              <a:t>Voluntary – parties must provide written consent.</a:t>
            </a:r>
          </a:p>
          <a:p>
            <a:pPr marL="0" indent="0">
              <a:buNone/>
            </a:pPr>
            <a:endParaRPr lang="en-US" sz="2800" dirty="0"/>
          </a:p>
          <a:p>
            <a:r>
              <a:rPr lang="en-US" sz="2800" dirty="0"/>
              <a:t>Independent, neutral person facilitates informal resolution (not the Title IX Coordinator).</a:t>
            </a:r>
          </a:p>
          <a:p>
            <a:pPr marL="0" indent="0">
              <a:buNone/>
            </a:pPr>
            <a:endParaRPr lang="en-US" sz="2800" dirty="0"/>
          </a:p>
          <a:p>
            <a:r>
              <a:rPr lang="en-US" sz="2800" dirty="0"/>
              <a:t>Process may end at any time prior to resolution agreement.</a:t>
            </a:r>
          </a:p>
        </p:txBody>
      </p:sp>
    </p:spTree>
    <p:extLst>
      <p:ext uri="{BB962C8B-B14F-4D97-AF65-F5344CB8AC3E}">
        <p14:creationId xmlns:p14="http://schemas.microsoft.com/office/powerpoint/2010/main" val="1129756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p:txBody>
          <a:bodyPr>
            <a:normAutofit/>
          </a:bodyPr>
          <a:lstStyle/>
          <a:p>
            <a:r>
              <a:rPr lang="en-US" dirty="0"/>
              <a:t>INFORMAL RESOLUTION</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p:txBody>
          <a:bodyPr/>
          <a:lstStyle/>
          <a:p>
            <a:r>
              <a:rPr lang="en-US" sz="2800" dirty="0"/>
              <a:t>Title IX Coordinator provides notice to parties of:</a:t>
            </a:r>
          </a:p>
          <a:p>
            <a:pPr lvl="1"/>
            <a:r>
              <a:rPr lang="en-US" sz="2800" dirty="0"/>
              <a:t>Allegations of sexual harassment;</a:t>
            </a:r>
          </a:p>
          <a:p>
            <a:pPr lvl="1"/>
            <a:r>
              <a:rPr lang="en-US" sz="2800" dirty="0"/>
              <a:t>Requirements of the informal resolution process; and</a:t>
            </a:r>
          </a:p>
          <a:p>
            <a:pPr lvl="1"/>
            <a:r>
              <a:rPr lang="en-US" sz="2800" dirty="0"/>
              <a:t>Potential outcomes resulting from participating in the informal resolution process. </a:t>
            </a:r>
          </a:p>
          <a:p>
            <a:pPr marL="457200" lvl="1" indent="0">
              <a:buNone/>
            </a:pPr>
            <a:endParaRPr lang="en-US" sz="2800" dirty="0"/>
          </a:p>
          <a:p>
            <a:r>
              <a:rPr lang="en-US" sz="2800" dirty="0"/>
              <a:t>Resolution is concluded only when all parties have signed a written agreement.</a:t>
            </a:r>
          </a:p>
          <a:p>
            <a:pPr lvl="1"/>
            <a:r>
              <a:rPr lang="en-US" sz="2800" dirty="0"/>
              <a:t>Agreement is non-revocable and non-appealable. </a:t>
            </a:r>
          </a:p>
          <a:p>
            <a:pPr marL="457200" lvl="1" indent="0">
              <a:buNone/>
            </a:pPr>
            <a:endParaRPr lang="en-US" sz="2800" dirty="0"/>
          </a:p>
        </p:txBody>
      </p:sp>
    </p:spTree>
    <p:extLst>
      <p:ext uri="{BB962C8B-B14F-4D97-AF65-F5344CB8AC3E}">
        <p14:creationId xmlns:p14="http://schemas.microsoft.com/office/powerpoint/2010/main" val="2234361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FED57-28F1-45C9-977F-31CEE24D2B9A}"/>
              </a:ext>
            </a:extLst>
          </p:cNvPr>
          <p:cNvSpPr>
            <a:spLocks noGrp="1"/>
          </p:cNvSpPr>
          <p:nvPr>
            <p:ph type="title"/>
          </p:nvPr>
        </p:nvSpPr>
        <p:spPr/>
        <p:txBody>
          <a:bodyPr/>
          <a:lstStyle/>
          <a:p>
            <a:r>
              <a:rPr lang="en-US" dirty="0"/>
              <a:t>HYPOTHETICAL</a:t>
            </a:r>
          </a:p>
        </p:txBody>
      </p:sp>
      <p:sp>
        <p:nvSpPr>
          <p:cNvPr id="3" name="Content Placeholder 2">
            <a:extLst>
              <a:ext uri="{FF2B5EF4-FFF2-40B4-BE49-F238E27FC236}">
                <a16:creationId xmlns:a16="http://schemas.microsoft.com/office/drawing/2014/main" id="{23AB7CA7-828F-44DA-AC63-9E1E0801B801}"/>
              </a:ext>
            </a:extLst>
          </p:cNvPr>
          <p:cNvSpPr>
            <a:spLocks noGrp="1"/>
          </p:cNvSpPr>
          <p:nvPr>
            <p:ph idx="1"/>
          </p:nvPr>
        </p:nvSpPr>
        <p:spPr/>
        <p:txBody>
          <a:bodyPr/>
          <a:lstStyle/>
          <a:p>
            <a:r>
              <a:rPr lang="en-US" dirty="0"/>
              <a:t>The parties to a Title IX Complaint have both consented to engaging in an informal resolution process. The parties engaged in mutual discussions for approximately 2 hours. After the conclusion of the meeting the parties agreed to resolve the complaint through informal resolution. Following a lunch break, the Respondent informed the Title IX Coordinator that they changed their mind and wanted the opportunity to have a live hearing. </a:t>
            </a:r>
          </a:p>
          <a:p>
            <a:pPr marL="0" indent="0">
              <a:buNone/>
            </a:pPr>
            <a:endParaRPr lang="en-US" dirty="0"/>
          </a:p>
          <a:p>
            <a:r>
              <a:rPr lang="en-US" b="1" dirty="0"/>
              <a:t>Is the Respondent entitled to a live hearing?</a:t>
            </a:r>
          </a:p>
        </p:txBody>
      </p:sp>
    </p:spTree>
    <p:extLst>
      <p:ext uri="{BB962C8B-B14F-4D97-AF65-F5344CB8AC3E}">
        <p14:creationId xmlns:p14="http://schemas.microsoft.com/office/powerpoint/2010/main" val="21705547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EC5-4577-4A5E-9857-28D7E7E7ADB2}"/>
              </a:ext>
            </a:extLst>
          </p:cNvPr>
          <p:cNvSpPr>
            <a:spLocks noGrp="1"/>
          </p:cNvSpPr>
          <p:nvPr>
            <p:ph type="title"/>
          </p:nvPr>
        </p:nvSpPr>
        <p:spPr/>
        <p:txBody>
          <a:bodyPr>
            <a:normAutofit/>
          </a:bodyPr>
          <a:lstStyle/>
          <a:p>
            <a:r>
              <a:rPr lang="en-US" dirty="0"/>
              <a:t>REMOVAL/LEAVE</a:t>
            </a:r>
          </a:p>
        </p:txBody>
      </p:sp>
      <p:sp>
        <p:nvSpPr>
          <p:cNvPr id="3" name="Content Placeholder 2">
            <a:extLst>
              <a:ext uri="{FF2B5EF4-FFF2-40B4-BE49-F238E27FC236}">
                <a16:creationId xmlns:a16="http://schemas.microsoft.com/office/drawing/2014/main" id="{BC6E6243-70A5-4BD1-A13F-F60C66E66928}"/>
              </a:ext>
            </a:extLst>
          </p:cNvPr>
          <p:cNvSpPr>
            <a:spLocks noGrp="1"/>
          </p:cNvSpPr>
          <p:nvPr>
            <p:ph idx="1"/>
          </p:nvPr>
        </p:nvSpPr>
        <p:spPr/>
        <p:txBody>
          <a:bodyPr>
            <a:normAutofit fontScale="92500" lnSpcReduction="10000"/>
          </a:bodyPr>
          <a:lstStyle/>
          <a:p>
            <a:r>
              <a:rPr lang="en-US" sz="2800" dirty="0"/>
              <a:t>College is permitted to remove a Respondent from school on an emergency basis, provided the College:</a:t>
            </a:r>
          </a:p>
          <a:p>
            <a:pPr lvl="1"/>
            <a:r>
              <a:rPr lang="en-US" sz="2800" dirty="0"/>
              <a:t>Undertakes an </a:t>
            </a:r>
            <a:r>
              <a:rPr lang="en-US" sz="2800" b="1" u="sng" dirty="0"/>
              <a:t>individualized safety and risk </a:t>
            </a:r>
            <a:r>
              <a:rPr lang="en-US" sz="2800" dirty="0"/>
              <a:t>analysis;</a:t>
            </a:r>
          </a:p>
          <a:p>
            <a:pPr lvl="1"/>
            <a:r>
              <a:rPr lang="en-US" sz="2800" dirty="0"/>
              <a:t>Determines an </a:t>
            </a:r>
            <a:r>
              <a:rPr lang="en-US" sz="2800" b="1" u="sng" dirty="0"/>
              <a:t>immediate threat </a:t>
            </a:r>
            <a:r>
              <a:rPr lang="en-US" sz="2800" dirty="0"/>
              <a:t>to the physical health or safety of any person arising from the allegations justifies removal; and</a:t>
            </a:r>
          </a:p>
          <a:p>
            <a:pPr lvl="1"/>
            <a:r>
              <a:rPr lang="en-US" sz="2800" dirty="0"/>
              <a:t>Provides the Respondent with </a:t>
            </a:r>
            <a:r>
              <a:rPr lang="en-US" sz="2800" b="1" u="sng" dirty="0"/>
              <a:t>notice and an opportunity </a:t>
            </a:r>
            <a:r>
              <a:rPr lang="en-US" sz="2800" dirty="0"/>
              <a:t>to challenge the decision immediately following the removal.</a:t>
            </a:r>
          </a:p>
          <a:p>
            <a:r>
              <a:rPr lang="en-US" sz="2800" dirty="0"/>
              <a:t>College is permitted to place an Employee-Respondent on administrative leave with pay during the pendency of its grievance process.</a:t>
            </a:r>
          </a:p>
          <a:p>
            <a:pPr marL="457200" lvl="1" indent="0">
              <a:buNone/>
            </a:pPr>
            <a:endParaRPr lang="en-US" sz="2800" dirty="0"/>
          </a:p>
        </p:txBody>
      </p:sp>
    </p:spTree>
    <p:extLst>
      <p:ext uri="{BB962C8B-B14F-4D97-AF65-F5344CB8AC3E}">
        <p14:creationId xmlns:p14="http://schemas.microsoft.com/office/powerpoint/2010/main" val="18494017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FIVE</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355574"/>
            <a:ext cx="10018713" cy="3063093"/>
          </a:xfrm>
        </p:spPr>
        <p:txBody>
          <a:bodyPr>
            <a:normAutofit/>
          </a:bodyPr>
          <a:lstStyle/>
          <a:p>
            <a:pPr marL="0" indent="0" algn="ctr">
              <a:buNone/>
            </a:pPr>
            <a:r>
              <a:rPr lang="en-US" sz="5400" b="1" dirty="0"/>
              <a:t>INVESTIGATIONS</a:t>
            </a:r>
          </a:p>
        </p:txBody>
      </p:sp>
    </p:spTree>
    <p:extLst>
      <p:ext uri="{BB962C8B-B14F-4D97-AF65-F5344CB8AC3E}">
        <p14:creationId xmlns:p14="http://schemas.microsoft.com/office/powerpoint/2010/main" val="12480114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C097-ABBB-4F95-BF68-54AC2C88B542}"/>
              </a:ext>
            </a:extLst>
          </p:cNvPr>
          <p:cNvSpPr>
            <a:spLocks noGrp="1"/>
          </p:cNvSpPr>
          <p:nvPr>
            <p:ph type="title"/>
          </p:nvPr>
        </p:nvSpPr>
        <p:spPr/>
        <p:txBody>
          <a:bodyPr>
            <a:normAutofit/>
          </a:bodyPr>
          <a:lstStyle/>
          <a:p>
            <a:r>
              <a:rPr lang="en-US" sz="4400" dirty="0"/>
              <a:t>OVERVIEW</a:t>
            </a:r>
          </a:p>
        </p:txBody>
      </p:sp>
      <p:sp>
        <p:nvSpPr>
          <p:cNvPr id="3" name="Content Placeholder 2">
            <a:extLst>
              <a:ext uri="{FF2B5EF4-FFF2-40B4-BE49-F238E27FC236}">
                <a16:creationId xmlns:a16="http://schemas.microsoft.com/office/drawing/2014/main" id="{D7F8008F-1F8E-43C2-A75F-01DD31C52B13}"/>
              </a:ext>
            </a:extLst>
          </p:cNvPr>
          <p:cNvSpPr>
            <a:spLocks noGrp="1"/>
          </p:cNvSpPr>
          <p:nvPr>
            <p:ph sz="half" idx="1"/>
          </p:nvPr>
        </p:nvSpPr>
        <p:spPr/>
        <p:txBody>
          <a:bodyPr/>
          <a:lstStyle/>
          <a:p>
            <a:r>
              <a:rPr lang="en-US" sz="2400" i="1" dirty="0"/>
              <a:t>When</a:t>
            </a:r>
            <a:r>
              <a:rPr lang="en-US" sz="2400" dirty="0"/>
              <a:t> to investigate?</a:t>
            </a:r>
          </a:p>
          <a:p>
            <a:r>
              <a:rPr lang="en-US" sz="2400" i="1" dirty="0"/>
              <a:t>Who</a:t>
            </a:r>
            <a:r>
              <a:rPr lang="en-US" sz="2400" dirty="0"/>
              <a:t> investigates?</a:t>
            </a:r>
          </a:p>
          <a:p>
            <a:r>
              <a:rPr lang="en-US" sz="2400" dirty="0"/>
              <a:t>Elements of an Investigation</a:t>
            </a:r>
          </a:p>
          <a:p>
            <a:r>
              <a:rPr lang="en-US" sz="2400" dirty="0"/>
              <a:t>Intersections with Criminal investigations/proceedings</a:t>
            </a:r>
          </a:p>
          <a:p>
            <a:endParaRPr lang="en-US" dirty="0"/>
          </a:p>
          <a:p>
            <a:endParaRPr lang="en-US" dirty="0"/>
          </a:p>
        </p:txBody>
      </p:sp>
      <p:sp>
        <p:nvSpPr>
          <p:cNvPr id="4" name="Content Placeholder 3">
            <a:extLst>
              <a:ext uri="{FF2B5EF4-FFF2-40B4-BE49-F238E27FC236}">
                <a16:creationId xmlns:a16="http://schemas.microsoft.com/office/drawing/2014/main" id="{4F277620-EC91-4379-A9D9-0FBDD8D913EF}"/>
              </a:ext>
            </a:extLst>
          </p:cNvPr>
          <p:cNvSpPr>
            <a:spLocks noGrp="1"/>
          </p:cNvSpPr>
          <p:nvPr>
            <p:ph sz="half" idx="2"/>
          </p:nvPr>
        </p:nvSpPr>
        <p:spPr/>
        <p:txBody>
          <a:bodyPr>
            <a:normAutofit/>
          </a:bodyPr>
          <a:lstStyle/>
          <a:p>
            <a:r>
              <a:rPr lang="en-US" sz="2400" dirty="0"/>
              <a:t>Conducting the Investigation </a:t>
            </a:r>
          </a:p>
          <a:p>
            <a:r>
              <a:rPr lang="en-US" sz="2400" dirty="0"/>
              <a:t>Collecting &amp; Analyzing Evidence/Relevance</a:t>
            </a:r>
          </a:p>
          <a:p>
            <a:r>
              <a:rPr lang="en-US" sz="2400" dirty="0"/>
              <a:t>Advisors</a:t>
            </a:r>
          </a:p>
          <a:p>
            <a:r>
              <a:rPr lang="en-US" sz="2400" dirty="0"/>
              <a:t>Written Investigative Report</a:t>
            </a:r>
          </a:p>
        </p:txBody>
      </p:sp>
    </p:spTree>
    <p:extLst>
      <p:ext uri="{BB962C8B-B14F-4D97-AF65-F5344CB8AC3E}">
        <p14:creationId xmlns:p14="http://schemas.microsoft.com/office/powerpoint/2010/main" val="717380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A198EF-6B7D-4B36-8666-4EE5A3BC4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a:xfrm>
            <a:off x="1484312" y="1284051"/>
            <a:ext cx="2812385" cy="3723836"/>
          </a:xfrm>
        </p:spPr>
        <p:txBody>
          <a:bodyPr>
            <a:normAutofit/>
          </a:bodyPr>
          <a:lstStyle/>
          <a:p>
            <a:r>
              <a:rPr lang="en-US" sz="3300" b="1" dirty="0">
                <a:solidFill>
                  <a:srgbClr val="000000"/>
                </a:solidFill>
              </a:rPr>
              <a:t>GENERAL EQUITABLE PRINCIPLES</a:t>
            </a:r>
          </a:p>
        </p:txBody>
      </p:sp>
      <p:sp useBgFill="1">
        <p:nvSpPr>
          <p:cNvPr id="11" name="Rounded Rectangle 16">
            <a:extLst>
              <a:ext uri="{FF2B5EF4-FFF2-40B4-BE49-F238E27FC236}">
                <a16:creationId xmlns:a16="http://schemas.microsoft.com/office/drawing/2014/main" id="{17348318-06B3-4581-BDC7-8BB5ACC0D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grpSp>
        <p:nvGrpSpPr>
          <p:cNvPr id="13" name="Group 12">
            <a:extLst>
              <a:ext uri="{FF2B5EF4-FFF2-40B4-BE49-F238E27FC236}">
                <a16:creationId xmlns:a16="http://schemas.microsoft.com/office/drawing/2014/main" id="{284EDEE4-D512-4009-8EEF-CE63D5996D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4" name="Freeform 6">
              <a:extLst>
                <a:ext uri="{FF2B5EF4-FFF2-40B4-BE49-F238E27FC236}">
                  <a16:creationId xmlns:a16="http://schemas.microsoft.com/office/drawing/2014/main" id="{0D0D74DB-6C71-4213-85FF-20DD13769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4E2ECCA0-3402-41F6-B3F0-C0614487A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8D51413-DF87-4855-8485-2BD24C20D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BDD05C6A-7DF1-4600-883B-B5E8D2415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47050BDD-AE45-4BCF-A4B4-E66D54993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BFDB4D1-F713-4EE1-9802-3EC51960B2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85CD7044-C0D8-4B5E-A421-50AC45BFD1AD}"/>
              </a:ext>
            </a:extLst>
          </p:cNvPr>
          <p:cNvGraphicFramePr>
            <a:graphicFrameLocks noGrp="1"/>
          </p:cNvGraphicFramePr>
          <p:nvPr>
            <p:ph idx="1"/>
            <p:extLst>
              <p:ext uri="{D42A27DB-BD31-4B8C-83A1-F6EECF244321}">
                <p14:modId xmlns:p14="http://schemas.microsoft.com/office/powerpoint/2010/main" val="2221087066"/>
              </p:ext>
            </p:extLst>
          </p:nvPr>
        </p:nvGraphicFramePr>
        <p:xfrm>
          <a:off x="4941201" y="992181"/>
          <a:ext cx="6237359" cy="4566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9455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Jpg Black And White Library Alarm Clipart Clock - Transparent Alarm Clock  Clipart , Free Transparent Clipart - ClipartKey">
            <a:extLst>
              <a:ext uri="{FF2B5EF4-FFF2-40B4-BE49-F238E27FC236}">
                <a16:creationId xmlns:a16="http://schemas.microsoft.com/office/drawing/2014/main" id="{DF155BA5-5826-47EE-94C6-8619F5B518F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222"/>
          <a:stretch/>
        </p:blipFill>
        <p:spPr bwMode="auto">
          <a:xfrm>
            <a:off x="6892924" y="10"/>
            <a:ext cx="529907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a:noFill/>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74"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5"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6"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7"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8"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9"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85507D62-224F-4F47-9BBE-F09D12088C17}"/>
              </a:ext>
            </a:extLst>
          </p:cNvPr>
          <p:cNvSpPr>
            <a:spLocks noGrp="1"/>
          </p:cNvSpPr>
          <p:nvPr>
            <p:ph type="title"/>
          </p:nvPr>
        </p:nvSpPr>
        <p:spPr>
          <a:xfrm>
            <a:off x="972080" y="685800"/>
            <a:ext cx="5260680" cy="1752599"/>
          </a:xfrm>
        </p:spPr>
        <p:txBody>
          <a:bodyPr>
            <a:normAutofit/>
          </a:bodyPr>
          <a:lstStyle/>
          <a:p>
            <a:pPr algn="l"/>
            <a:r>
              <a:rPr lang="en-US" i="1" dirty="0"/>
              <a:t>WHEN</a:t>
            </a:r>
            <a:r>
              <a:rPr lang="en-US" dirty="0"/>
              <a:t> TO INVESTIGATE</a:t>
            </a:r>
            <a:endParaRPr lang="en-US"/>
          </a:p>
        </p:txBody>
      </p:sp>
      <p:sp>
        <p:nvSpPr>
          <p:cNvPr id="3" name="Content Placeholder 2">
            <a:extLst>
              <a:ext uri="{FF2B5EF4-FFF2-40B4-BE49-F238E27FC236}">
                <a16:creationId xmlns:a16="http://schemas.microsoft.com/office/drawing/2014/main" id="{7F6246A5-9361-42DE-B2ED-4763A26A2585}"/>
              </a:ext>
            </a:extLst>
          </p:cNvPr>
          <p:cNvSpPr>
            <a:spLocks noGrp="1"/>
          </p:cNvSpPr>
          <p:nvPr>
            <p:ph idx="1"/>
          </p:nvPr>
        </p:nvSpPr>
        <p:spPr>
          <a:xfrm>
            <a:off x="643468" y="2666999"/>
            <a:ext cx="5260680" cy="3124201"/>
          </a:xfrm>
        </p:spPr>
        <p:txBody>
          <a:bodyPr>
            <a:normAutofit/>
          </a:bodyPr>
          <a:lstStyle/>
          <a:p>
            <a:pPr>
              <a:spcAft>
                <a:spcPts val="600"/>
              </a:spcAft>
            </a:pPr>
            <a:r>
              <a:rPr lang="en-US" sz="2000" dirty="0"/>
              <a:t>After the receipt of a Formal Complaint by the Title IX Coordinator.</a:t>
            </a:r>
          </a:p>
          <a:p>
            <a:pPr marL="0" indent="0">
              <a:spcAft>
                <a:spcPts val="600"/>
              </a:spcAft>
              <a:buNone/>
            </a:pPr>
            <a:endParaRPr lang="en-US" sz="2000" dirty="0"/>
          </a:p>
          <a:p>
            <a:pPr>
              <a:spcAft>
                <a:spcPts val="600"/>
              </a:spcAft>
            </a:pPr>
            <a:r>
              <a:rPr lang="en-US" sz="2000" dirty="0"/>
              <a:t>Title IX Coordinator appoints a trained investigator &amp; provides written notice to the parties about rights and responsibilities during the investigation.</a:t>
            </a:r>
          </a:p>
          <a:p>
            <a:pPr>
              <a:spcAft>
                <a:spcPts val="600"/>
              </a:spcAft>
            </a:pPr>
            <a:endParaRPr lang="en-US" sz="2000" dirty="0"/>
          </a:p>
        </p:txBody>
      </p:sp>
    </p:spTree>
    <p:extLst>
      <p:ext uri="{BB962C8B-B14F-4D97-AF65-F5344CB8AC3E}">
        <p14:creationId xmlns:p14="http://schemas.microsoft.com/office/powerpoint/2010/main" val="28407159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46DB-F8D2-4BC6-8BDE-964284882BAC}"/>
              </a:ext>
            </a:extLst>
          </p:cNvPr>
          <p:cNvSpPr>
            <a:spLocks noGrp="1"/>
          </p:cNvSpPr>
          <p:nvPr>
            <p:ph type="title"/>
          </p:nvPr>
        </p:nvSpPr>
        <p:spPr/>
        <p:txBody>
          <a:bodyPr/>
          <a:lstStyle/>
          <a:p>
            <a:r>
              <a:rPr lang="en-US" i="1" dirty="0"/>
              <a:t>WHO</a:t>
            </a:r>
            <a:r>
              <a:rPr lang="en-US" dirty="0"/>
              <a:t> </a:t>
            </a:r>
            <a:r>
              <a:rPr lang="en-US" b="1" dirty="0"/>
              <a:t>INVESTIGATES</a:t>
            </a:r>
          </a:p>
        </p:txBody>
      </p:sp>
      <p:sp>
        <p:nvSpPr>
          <p:cNvPr id="3" name="Content Placeholder 2">
            <a:extLst>
              <a:ext uri="{FF2B5EF4-FFF2-40B4-BE49-F238E27FC236}">
                <a16:creationId xmlns:a16="http://schemas.microsoft.com/office/drawing/2014/main" id="{4DDE6444-F348-47FC-9BEC-7602E0EBBE26}"/>
              </a:ext>
            </a:extLst>
          </p:cNvPr>
          <p:cNvSpPr>
            <a:spLocks noGrp="1"/>
          </p:cNvSpPr>
          <p:nvPr>
            <p:ph idx="1"/>
          </p:nvPr>
        </p:nvSpPr>
        <p:spPr/>
        <p:txBody>
          <a:bodyPr>
            <a:normAutofit lnSpcReduction="10000"/>
          </a:bodyPr>
          <a:lstStyle/>
          <a:p>
            <a:pPr indent="-417513"/>
            <a:r>
              <a:rPr lang="en-US" sz="2800" dirty="0"/>
              <a:t>Who?</a:t>
            </a:r>
          </a:p>
          <a:p>
            <a:pPr marL="785813" lvl="1" indent="0">
              <a:buNone/>
            </a:pPr>
            <a:endParaRPr lang="en-US" sz="2800" dirty="0"/>
          </a:p>
          <a:p>
            <a:pPr marL="1198563" lvl="1" indent="-412750"/>
            <a:r>
              <a:rPr lang="en-US" sz="2800" dirty="0"/>
              <a:t>Title IX Coordinator cannot conduct the investigation but still oversees the process.  </a:t>
            </a:r>
          </a:p>
          <a:p>
            <a:pPr marL="785813" lvl="1" indent="0">
              <a:buNone/>
            </a:pPr>
            <a:endParaRPr lang="en-US" sz="2800" dirty="0"/>
          </a:p>
          <a:p>
            <a:pPr marL="1198563" lvl="1" indent="-412750"/>
            <a:r>
              <a:rPr lang="en-US" sz="2800" u="sng" dirty="0"/>
              <a:t>Title IX Coordinator must be completely informed of any complaints.</a:t>
            </a:r>
          </a:p>
          <a:p>
            <a:pPr marL="1198563" lvl="1" indent="-412750"/>
            <a:endParaRPr lang="en-US" sz="2800" u="sng" dirty="0"/>
          </a:p>
          <a:p>
            <a:pPr marL="1198563" lvl="1" indent="-412750"/>
            <a:r>
              <a:rPr lang="en-US" sz="2800" dirty="0"/>
              <a:t>Conflicts of interest? Title IX Coordinator must choose a </a:t>
            </a:r>
            <a:r>
              <a:rPr lang="en-US" sz="2800" b="1" u="sng" dirty="0"/>
              <a:t>neutral</a:t>
            </a:r>
            <a:r>
              <a:rPr lang="en-US" sz="2800" dirty="0"/>
              <a:t> investigator.</a:t>
            </a:r>
          </a:p>
          <a:p>
            <a:endParaRPr lang="en-US" dirty="0"/>
          </a:p>
        </p:txBody>
      </p:sp>
    </p:spTree>
    <p:extLst>
      <p:ext uri="{BB962C8B-B14F-4D97-AF65-F5344CB8AC3E}">
        <p14:creationId xmlns:p14="http://schemas.microsoft.com/office/powerpoint/2010/main" val="42904089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p:txBody>
          <a:bodyPr/>
          <a:lstStyle/>
          <a:p>
            <a:r>
              <a:rPr lang="en-US" dirty="0"/>
              <a:t>ELEMENTS OF INVESTIGATION</a:t>
            </a:r>
          </a:p>
        </p:txBody>
      </p:sp>
      <p:sp>
        <p:nvSpPr>
          <p:cNvPr id="3" name="Content Placeholder 2">
            <a:extLst>
              <a:ext uri="{FF2B5EF4-FFF2-40B4-BE49-F238E27FC236}">
                <a16:creationId xmlns:a16="http://schemas.microsoft.com/office/drawing/2014/main" id="{7B2493AC-ECD8-4186-BE62-86A6C333F04D}"/>
              </a:ext>
            </a:extLst>
          </p:cNvPr>
          <p:cNvSpPr>
            <a:spLocks noGrp="1"/>
          </p:cNvSpPr>
          <p:nvPr>
            <p:ph idx="1"/>
          </p:nvPr>
        </p:nvSpPr>
        <p:spPr/>
        <p:txBody>
          <a:bodyPr>
            <a:normAutofit fontScale="92500" lnSpcReduction="20000"/>
          </a:bodyPr>
          <a:lstStyle/>
          <a:p>
            <a:pPr indent="-417513"/>
            <a:r>
              <a:rPr lang="en-US" sz="2600" u="sng" dirty="0"/>
              <a:t>Purpose</a:t>
            </a:r>
            <a:r>
              <a:rPr lang="en-US" sz="2600" dirty="0"/>
              <a:t>: A fact-finding process to determine </a:t>
            </a:r>
          </a:p>
          <a:p>
            <a:pPr marL="387350" lvl="1" indent="0">
              <a:buNone/>
            </a:pPr>
            <a:r>
              <a:rPr lang="en-US" sz="2600" dirty="0"/>
              <a:t>		1) whether the Respondent violated College policies prohibiting</a:t>
            </a:r>
          </a:p>
          <a:p>
            <a:pPr marL="387350" lvl="1" indent="0">
              <a:buNone/>
            </a:pPr>
            <a:r>
              <a:rPr lang="en-US" sz="2600" dirty="0"/>
              <a:t>          sexual harassment;  and if so,</a:t>
            </a:r>
          </a:p>
          <a:p>
            <a:pPr marL="1254125" lvl="1" indent="-866775">
              <a:buNone/>
            </a:pPr>
            <a:r>
              <a:rPr lang="en-US" sz="2600" dirty="0"/>
              <a:t>      2) what steps the College will take to end the sexual harassment/violence, eliminate the hostile environment, and prevent recurrence.</a:t>
            </a:r>
          </a:p>
          <a:p>
            <a:pPr indent="-417513"/>
            <a:endParaRPr lang="en-US" sz="2600" dirty="0"/>
          </a:p>
          <a:p>
            <a:pPr indent="-417513"/>
            <a:r>
              <a:rPr lang="en-US" sz="2600" b="1" dirty="0"/>
              <a:t>Investigations must be </a:t>
            </a:r>
            <a:r>
              <a:rPr lang="en-US" sz="2600" b="1" u="sng" dirty="0"/>
              <a:t>prompt, thorough and equitable</a:t>
            </a:r>
          </a:p>
          <a:p>
            <a:pPr marL="0" indent="0">
              <a:buNone/>
            </a:pPr>
            <a:endParaRPr lang="en-US" sz="2600" b="1" dirty="0"/>
          </a:p>
          <a:p>
            <a:pPr indent="-417513"/>
            <a:r>
              <a:rPr lang="en-US" sz="2600" b="1" dirty="0"/>
              <a:t>Investigation may include (but is not limited to):</a:t>
            </a:r>
          </a:p>
          <a:p>
            <a:pPr marL="1198563" lvl="1" indent="-412750"/>
            <a:r>
              <a:rPr lang="en-US" sz="2600" b="1" dirty="0"/>
              <a:t>Conducting interviews with the parties and witnesses.</a:t>
            </a:r>
          </a:p>
          <a:p>
            <a:pPr marL="1198563" lvl="1" indent="-412750"/>
            <a:r>
              <a:rPr lang="en-US" sz="2600" b="1" dirty="0"/>
              <a:t>Reviewing law enforcement investigation documents.</a:t>
            </a:r>
          </a:p>
          <a:p>
            <a:pPr marL="1198563" lvl="1" indent="-412750"/>
            <a:r>
              <a:rPr lang="en-US" sz="2600" b="1" dirty="0"/>
              <a:t>Reviewing student and/or personnel files.</a:t>
            </a:r>
          </a:p>
          <a:p>
            <a:pPr marL="1198563" lvl="1" indent="-412750"/>
            <a:r>
              <a:rPr lang="en-US" sz="2600" b="1" dirty="0"/>
              <a:t>Gathering and examining relevant documents and evidence.</a:t>
            </a:r>
            <a:endParaRPr lang="en-US" sz="2600" dirty="0"/>
          </a:p>
          <a:p>
            <a:endParaRPr lang="en-US" dirty="0"/>
          </a:p>
        </p:txBody>
      </p:sp>
    </p:spTree>
    <p:extLst>
      <p:ext uri="{BB962C8B-B14F-4D97-AF65-F5344CB8AC3E}">
        <p14:creationId xmlns:p14="http://schemas.microsoft.com/office/powerpoint/2010/main" val="392162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1355D4F-439D-46D1-9007-6D39B8422A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grpSp>
        <p:nvGrpSpPr>
          <p:cNvPr id="10" name="Group 9">
            <a:extLst>
              <a:ext uri="{FF2B5EF4-FFF2-40B4-BE49-F238E27FC236}">
                <a16:creationId xmlns:a16="http://schemas.microsoft.com/office/drawing/2014/main" id="{BAACB4EA-FD87-4345-AC16-8265F95967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91CE3EAB-07A7-4263-8D91-D1D36B4A6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rgbClr val="B2B2B2"/>
            </a:solidFill>
            <a:ln>
              <a:noFill/>
            </a:ln>
          </p:spPr>
        </p:sp>
        <p:sp>
          <p:nvSpPr>
            <p:cNvPr id="12" name="Freeform 7">
              <a:extLst>
                <a:ext uri="{FF2B5EF4-FFF2-40B4-BE49-F238E27FC236}">
                  <a16:creationId xmlns:a16="http://schemas.microsoft.com/office/drawing/2014/main" id="{E0A91B66-B6C6-48D2-8559-1B010D31C9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solidFill>
            <a:ln>
              <a:noFill/>
            </a:ln>
          </p:spPr>
        </p:sp>
        <p:sp>
          <p:nvSpPr>
            <p:cNvPr id="13" name="Freeform 8">
              <a:extLst>
                <a:ext uri="{FF2B5EF4-FFF2-40B4-BE49-F238E27FC236}">
                  <a16:creationId xmlns:a16="http://schemas.microsoft.com/office/drawing/2014/main" id="{B61816F4-67FD-4DFC-949B-8BB34929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 name="Freeform 9">
              <a:extLst>
                <a:ext uri="{FF2B5EF4-FFF2-40B4-BE49-F238E27FC236}">
                  <a16:creationId xmlns:a16="http://schemas.microsoft.com/office/drawing/2014/main" id="{0A3C8AD5-353F-44A3-8D9C-B2879484CD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rgbClr val="404040"/>
            </a:solidFill>
            <a:ln>
              <a:noFill/>
            </a:ln>
          </p:spPr>
        </p:sp>
        <p:sp>
          <p:nvSpPr>
            <p:cNvPr id="15" name="Freeform 10">
              <a:extLst>
                <a:ext uri="{FF2B5EF4-FFF2-40B4-BE49-F238E27FC236}">
                  <a16:creationId xmlns:a16="http://schemas.microsoft.com/office/drawing/2014/main" id="{45C8C8DD-D701-477C-BDEB-A11E77CBE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rgbClr val="969696"/>
            </a:solidFill>
            <a:ln>
              <a:noFill/>
            </a:ln>
          </p:spPr>
        </p:sp>
        <p:sp>
          <p:nvSpPr>
            <p:cNvPr id="16" name="Freeform 11">
              <a:extLst>
                <a:ext uri="{FF2B5EF4-FFF2-40B4-BE49-F238E27FC236}">
                  <a16:creationId xmlns:a16="http://schemas.microsoft.com/office/drawing/2014/main" id="{785FD395-5D8A-4EEC-9DFE-41A84A583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A0C760FD-F78E-4291-87B4-E31A033C87E8}"/>
              </a:ext>
            </a:extLst>
          </p:cNvPr>
          <p:cNvSpPr>
            <a:spLocks noGrp="1"/>
          </p:cNvSpPr>
          <p:nvPr>
            <p:ph type="title"/>
          </p:nvPr>
        </p:nvSpPr>
        <p:spPr>
          <a:xfrm>
            <a:off x="1484311" y="685801"/>
            <a:ext cx="10018713" cy="1031682"/>
          </a:xfrm>
        </p:spPr>
        <p:txBody>
          <a:bodyPr>
            <a:normAutofit/>
          </a:bodyPr>
          <a:lstStyle/>
          <a:p>
            <a:r>
              <a:rPr lang="en-US" b="1" dirty="0"/>
              <a:t>SEX-BASED DISCRIMINATION</a:t>
            </a:r>
          </a:p>
        </p:txBody>
      </p:sp>
      <p:sp>
        <p:nvSpPr>
          <p:cNvPr id="3" name="Content Placeholder 2">
            <a:extLst>
              <a:ext uri="{FF2B5EF4-FFF2-40B4-BE49-F238E27FC236}">
                <a16:creationId xmlns:a16="http://schemas.microsoft.com/office/drawing/2014/main" id="{6B837D5A-5717-439F-9026-D96B43A47EA9}"/>
              </a:ext>
            </a:extLst>
          </p:cNvPr>
          <p:cNvSpPr>
            <a:spLocks noGrp="1"/>
          </p:cNvSpPr>
          <p:nvPr>
            <p:ph idx="1"/>
          </p:nvPr>
        </p:nvSpPr>
        <p:spPr>
          <a:xfrm>
            <a:off x="1484310" y="1892411"/>
            <a:ext cx="10018713" cy="3898790"/>
          </a:xfrm>
        </p:spPr>
        <p:txBody>
          <a:bodyPr>
            <a:normAutofit/>
          </a:bodyPr>
          <a:lstStyle/>
          <a:p>
            <a:pPr>
              <a:spcAft>
                <a:spcPts val="600"/>
              </a:spcAft>
            </a:pPr>
            <a:r>
              <a:rPr lang="en-US" sz="3000" dirty="0"/>
              <a:t>What is sex-based discrimination?</a:t>
            </a:r>
          </a:p>
          <a:p>
            <a:pPr lvl="1">
              <a:spcAft>
                <a:spcPts val="600"/>
              </a:spcAft>
            </a:pPr>
            <a:r>
              <a:rPr lang="en-US" sz="3000" dirty="0"/>
              <a:t>The term is not defined in Title IX.</a:t>
            </a:r>
          </a:p>
          <a:p>
            <a:pPr lvl="1">
              <a:spcAft>
                <a:spcPts val="600"/>
              </a:spcAft>
            </a:pPr>
            <a:r>
              <a:rPr lang="en-US" sz="3000" dirty="0"/>
              <a:t>“The Department follows the Supreme Court’s approach in interpreting conduct ‘on the basis of sex’ to include conduct of a sexual nature or conduct referencing or aimed at a particular sex.”</a:t>
            </a:r>
          </a:p>
          <a:p>
            <a:pPr>
              <a:spcAft>
                <a:spcPts val="600"/>
              </a:spcAft>
            </a:pPr>
            <a:endParaRPr lang="en-US" dirty="0"/>
          </a:p>
        </p:txBody>
      </p:sp>
    </p:spTree>
    <p:extLst>
      <p:ext uri="{BB962C8B-B14F-4D97-AF65-F5344CB8AC3E}">
        <p14:creationId xmlns:p14="http://schemas.microsoft.com/office/powerpoint/2010/main" val="1576828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p:txBody>
          <a:bodyPr/>
          <a:lstStyle/>
          <a:p>
            <a:r>
              <a:rPr lang="en-US" dirty="0"/>
              <a:t>ELEMENTS OF INVESTIGATION</a:t>
            </a:r>
          </a:p>
        </p:txBody>
      </p:sp>
      <p:sp>
        <p:nvSpPr>
          <p:cNvPr id="3" name="Content Placeholder 2">
            <a:extLst>
              <a:ext uri="{FF2B5EF4-FFF2-40B4-BE49-F238E27FC236}">
                <a16:creationId xmlns:a16="http://schemas.microsoft.com/office/drawing/2014/main" id="{7B2493AC-ECD8-4186-BE62-86A6C333F04D}"/>
              </a:ext>
            </a:extLst>
          </p:cNvPr>
          <p:cNvSpPr>
            <a:spLocks noGrp="1"/>
          </p:cNvSpPr>
          <p:nvPr>
            <p:ph idx="1"/>
          </p:nvPr>
        </p:nvSpPr>
        <p:spPr/>
        <p:txBody>
          <a:bodyPr>
            <a:normAutofit fontScale="92500" lnSpcReduction="10000"/>
          </a:bodyPr>
          <a:lstStyle/>
          <a:p>
            <a:pPr marL="0" indent="0" algn="ctr">
              <a:buNone/>
            </a:pPr>
            <a:r>
              <a:rPr lang="en-US" sz="2600" b="1" u="sng" dirty="0"/>
              <a:t>Title IX Coordinator: Written Notice of Investigation to Parties</a:t>
            </a:r>
          </a:p>
          <a:p>
            <a:pPr lvl="1" indent="-417513"/>
            <a:r>
              <a:rPr lang="en-US" sz="2600" dirty="0"/>
              <a:t>Sufficient details to allow parties to respond and prepare for initial interviews;</a:t>
            </a:r>
          </a:p>
          <a:p>
            <a:pPr lvl="1" indent="-417513"/>
            <a:r>
              <a:rPr lang="en-US" sz="2600" dirty="0"/>
              <a:t>Identity of the parties involved;</a:t>
            </a:r>
          </a:p>
          <a:p>
            <a:pPr lvl="1" indent="-417513"/>
            <a:r>
              <a:rPr lang="en-US" sz="2600" dirty="0"/>
              <a:t>Conduct alleged to be sexual harassment;</a:t>
            </a:r>
          </a:p>
          <a:p>
            <a:pPr lvl="1" indent="-417513"/>
            <a:r>
              <a:rPr lang="en-US" sz="2600" dirty="0"/>
              <a:t>Date and location of alleged incidents;</a:t>
            </a:r>
          </a:p>
          <a:p>
            <a:pPr lvl="1" indent="-417513"/>
            <a:r>
              <a:rPr lang="en-US" sz="2600" b="1" dirty="0"/>
              <a:t>Statement that Respondent is presumed not responsible and responsibility determination is made at conclusion of process</a:t>
            </a:r>
            <a:r>
              <a:rPr lang="en-US" sz="2600" dirty="0"/>
              <a:t>;</a:t>
            </a:r>
          </a:p>
          <a:p>
            <a:pPr lvl="1" indent="-417513"/>
            <a:r>
              <a:rPr lang="en-US" sz="2600" dirty="0"/>
              <a:t>Parties’ right to an Advisor;</a:t>
            </a:r>
          </a:p>
          <a:p>
            <a:pPr lvl="1" indent="-417513"/>
            <a:r>
              <a:rPr lang="en-US" sz="2600" dirty="0"/>
              <a:t>Parties’ right to review evidence; and</a:t>
            </a:r>
          </a:p>
          <a:p>
            <a:pPr lvl="1" indent="-417513"/>
            <a:r>
              <a:rPr lang="en-US" sz="2600" dirty="0"/>
              <a:t>Notice that College prohibits making knowingly false statements or submitting false information</a:t>
            </a:r>
          </a:p>
          <a:p>
            <a:endParaRPr lang="en-US" dirty="0"/>
          </a:p>
        </p:txBody>
      </p:sp>
    </p:spTree>
    <p:extLst>
      <p:ext uri="{BB962C8B-B14F-4D97-AF65-F5344CB8AC3E}">
        <p14:creationId xmlns:p14="http://schemas.microsoft.com/office/powerpoint/2010/main" val="31160806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21"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407FFB9A-9603-4384-9E8D-162335DA5ADE}"/>
              </a:ext>
            </a:extLst>
          </p:cNvPr>
          <p:cNvSpPr>
            <a:spLocks noGrp="1"/>
          </p:cNvSpPr>
          <p:nvPr>
            <p:ph type="title"/>
          </p:nvPr>
        </p:nvSpPr>
        <p:spPr>
          <a:xfrm>
            <a:off x="1836013" y="1072609"/>
            <a:ext cx="3041557" cy="4522647"/>
          </a:xfrm>
          <a:effectLst/>
        </p:spPr>
        <p:txBody>
          <a:bodyPr anchor="ctr">
            <a:normAutofit/>
          </a:bodyPr>
          <a:lstStyle/>
          <a:p>
            <a:pPr algn="l"/>
            <a:r>
              <a:rPr lang="en-US" sz="2700">
                <a:solidFill>
                  <a:schemeClr val="tx2"/>
                </a:solidFill>
              </a:rPr>
              <a:t>INTERSECTION WITH CRIMINAL</a:t>
            </a:r>
            <a:br>
              <a:rPr lang="en-US" sz="2700">
                <a:solidFill>
                  <a:schemeClr val="tx2"/>
                </a:solidFill>
              </a:rPr>
            </a:br>
            <a:r>
              <a:rPr lang="en-US" sz="2700">
                <a:solidFill>
                  <a:schemeClr val="tx2"/>
                </a:solidFill>
              </a:rPr>
              <a:t>INVESTIGATIONS</a:t>
            </a:r>
          </a:p>
        </p:txBody>
      </p:sp>
      <p:sp>
        <p:nvSpPr>
          <p:cNvPr id="3" name="Content Placeholder 2">
            <a:extLst>
              <a:ext uri="{FF2B5EF4-FFF2-40B4-BE49-F238E27FC236}">
                <a16:creationId xmlns:a16="http://schemas.microsoft.com/office/drawing/2014/main" id="{1F6A2717-8326-4D42-98F0-2029F7945308}"/>
              </a:ext>
            </a:extLst>
          </p:cNvPr>
          <p:cNvSpPr>
            <a:spLocks noGrp="1"/>
          </p:cNvSpPr>
          <p:nvPr>
            <p:ph idx="1"/>
          </p:nvPr>
        </p:nvSpPr>
        <p:spPr>
          <a:xfrm>
            <a:off x="5149032" y="1072609"/>
            <a:ext cx="6383207" cy="4522647"/>
          </a:xfrm>
        </p:spPr>
        <p:txBody>
          <a:bodyPr anchor="ctr">
            <a:normAutofit/>
          </a:bodyPr>
          <a:lstStyle/>
          <a:p>
            <a:pPr indent="-417513">
              <a:spcAft>
                <a:spcPts val="600"/>
              </a:spcAft>
            </a:pPr>
            <a:r>
              <a:rPr lang="en-US" sz="2000" dirty="0"/>
              <a:t>Title IX does not require the College to report alleged criminal incidents to law enforcement</a:t>
            </a:r>
          </a:p>
          <a:p>
            <a:pPr marL="0" indent="0">
              <a:spcAft>
                <a:spcPts val="600"/>
              </a:spcAft>
              <a:buNone/>
            </a:pPr>
            <a:endParaRPr lang="en-US" sz="2000" i="1" dirty="0"/>
          </a:p>
          <a:p>
            <a:pPr indent="-417513">
              <a:spcAft>
                <a:spcPts val="600"/>
              </a:spcAft>
            </a:pPr>
            <a:r>
              <a:rPr lang="en-US" sz="2000" dirty="0"/>
              <a:t>College should inform alleged victim of their right to make a criminal report and not dissuade an alleged victim from making a criminal report.</a:t>
            </a:r>
          </a:p>
          <a:p>
            <a:pPr indent="-417513">
              <a:spcAft>
                <a:spcPts val="600"/>
              </a:spcAft>
              <a:buNone/>
            </a:pPr>
            <a:endParaRPr lang="en-US" sz="2000" dirty="0"/>
          </a:p>
          <a:p>
            <a:pPr indent="-417513">
              <a:spcAft>
                <a:spcPts val="600"/>
              </a:spcAft>
            </a:pPr>
            <a:r>
              <a:rPr lang="en-US" sz="2000" dirty="0"/>
              <a:t>Evidence obtained in a criminal investigation may be used by the College as source of fact-finding.</a:t>
            </a:r>
          </a:p>
          <a:p>
            <a:pPr>
              <a:spcAft>
                <a:spcPts val="600"/>
              </a:spcAft>
            </a:pPr>
            <a:endParaRPr lang="en-US" sz="2000" dirty="0"/>
          </a:p>
        </p:txBody>
      </p:sp>
    </p:spTree>
    <p:extLst>
      <p:ext uri="{BB962C8B-B14F-4D97-AF65-F5344CB8AC3E}">
        <p14:creationId xmlns:p14="http://schemas.microsoft.com/office/powerpoint/2010/main" val="39079297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407FFB9A-9603-4384-9E8D-162335DA5ADE}"/>
              </a:ext>
            </a:extLst>
          </p:cNvPr>
          <p:cNvSpPr>
            <a:spLocks noGrp="1"/>
          </p:cNvSpPr>
          <p:nvPr>
            <p:ph type="title"/>
          </p:nvPr>
        </p:nvSpPr>
        <p:spPr>
          <a:xfrm>
            <a:off x="1836013" y="1072609"/>
            <a:ext cx="3041557" cy="4522647"/>
          </a:xfrm>
          <a:effectLst/>
        </p:spPr>
        <p:txBody>
          <a:bodyPr anchor="ctr">
            <a:normAutofit/>
          </a:bodyPr>
          <a:lstStyle/>
          <a:p>
            <a:pPr algn="l"/>
            <a:r>
              <a:rPr lang="en-US" sz="2700">
                <a:solidFill>
                  <a:schemeClr val="tx2"/>
                </a:solidFill>
              </a:rPr>
              <a:t>INTERSECTION WITH CRIMINAL</a:t>
            </a:r>
            <a:br>
              <a:rPr lang="en-US" sz="2700">
                <a:solidFill>
                  <a:schemeClr val="tx2"/>
                </a:solidFill>
              </a:rPr>
            </a:br>
            <a:r>
              <a:rPr lang="en-US" sz="2700">
                <a:solidFill>
                  <a:schemeClr val="tx2"/>
                </a:solidFill>
              </a:rPr>
              <a:t>INVESTIGATIONS</a:t>
            </a:r>
          </a:p>
        </p:txBody>
      </p:sp>
      <p:sp>
        <p:nvSpPr>
          <p:cNvPr id="3" name="Content Placeholder 2">
            <a:extLst>
              <a:ext uri="{FF2B5EF4-FFF2-40B4-BE49-F238E27FC236}">
                <a16:creationId xmlns:a16="http://schemas.microsoft.com/office/drawing/2014/main" id="{1F6A2717-8326-4D42-98F0-2029F7945308}"/>
              </a:ext>
            </a:extLst>
          </p:cNvPr>
          <p:cNvSpPr>
            <a:spLocks noGrp="1"/>
          </p:cNvSpPr>
          <p:nvPr>
            <p:ph idx="1"/>
          </p:nvPr>
        </p:nvSpPr>
        <p:spPr>
          <a:xfrm>
            <a:off x="5149032" y="1072609"/>
            <a:ext cx="6383207" cy="4522647"/>
          </a:xfrm>
        </p:spPr>
        <p:txBody>
          <a:bodyPr anchor="ctr">
            <a:normAutofit/>
          </a:bodyPr>
          <a:lstStyle/>
          <a:p>
            <a:pPr>
              <a:spcAft>
                <a:spcPts val="600"/>
              </a:spcAft>
            </a:pPr>
            <a:r>
              <a:rPr lang="en-US" sz="2000" dirty="0"/>
              <a:t>College </a:t>
            </a:r>
            <a:r>
              <a:rPr lang="en-US" sz="2000" b="1" u="sng" dirty="0"/>
              <a:t>may not </a:t>
            </a:r>
            <a:r>
              <a:rPr lang="en-US" sz="2000" dirty="0"/>
              <a:t>wait for the conclusion of a criminal investigation to act under Title IX.</a:t>
            </a:r>
          </a:p>
          <a:p>
            <a:pPr>
              <a:spcAft>
                <a:spcPts val="600"/>
              </a:spcAft>
            </a:pPr>
            <a:endParaRPr lang="en-US" sz="2000" dirty="0"/>
          </a:p>
          <a:p>
            <a:pPr>
              <a:spcAft>
                <a:spcPts val="600"/>
              </a:spcAft>
            </a:pPr>
            <a:r>
              <a:rPr lang="en-US" sz="2000" dirty="0"/>
              <a:t>However, the College may need to delay an investigation during the law enforcement/criminal investigation.</a:t>
            </a:r>
          </a:p>
          <a:p>
            <a:pPr>
              <a:spcAft>
                <a:spcPts val="600"/>
              </a:spcAft>
            </a:pPr>
            <a:endParaRPr lang="en-US" sz="2000" dirty="0"/>
          </a:p>
          <a:p>
            <a:pPr lvl="1">
              <a:spcAft>
                <a:spcPts val="600"/>
              </a:spcAft>
            </a:pPr>
            <a:r>
              <a:rPr lang="en-US" sz="2000" dirty="0"/>
              <a:t>If the College does delay, the College still must offer supportive measures to the parties.</a:t>
            </a:r>
          </a:p>
          <a:p>
            <a:pPr>
              <a:spcAft>
                <a:spcPts val="600"/>
              </a:spcAft>
            </a:pPr>
            <a:endParaRPr lang="en-US" sz="2000" dirty="0"/>
          </a:p>
          <a:p>
            <a:pPr lvl="1">
              <a:spcAft>
                <a:spcPts val="600"/>
              </a:spcAft>
            </a:pPr>
            <a:r>
              <a:rPr lang="en-US" sz="2000" dirty="0"/>
              <a:t>The College should </a:t>
            </a:r>
            <a:r>
              <a:rPr lang="en-US" sz="2000" u="sng" dirty="0"/>
              <a:t>update</a:t>
            </a:r>
            <a:r>
              <a:rPr lang="en-US" sz="2000" dirty="0"/>
              <a:t> the parties on the status of the matter during any delay.</a:t>
            </a:r>
          </a:p>
          <a:p>
            <a:pPr>
              <a:spcAft>
                <a:spcPts val="600"/>
              </a:spcAft>
            </a:pPr>
            <a:endParaRPr lang="en-US" sz="2000" dirty="0"/>
          </a:p>
        </p:txBody>
      </p:sp>
    </p:spTree>
    <p:extLst>
      <p:ext uri="{BB962C8B-B14F-4D97-AF65-F5344CB8AC3E}">
        <p14:creationId xmlns:p14="http://schemas.microsoft.com/office/powerpoint/2010/main" val="37506947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407FFB9A-9603-4384-9E8D-162335DA5ADE}"/>
              </a:ext>
            </a:extLst>
          </p:cNvPr>
          <p:cNvSpPr>
            <a:spLocks noGrp="1"/>
          </p:cNvSpPr>
          <p:nvPr>
            <p:ph type="title"/>
          </p:nvPr>
        </p:nvSpPr>
        <p:spPr>
          <a:xfrm>
            <a:off x="1836013" y="1072609"/>
            <a:ext cx="3041557" cy="4522647"/>
          </a:xfrm>
          <a:effectLst/>
        </p:spPr>
        <p:txBody>
          <a:bodyPr anchor="ctr">
            <a:normAutofit/>
          </a:bodyPr>
          <a:lstStyle/>
          <a:p>
            <a:pPr algn="l"/>
            <a:r>
              <a:rPr lang="en-US" sz="2700">
                <a:solidFill>
                  <a:schemeClr val="tx2"/>
                </a:solidFill>
              </a:rPr>
              <a:t>INTERSECTION WITH CRIMINAL</a:t>
            </a:r>
            <a:br>
              <a:rPr lang="en-US" sz="2700">
                <a:solidFill>
                  <a:schemeClr val="tx2"/>
                </a:solidFill>
              </a:rPr>
            </a:br>
            <a:r>
              <a:rPr lang="en-US" sz="2700">
                <a:solidFill>
                  <a:schemeClr val="tx2"/>
                </a:solidFill>
              </a:rPr>
              <a:t>INVESTIGATIONS</a:t>
            </a:r>
          </a:p>
        </p:txBody>
      </p:sp>
      <p:sp>
        <p:nvSpPr>
          <p:cNvPr id="3" name="Content Placeholder 2">
            <a:extLst>
              <a:ext uri="{FF2B5EF4-FFF2-40B4-BE49-F238E27FC236}">
                <a16:creationId xmlns:a16="http://schemas.microsoft.com/office/drawing/2014/main" id="{1F6A2717-8326-4D42-98F0-2029F7945308}"/>
              </a:ext>
            </a:extLst>
          </p:cNvPr>
          <p:cNvSpPr>
            <a:spLocks noGrp="1"/>
          </p:cNvSpPr>
          <p:nvPr>
            <p:ph idx="1"/>
          </p:nvPr>
        </p:nvSpPr>
        <p:spPr>
          <a:xfrm>
            <a:off x="5149032" y="1072609"/>
            <a:ext cx="6383207" cy="4522647"/>
          </a:xfrm>
        </p:spPr>
        <p:txBody>
          <a:bodyPr anchor="ctr">
            <a:normAutofit/>
          </a:bodyPr>
          <a:lstStyle/>
          <a:p>
            <a:pPr>
              <a:spcAft>
                <a:spcPts val="600"/>
              </a:spcAft>
            </a:pPr>
            <a:r>
              <a:rPr lang="en-US" sz="2000" u="sng"/>
              <a:t>OCR Advice</a:t>
            </a:r>
            <a:r>
              <a:rPr lang="en-US" sz="2000"/>
              <a:t>: The College should seek a Memorandum of Understanding (MOU) with local law enforcement regarding concurrent criminal and Title IX investigations.</a:t>
            </a:r>
          </a:p>
          <a:p>
            <a:pPr>
              <a:spcAft>
                <a:spcPts val="600"/>
              </a:spcAft>
            </a:pPr>
            <a:endParaRPr lang="en-US" sz="2000"/>
          </a:p>
          <a:p>
            <a:pPr lvl="1">
              <a:spcAft>
                <a:spcPts val="600"/>
              </a:spcAft>
            </a:pPr>
            <a:r>
              <a:rPr lang="en-US" sz="2000"/>
              <a:t>The MOU must allow the College to meet its Title IX requirements.</a:t>
            </a:r>
          </a:p>
          <a:p>
            <a:pPr>
              <a:spcAft>
                <a:spcPts val="600"/>
              </a:spcAft>
            </a:pPr>
            <a:endParaRPr lang="en-US" sz="2000"/>
          </a:p>
          <a:p>
            <a:pPr lvl="1">
              <a:spcAft>
                <a:spcPts val="600"/>
              </a:spcAft>
            </a:pPr>
            <a:r>
              <a:rPr lang="en-US" sz="2000"/>
              <a:t>The MOU must also recognize student FERPA-based rights (i.e., no sharing of student information from the College to law enforcement unless properly subpoenaed). </a:t>
            </a:r>
          </a:p>
        </p:txBody>
      </p:sp>
    </p:spTree>
    <p:extLst>
      <p:ext uri="{BB962C8B-B14F-4D97-AF65-F5344CB8AC3E}">
        <p14:creationId xmlns:p14="http://schemas.microsoft.com/office/powerpoint/2010/main" val="4659205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407FFB9A-9603-4384-9E8D-162335DA5ADE}"/>
              </a:ext>
            </a:extLst>
          </p:cNvPr>
          <p:cNvSpPr>
            <a:spLocks noGrp="1"/>
          </p:cNvSpPr>
          <p:nvPr>
            <p:ph type="title"/>
          </p:nvPr>
        </p:nvSpPr>
        <p:spPr>
          <a:xfrm>
            <a:off x="683609" y="764372"/>
            <a:ext cx="3173688" cy="5216013"/>
          </a:xfrm>
        </p:spPr>
        <p:txBody>
          <a:bodyPr>
            <a:normAutofit/>
          </a:bodyPr>
          <a:lstStyle/>
          <a:p>
            <a:r>
              <a:rPr lang="en-US" sz="2800" dirty="0"/>
              <a:t>HYPOTHETICAL</a:t>
            </a:r>
          </a:p>
        </p:txBody>
      </p:sp>
      <p:cxnSp>
        <p:nvCxnSpPr>
          <p:cNvPr id="25" name="Straight Connector 24">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6A2717-8326-4D42-98F0-2029F7945308}"/>
              </a:ext>
            </a:extLst>
          </p:cNvPr>
          <p:cNvSpPr>
            <a:spLocks noGrp="1"/>
          </p:cNvSpPr>
          <p:nvPr>
            <p:ph idx="1"/>
          </p:nvPr>
        </p:nvSpPr>
        <p:spPr>
          <a:xfrm>
            <a:off x="4370138" y="764372"/>
            <a:ext cx="7086600" cy="5216013"/>
          </a:xfrm>
        </p:spPr>
        <p:txBody>
          <a:bodyPr anchor="ctr">
            <a:normAutofit/>
          </a:bodyPr>
          <a:lstStyle/>
          <a:p>
            <a:pPr>
              <a:spcAft>
                <a:spcPts val="600"/>
              </a:spcAft>
            </a:pPr>
            <a:r>
              <a:rPr lang="en-US" sz="2000" dirty="0"/>
              <a:t>Scenario – It’s Monday morning and you’re heading to your desk as the Title IX Coordinator. Your cell phone rings and it’s the Dean of Students, notifying you that on Friday evening, she received a report of alleged conduct that might violate the College’s Title IX policy.</a:t>
            </a:r>
          </a:p>
          <a:p>
            <a:pPr>
              <a:spcAft>
                <a:spcPts val="600"/>
              </a:spcAft>
            </a:pPr>
            <a:r>
              <a:rPr lang="en-US" sz="2000" dirty="0"/>
              <a:t>On Friday, the women’s soccer team held their regular practice. After practice, a few of the female students showered in the locker room. One of the female students screamed and yelled, “there’s a hand in the ceiling!”</a:t>
            </a:r>
          </a:p>
          <a:p>
            <a:pPr>
              <a:spcAft>
                <a:spcPts val="600"/>
              </a:spcAft>
            </a:pPr>
            <a:r>
              <a:rPr lang="en-US" sz="2000" dirty="0"/>
              <a:t>The female student swears she saw a hand with a cell phone filming the other students from a huge hole in the ceiling. On Friday evening, the Dean of Students and President of the College were notified and the College/local law enforcement responded to the scene.</a:t>
            </a:r>
          </a:p>
          <a:p>
            <a:pPr>
              <a:spcAft>
                <a:spcPts val="600"/>
              </a:spcAft>
            </a:pPr>
            <a:r>
              <a:rPr lang="en-US" sz="2000" dirty="0"/>
              <a:t>As the Title IX Coordinator, what are your next steps? How should you work with law enforcement in this scenario?</a:t>
            </a:r>
          </a:p>
        </p:txBody>
      </p:sp>
    </p:spTree>
    <p:extLst>
      <p:ext uri="{BB962C8B-B14F-4D97-AF65-F5344CB8AC3E}">
        <p14:creationId xmlns:p14="http://schemas.microsoft.com/office/powerpoint/2010/main" val="37712180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FB9A-9603-4384-9E8D-162335DA5ADE}"/>
              </a:ext>
            </a:extLst>
          </p:cNvPr>
          <p:cNvSpPr>
            <a:spLocks noGrp="1"/>
          </p:cNvSpPr>
          <p:nvPr>
            <p:ph type="title"/>
          </p:nvPr>
        </p:nvSpPr>
        <p:spPr/>
        <p:txBody>
          <a:bodyPr>
            <a:normAutofit/>
          </a:bodyPr>
          <a:lstStyle/>
          <a:p>
            <a:r>
              <a:rPr lang="en-US" dirty="0"/>
              <a:t>CONDUCTING THE INVESTIGATION</a:t>
            </a:r>
          </a:p>
        </p:txBody>
      </p:sp>
      <p:sp>
        <p:nvSpPr>
          <p:cNvPr id="3" name="Content Placeholder 2">
            <a:extLst>
              <a:ext uri="{FF2B5EF4-FFF2-40B4-BE49-F238E27FC236}">
                <a16:creationId xmlns:a16="http://schemas.microsoft.com/office/drawing/2014/main" id="{1F6A2717-8326-4D42-98F0-2029F7945308}"/>
              </a:ext>
            </a:extLst>
          </p:cNvPr>
          <p:cNvSpPr>
            <a:spLocks noGrp="1"/>
          </p:cNvSpPr>
          <p:nvPr>
            <p:ph idx="1"/>
          </p:nvPr>
        </p:nvSpPr>
        <p:spPr>
          <a:xfrm>
            <a:off x="1484310" y="1359994"/>
            <a:ext cx="10018713" cy="4803933"/>
          </a:xfrm>
        </p:spPr>
        <p:txBody>
          <a:bodyPr>
            <a:normAutofit fontScale="92500" lnSpcReduction="20000"/>
          </a:bodyPr>
          <a:lstStyle/>
          <a:p>
            <a:r>
              <a:rPr lang="en-US" sz="2800" dirty="0"/>
              <a:t>Investigations must be </a:t>
            </a:r>
            <a:r>
              <a:rPr lang="en-US" sz="2800" u="sng" dirty="0"/>
              <a:t>prompt, thorough, and equitable</a:t>
            </a:r>
          </a:p>
          <a:p>
            <a:pPr marL="0" indent="0">
              <a:buNone/>
            </a:pPr>
            <a:endParaRPr lang="en-US" sz="2800" u="sng" dirty="0"/>
          </a:p>
          <a:p>
            <a:r>
              <a:rPr lang="en-US" sz="2800" dirty="0"/>
              <a:t>College aims to bring all investigations to resolution within </a:t>
            </a:r>
            <a:r>
              <a:rPr lang="en-US" sz="2800" b="1" u="sng" dirty="0"/>
              <a:t>30 business days </a:t>
            </a:r>
            <a:r>
              <a:rPr lang="en-US" sz="2800" dirty="0"/>
              <a:t>from the date the Title IX Coordinator determines an investigation should commence</a:t>
            </a:r>
          </a:p>
          <a:p>
            <a:pPr marL="0" indent="0">
              <a:buNone/>
            </a:pPr>
            <a:endParaRPr lang="en-US" sz="2800" dirty="0"/>
          </a:p>
          <a:p>
            <a:r>
              <a:rPr lang="en-US" sz="2800" dirty="0"/>
              <a:t>Extensions of this timeframe allowed for “good cause”:</a:t>
            </a:r>
          </a:p>
          <a:p>
            <a:pPr lvl="1"/>
            <a:r>
              <a:rPr lang="en-US" sz="2100" dirty="0"/>
              <a:t>Complexity or number of allegations;</a:t>
            </a:r>
          </a:p>
          <a:p>
            <a:pPr lvl="1"/>
            <a:r>
              <a:rPr lang="en-US" sz="2100" dirty="0"/>
              <a:t>Severity and extent of alleged misconduct;</a:t>
            </a:r>
          </a:p>
          <a:p>
            <a:pPr lvl="1"/>
            <a:r>
              <a:rPr lang="en-US" sz="2100" dirty="0"/>
              <a:t>Number of parties, witnesses and other evidence involved;</a:t>
            </a:r>
          </a:p>
          <a:p>
            <a:pPr lvl="1"/>
            <a:r>
              <a:rPr lang="en-US" sz="2100" dirty="0"/>
              <a:t>Availability of the parties;</a:t>
            </a:r>
          </a:p>
          <a:p>
            <a:pPr lvl="1"/>
            <a:r>
              <a:rPr lang="en-US" sz="2100" dirty="0"/>
              <a:t>A request by a party to delay an investigation;</a:t>
            </a:r>
          </a:p>
          <a:p>
            <a:pPr lvl="1"/>
            <a:r>
              <a:rPr lang="en-US" sz="2100" dirty="0"/>
              <a:t>Effect of a concurrent criminal investigation or proceeding;</a:t>
            </a:r>
          </a:p>
          <a:p>
            <a:pPr lvl="1"/>
            <a:r>
              <a:rPr lang="en-US" sz="2100" dirty="0"/>
              <a:t>Intervening holidays, College breaks, or other closures;</a:t>
            </a:r>
          </a:p>
          <a:p>
            <a:pPr lvl="1"/>
            <a:r>
              <a:rPr lang="en-US" sz="2100" dirty="0"/>
              <a:t>Good faith efforts to reach a resolution; or</a:t>
            </a:r>
          </a:p>
          <a:p>
            <a:pPr lvl="1"/>
            <a:r>
              <a:rPr lang="en-US" sz="2100" dirty="0"/>
              <a:t>Other unforeseen circumstances</a:t>
            </a:r>
          </a:p>
        </p:txBody>
      </p:sp>
    </p:spTree>
    <p:extLst>
      <p:ext uri="{BB962C8B-B14F-4D97-AF65-F5344CB8AC3E}">
        <p14:creationId xmlns:p14="http://schemas.microsoft.com/office/powerpoint/2010/main" val="42345058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AA855-89B1-432B-8C5F-721F160BC02E}"/>
              </a:ext>
            </a:extLst>
          </p:cNvPr>
          <p:cNvSpPr>
            <a:spLocks noGrp="1"/>
          </p:cNvSpPr>
          <p:nvPr>
            <p:ph type="title"/>
          </p:nvPr>
        </p:nvSpPr>
        <p:spPr/>
        <p:txBody>
          <a:bodyPr/>
          <a:lstStyle/>
          <a:p>
            <a:r>
              <a:rPr lang="en-US" dirty="0"/>
              <a:t>CONDUCTING THE INVESTIGATION</a:t>
            </a:r>
          </a:p>
        </p:txBody>
      </p:sp>
      <p:sp>
        <p:nvSpPr>
          <p:cNvPr id="3" name="Content Placeholder 2">
            <a:extLst>
              <a:ext uri="{FF2B5EF4-FFF2-40B4-BE49-F238E27FC236}">
                <a16:creationId xmlns:a16="http://schemas.microsoft.com/office/drawing/2014/main" id="{68D991A1-5A16-4D00-8A9A-03D056167638}"/>
              </a:ext>
            </a:extLst>
          </p:cNvPr>
          <p:cNvSpPr>
            <a:spLocks noGrp="1"/>
          </p:cNvSpPr>
          <p:nvPr>
            <p:ph idx="1"/>
          </p:nvPr>
        </p:nvSpPr>
        <p:spPr/>
        <p:txBody>
          <a:bodyPr/>
          <a:lstStyle/>
          <a:p>
            <a:r>
              <a:rPr lang="en-US" dirty="0"/>
              <a:t>Conducting Interviews</a:t>
            </a:r>
          </a:p>
          <a:p>
            <a:pPr lvl="1"/>
            <a:r>
              <a:rPr lang="en-US" dirty="0"/>
              <a:t>Typically the Complainant; Respondent; &amp; any witnesses</a:t>
            </a:r>
          </a:p>
          <a:p>
            <a:pPr lvl="1"/>
            <a:r>
              <a:rPr lang="en-US" dirty="0"/>
              <a:t>A party’s Advisor may be present during an interview</a:t>
            </a:r>
          </a:p>
          <a:p>
            <a:pPr lvl="1"/>
            <a:r>
              <a:rPr lang="en-US" dirty="0"/>
              <a:t>Written Notice to the parties</a:t>
            </a:r>
          </a:p>
          <a:p>
            <a:pPr marL="457200" lvl="1" indent="0">
              <a:buNone/>
            </a:pPr>
            <a:endParaRPr lang="en-US" dirty="0"/>
          </a:p>
          <a:p>
            <a:r>
              <a:rPr lang="en-US" dirty="0"/>
              <a:t>Recordings</a:t>
            </a:r>
          </a:p>
          <a:p>
            <a:pPr lvl="1"/>
            <a:r>
              <a:rPr lang="en-US" dirty="0"/>
              <a:t>Interviews may be recorded by the College</a:t>
            </a:r>
          </a:p>
          <a:p>
            <a:pPr marL="457200" lvl="1" indent="0">
              <a:buNone/>
            </a:pPr>
            <a:endParaRPr lang="en-US" dirty="0"/>
          </a:p>
          <a:p>
            <a:r>
              <a:rPr lang="en-US" dirty="0"/>
              <a:t>What if a party or a witness refuses to participate?</a:t>
            </a:r>
          </a:p>
          <a:p>
            <a:pPr marL="0" indent="0">
              <a:buNone/>
            </a:pPr>
            <a:endParaRPr lang="en-US" dirty="0"/>
          </a:p>
          <a:p>
            <a:pPr marL="0" indent="0">
              <a:buNone/>
            </a:pPr>
            <a:endParaRPr lang="en-US" dirty="0"/>
          </a:p>
          <a:p>
            <a:pPr lvl="1"/>
            <a:endParaRPr lang="en-US" dirty="0"/>
          </a:p>
        </p:txBody>
      </p:sp>
    </p:spTree>
    <p:extLst>
      <p:ext uri="{BB962C8B-B14F-4D97-AF65-F5344CB8AC3E}">
        <p14:creationId xmlns:p14="http://schemas.microsoft.com/office/powerpoint/2010/main" val="32128918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82EE-82C3-49D2-BFD8-318F2AC603A6}"/>
              </a:ext>
            </a:extLst>
          </p:cNvPr>
          <p:cNvSpPr>
            <a:spLocks noGrp="1"/>
          </p:cNvSpPr>
          <p:nvPr>
            <p:ph type="title"/>
          </p:nvPr>
        </p:nvSpPr>
        <p:spPr/>
        <p:txBody>
          <a:bodyPr/>
          <a:lstStyle/>
          <a:p>
            <a:r>
              <a:rPr lang="en-US" dirty="0"/>
              <a:t>HYPOTHETICAL - INTERVIEWS </a:t>
            </a:r>
          </a:p>
        </p:txBody>
      </p:sp>
      <p:sp>
        <p:nvSpPr>
          <p:cNvPr id="3" name="Content Placeholder 2">
            <a:extLst>
              <a:ext uri="{FF2B5EF4-FFF2-40B4-BE49-F238E27FC236}">
                <a16:creationId xmlns:a16="http://schemas.microsoft.com/office/drawing/2014/main" id="{4407341E-712A-439E-A83B-37057D5B5581}"/>
              </a:ext>
            </a:extLst>
          </p:cNvPr>
          <p:cNvSpPr>
            <a:spLocks noGrp="1"/>
          </p:cNvSpPr>
          <p:nvPr>
            <p:ph idx="1"/>
          </p:nvPr>
        </p:nvSpPr>
        <p:spPr/>
        <p:txBody>
          <a:bodyPr/>
          <a:lstStyle/>
          <a:p>
            <a:r>
              <a:rPr lang="en-US" dirty="0"/>
              <a:t>You have interviewed the Complainant and Respondent during your investigation. You left two voicemails for Witness #1 to schedule an interview but have not heard back. You were scheduled to meet with Witness #2 last week but received an email that they had a test and needed to reschedule and that they were going on a trip out of state for a week after that. </a:t>
            </a:r>
            <a:r>
              <a:rPr lang="en-US" b="1" dirty="0"/>
              <a:t>How should the investigator proceed?</a:t>
            </a:r>
          </a:p>
        </p:txBody>
      </p:sp>
    </p:spTree>
    <p:extLst>
      <p:ext uri="{BB962C8B-B14F-4D97-AF65-F5344CB8AC3E}">
        <p14:creationId xmlns:p14="http://schemas.microsoft.com/office/powerpoint/2010/main" val="7123248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9E954-367C-450C-BAFD-90F453F1696C}"/>
              </a:ext>
            </a:extLst>
          </p:cNvPr>
          <p:cNvSpPr>
            <a:spLocks noGrp="1"/>
          </p:cNvSpPr>
          <p:nvPr>
            <p:ph type="title"/>
          </p:nvPr>
        </p:nvSpPr>
        <p:spPr/>
        <p:txBody>
          <a:bodyPr/>
          <a:lstStyle/>
          <a:p>
            <a:r>
              <a:rPr lang="en-US" dirty="0"/>
              <a:t>CONDUCTING THE INVESTIGATION</a:t>
            </a:r>
          </a:p>
        </p:txBody>
      </p:sp>
      <p:sp>
        <p:nvSpPr>
          <p:cNvPr id="3" name="Content Placeholder 2">
            <a:extLst>
              <a:ext uri="{FF2B5EF4-FFF2-40B4-BE49-F238E27FC236}">
                <a16:creationId xmlns:a16="http://schemas.microsoft.com/office/drawing/2014/main" id="{FECF866A-734A-4677-AF40-75B7A7CF37DB}"/>
              </a:ext>
            </a:extLst>
          </p:cNvPr>
          <p:cNvSpPr>
            <a:spLocks noGrp="1"/>
          </p:cNvSpPr>
          <p:nvPr>
            <p:ph idx="1"/>
          </p:nvPr>
        </p:nvSpPr>
        <p:spPr>
          <a:xfrm>
            <a:off x="1484310" y="1480458"/>
            <a:ext cx="10018713" cy="4504566"/>
          </a:xfrm>
        </p:spPr>
        <p:txBody>
          <a:bodyPr>
            <a:normAutofit fontScale="92500" lnSpcReduction="10000"/>
          </a:bodyPr>
          <a:lstStyle/>
          <a:p>
            <a:r>
              <a:rPr lang="en-US" dirty="0"/>
              <a:t>Advisors:</a:t>
            </a:r>
          </a:p>
          <a:p>
            <a:pPr lvl="1"/>
            <a:r>
              <a:rPr lang="en-US" dirty="0"/>
              <a:t>During investigation</a:t>
            </a:r>
          </a:p>
          <a:p>
            <a:pPr lvl="2"/>
            <a:r>
              <a:rPr lang="en-US" dirty="0"/>
              <a:t>Role limited to advice, guidance and support for a party</a:t>
            </a:r>
          </a:p>
          <a:p>
            <a:pPr lvl="2"/>
            <a:r>
              <a:rPr lang="en-US" dirty="0"/>
              <a:t>May be </a:t>
            </a:r>
            <a:r>
              <a:rPr lang="en-US" u="sng" dirty="0"/>
              <a:t>present</a:t>
            </a:r>
            <a:r>
              <a:rPr lang="en-US" dirty="0"/>
              <a:t> at all stages of investigation but may not </a:t>
            </a:r>
            <a:r>
              <a:rPr lang="en-US" u="sng" dirty="0"/>
              <a:t>participate/advocate </a:t>
            </a:r>
            <a:r>
              <a:rPr lang="en-US" dirty="0"/>
              <a:t>in the interview</a:t>
            </a:r>
          </a:p>
          <a:p>
            <a:pPr lvl="2"/>
            <a:r>
              <a:rPr lang="en-US" dirty="0"/>
              <a:t>Must maintain privacy of records shared</a:t>
            </a:r>
          </a:p>
          <a:p>
            <a:pPr lvl="2"/>
            <a:r>
              <a:rPr lang="en-US" dirty="0"/>
              <a:t>Expected to refrain from interfering with investigation</a:t>
            </a:r>
          </a:p>
          <a:p>
            <a:pPr marL="914400" lvl="2" indent="0">
              <a:buNone/>
            </a:pPr>
            <a:endParaRPr lang="en-US" dirty="0"/>
          </a:p>
          <a:p>
            <a:pPr lvl="1"/>
            <a:r>
              <a:rPr lang="en-US" dirty="0"/>
              <a:t>Discipline:</a:t>
            </a:r>
          </a:p>
          <a:p>
            <a:pPr lvl="2"/>
            <a:r>
              <a:rPr lang="en-US" dirty="0"/>
              <a:t>One warning</a:t>
            </a:r>
          </a:p>
          <a:p>
            <a:pPr lvl="2"/>
            <a:r>
              <a:rPr lang="en-US" dirty="0"/>
              <a:t>Advisor who continues to disrupt or overstep limits of role will be asked to leave</a:t>
            </a:r>
          </a:p>
          <a:p>
            <a:pPr lvl="2"/>
            <a:r>
              <a:rPr lang="en-US" u="sng" dirty="0"/>
              <a:t>Title IX Coordinator </a:t>
            </a:r>
            <a:r>
              <a:rPr lang="en-US" dirty="0"/>
              <a:t>will determine whether they may return or be replaced</a:t>
            </a:r>
          </a:p>
        </p:txBody>
      </p:sp>
    </p:spTree>
    <p:extLst>
      <p:ext uri="{BB962C8B-B14F-4D97-AF65-F5344CB8AC3E}">
        <p14:creationId xmlns:p14="http://schemas.microsoft.com/office/powerpoint/2010/main" val="16813726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42306-67DD-456A-9BC2-5784281E8179}"/>
              </a:ext>
            </a:extLst>
          </p:cNvPr>
          <p:cNvSpPr>
            <a:spLocks noGrp="1"/>
          </p:cNvSpPr>
          <p:nvPr>
            <p:ph type="title"/>
          </p:nvPr>
        </p:nvSpPr>
        <p:spPr/>
        <p:txBody>
          <a:bodyPr/>
          <a:lstStyle/>
          <a:p>
            <a:r>
              <a:rPr lang="en-US" dirty="0"/>
              <a:t>HYPOTHETICAL – ADVISORS</a:t>
            </a:r>
          </a:p>
        </p:txBody>
      </p:sp>
      <p:sp>
        <p:nvSpPr>
          <p:cNvPr id="3" name="Content Placeholder 2">
            <a:extLst>
              <a:ext uri="{FF2B5EF4-FFF2-40B4-BE49-F238E27FC236}">
                <a16:creationId xmlns:a16="http://schemas.microsoft.com/office/drawing/2014/main" id="{A6D4271B-2E60-43E0-999B-8D067FBBAABD}"/>
              </a:ext>
            </a:extLst>
          </p:cNvPr>
          <p:cNvSpPr>
            <a:spLocks noGrp="1"/>
          </p:cNvSpPr>
          <p:nvPr>
            <p:ph idx="1"/>
          </p:nvPr>
        </p:nvSpPr>
        <p:spPr/>
        <p:txBody>
          <a:bodyPr>
            <a:normAutofit fontScale="92500"/>
          </a:bodyPr>
          <a:lstStyle/>
          <a:p>
            <a:r>
              <a:rPr lang="en-US" dirty="0">
                <a:effectLst/>
                <a:ea typeface="Calibri" panose="020F0502020204030204" pitchFamily="34" charset="0"/>
                <a:cs typeface="Times New Roman" panose="02020603050405020304" pitchFamily="18" charset="0"/>
              </a:rPr>
              <a:t>The College’s investigator is preparing to interview the Complainant during a Title IX investigation. The investigator receives an email from the Complainant that she would like her neighbor to serve as her Advisor. Two days prior to the hearing, the Title IX Coordinator receives an email from the Respondent stating that he doesn’t have an Advisor and requests that the College appoint an attorney to serve as his Advisor at the hearing. </a:t>
            </a:r>
          </a:p>
          <a:p>
            <a:pPr marL="0" indent="0">
              <a:buNone/>
            </a:pPr>
            <a:endParaRPr lang="en-US" dirty="0">
              <a:effectLst/>
              <a:ea typeface="Calibri" panose="020F0502020204030204" pitchFamily="34" charset="0"/>
              <a:cs typeface="Times New Roman" panose="02020603050405020304" pitchFamily="18" charset="0"/>
            </a:endParaRPr>
          </a:p>
          <a:p>
            <a:r>
              <a:rPr lang="en-US" b="1" dirty="0">
                <a:effectLst/>
                <a:ea typeface="Calibri" panose="020F0502020204030204" pitchFamily="34" charset="0"/>
                <a:cs typeface="Times New Roman" panose="02020603050405020304" pitchFamily="18" charset="0"/>
              </a:rPr>
              <a:t>Can the Complainant’s neighbor serve as an Advisor during the interview?</a:t>
            </a:r>
          </a:p>
          <a:p>
            <a:pPr marL="0" indent="0">
              <a:buNone/>
            </a:pPr>
            <a:endParaRPr lang="en-US" dirty="0">
              <a:effectLst/>
              <a:ea typeface="Calibri" panose="020F0502020204030204" pitchFamily="34" charset="0"/>
              <a:cs typeface="Times New Roman" panose="02020603050405020304" pitchFamily="18" charset="0"/>
            </a:endParaRPr>
          </a:p>
          <a:p>
            <a:r>
              <a:rPr lang="en-US" b="1" dirty="0">
                <a:effectLst/>
                <a:ea typeface="Calibri" panose="020F0502020204030204" pitchFamily="34" charset="0"/>
                <a:cs typeface="Times New Roman" panose="02020603050405020304" pitchFamily="18" charset="0"/>
              </a:rPr>
              <a:t>Does the College have to appoint an attorney to serve as the Respondent’s Advisor at the hearing?</a:t>
            </a:r>
            <a:endParaRPr lang="en-US" dirty="0">
              <a:effectLst/>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5036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6591-CC4F-4BDC-AE31-FAA51C15D085}"/>
              </a:ext>
            </a:extLst>
          </p:cNvPr>
          <p:cNvSpPr>
            <a:spLocks noGrp="1"/>
          </p:cNvSpPr>
          <p:nvPr>
            <p:ph type="title"/>
          </p:nvPr>
        </p:nvSpPr>
        <p:spPr/>
        <p:txBody>
          <a:bodyPr/>
          <a:lstStyle/>
          <a:p>
            <a:r>
              <a:rPr lang="en-US" b="1" dirty="0"/>
              <a:t>A BRIEF HISTORY OF GUIDANCE</a:t>
            </a:r>
          </a:p>
        </p:txBody>
      </p:sp>
      <p:sp>
        <p:nvSpPr>
          <p:cNvPr id="3" name="Content Placeholder 2">
            <a:extLst>
              <a:ext uri="{FF2B5EF4-FFF2-40B4-BE49-F238E27FC236}">
                <a16:creationId xmlns:a16="http://schemas.microsoft.com/office/drawing/2014/main" id="{A32C6E84-E206-401E-9B1B-792AC3A5A519}"/>
              </a:ext>
            </a:extLst>
          </p:cNvPr>
          <p:cNvSpPr>
            <a:spLocks noGrp="1"/>
          </p:cNvSpPr>
          <p:nvPr>
            <p:ph idx="1"/>
          </p:nvPr>
        </p:nvSpPr>
        <p:spPr>
          <a:xfrm>
            <a:off x="1484310" y="1309036"/>
            <a:ext cx="10301290" cy="5440678"/>
          </a:xfrm>
        </p:spPr>
        <p:txBody>
          <a:bodyPr>
            <a:normAutofit/>
          </a:bodyPr>
          <a:lstStyle/>
          <a:p>
            <a:endParaRPr lang="en-US" sz="2600" dirty="0"/>
          </a:p>
          <a:p>
            <a:r>
              <a:rPr lang="en-US" sz="2600" dirty="0"/>
              <a:t>OCR periodically explains its interpretation of Title IX, by issuing official guidance documents, Q&amp;As, and “Dear Colleague” letters. </a:t>
            </a:r>
          </a:p>
          <a:p>
            <a:pPr marL="0" indent="0">
              <a:buNone/>
            </a:pPr>
            <a:r>
              <a:rPr lang="en-US" sz="2600" dirty="0"/>
              <a:t> </a:t>
            </a:r>
          </a:p>
          <a:p>
            <a:r>
              <a:rPr lang="en-US" sz="2600" dirty="0"/>
              <a:t>Timeline of recent guidance:</a:t>
            </a:r>
          </a:p>
          <a:p>
            <a:pPr lvl="1"/>
            <a:r>
              <a:rPr lang="en-US" sz="2600" dirty="0"/>
              <a:t>January 2001: Revised Sexual Harassment Guidance: Harassment of Students by School Employees, Other Students, or Third Parties</a:t>
            </a:r>
          </a:p>
          <a:p>
            <a:pPr lvl="1"/>
            <a:r>
              <a:rPr lang="en-US" sz="2600" dirty="0"/>
              <a:t>July 2003: First Amendment: Dear Colleague</a:t>
            </a:r>
          </a:p>
          <a:p>
            <a:pPr lvl="1"/>
            <a:r>
              <a:rPr lang="en-US" sz="2600" dirty="0"/>
              <a:t>January 2006: Dear Colleague – Sexual Harassment Issues</a:t>
            </a:r>
          </a:p>
          <a:p>
            <a:pPr lvl="1"/>
            <a:r>
              <a:rPr lang="en-US" sz="2600" dirty="0"/>
              <a:t>April 2011: Dear Colleague – Sexual Violence</a:t>
            </a:r>
          </a:p>
          <a:p>
            <a:pPr lvl="1"/>
            <a:r>
              <a:rPr lang="en-US" sz="2600" dirty="0"/>
              <a:t>April 2014: Q&amp;A Title IX Sexual Violence</a:t>
            </a:r>
          </a:p>
        </p:txBody>
      </p:sp>
    </p:spTree>
    <p:extLst>
      <p:ext uri="{BB962C8B-B14F-4D97-AF65-F5344CB8AC3E}">
        <p14:creationId xmlns:p14="http://schemas.microsoft.com/office/powerpoint/2010/main" val="4369980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AAFB-4329-4988-8E8D-8CA754B8E3AB}"/>
              </a:ext>
            </a:extLst>
          </p:cNvPr>
          <p:cNvSpPr>
            <a:spLocks noGrp="1"/>
          </p:cNvSpPr>
          <p:nvPr>
            <p:ph type="title"/>
          </p:nvPr>
        </p:nvSpPr>
        <p:spPr>
          <a:xfrm>
            <a:off x="1484311" y="685800"/>
            <a:ext cx="10018713" cy="1185333"/>
          </a:xfrm>
        </p:spPr>
        <p:txBody>
          <a:bodyPr>
            <a:normAutofit/>
          </a:bodyPr>
          <a:lstStyle/>
          <a:p>
            <a:r>
              <a:rPr lang="en-US"/>
              <a:t>EVIDENCE</a:t>
            </a:r>
            <a:endParaRPr lang="en-US" dirty="0"/>
          </a:p>
        </p:txBody>
      </p:sp>
      <p:sp>
        <p:nvSpPr>
          <p:cNvPr id="3" name="Content Placeholder 2">
            <a:extLst>
              <a:ext uri="{FF2B5EF4-FFF2-40B4-BE49-F238E27FC236}">
                <a16:creationId xmlns:a16="http://schemas.microsoft.com/office/drawing/2014/main" id="{A87DE41F-D78C-438F-98BE-58C8FA5D3700}"/>
              </a:ext>
            </a:extLst>
          </p:cNvPr>
          <p:cNvSpPr>
            <a:spLocks noGrp="1"/>
          </p:cNvSpPr>
          <p:nvPr>
            <p:ph idx="1"/>
          </p:nvPr>
        </p:nvSpPr>
        <p:spPr>
          <a:xfrm>
            <a:off x="1484311" y="1998133"/>
            <a:ext cx="6855356" cy="3793067"/>
          </a:xfrm>
        </p:spPr>
        <p:txBody>
          <a:bodyPr>
            <a:normAutofit/>
          </a:bodyPr>
          <a:lstStyle/>
          <a:p>
            <a:pPr marL="457200" lvl="1" indent="0">
              <a:spcAft>
                <a:spcPts val="600"/>
              </a:spcAft>
              <a:buNone/>
            </a:pPr>
            <a:endParaRPr lang="en-US" dirty="0"/>
          </a:p>
          <a:p>
            <a:pPr marL="457200" lvl="1" indent="0">
              <a:spcAft>
                <a:spcPts val="600"/>
              </a:spcAft>
              <a:buNone/>
            </a:pPr>
            <a:r>
              <a:rPr lang="en-US" dirty="0"/>
              <a:t>Investigator should objectively evaluate all physical, documentary, or other evidence as appropriate and available.</a:t>
            </a:r>
          </a:p>
        </p:txBody>
      </p:sp>
      <p:pic>
        <p:nvPicPr>
          <p:cNvPr id="9" name="Graphic 6" descr="Detective">
            <a:extLst>
              <a:ext uri="{FF2B5EF4-FFF2-40B4-BE49-F238E27FC236}">
                <a16:creationId xmlns:a16="http://schemas.microsoft.com/office/drawing/2014/main" id="{BC1605B1-CCAD-43E0-B784-2B0AE85D70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85907" y="2535331"/>
            <a:ext cx="2717116" cy="271711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2188551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32CD-DBFD-443A-83F6-7FB3BA748AC7}"/>
              </a:ext>
            </a:extLst>
          </p:cNvPr>
          <p:cNvSpPr>
            <a:spLocks noGrp="1"/>
          </p:cNvSpPr>
          <p:nvPr>
            <p:ph type="title"/>
          </p:nvPr>
        </p:nvSpPr>
        <p:spPr/>
        <p:txBody>
          <a:bodyPr/>
          <a:lstStyle/>
          <a:p>
            <a:r>
              <a:rPr lang="en-US" dirty="0"/>
              <a:t>STANDARDS OF EVIDENCE</a:t>
            </a:r>
          </a:p>
        </p:txBody>
      </p:sp>
      <p:graphicFrame>
        <p:nvGraphicFramePr>
          <p:cNvPr id="4" name="Table 4">
            <a:extLst>
              <a:ext uri="{FF2B5EF4-FFF2-40B4-BE49-F238E27FC236}">
                <a16:creationId xmlns:a16="http://schemas.microsoft.com/office/drawing/2014/main" id="{F83AE72A-5C1F-441A-8639-A09659D4F41C}"/>
              </a:ext>
            </a:extLst>
          </p:cNvPr>
          <p:cNvGraphicFramePr>
            <a:graphicFrameLocks noGrp="1"/>
          </p:cNvGraphicFramePr>
          <p:nvPr/>
        </p:nvGraphicFramePr>
        <p:xfrm>
          <a:off x="1550126" y="1680753"/>
          <a:ext cx="9666514" cy="3997235"/>
        </p:xfrm>
        <a:graphic>
          <a:graphicData uri="http://schemas.openxmlformats.org/drawingml/2006/table">
            <a:tbl>
              <a:tblPr firstRow="1" bandRow="1">
                <a:tableStyleId>{5C22544A-7EE6-4342-B048-85BDC9FD1C3A}</a:tableStyleId>
              </a:tblPr>
              <a:tblGrid>
                <a:gridCol w="4833257">
                  <a:extLst>
                    <a:ext uri="{9D8B030D-6E8A-4147-A177-3AD203B41FA5}">
                      <a16:colId xmlns:a16="http://schemas.microsoft.com/office/drawing/2014/main" val="2996027276"/>
                    </a:ext>
                  </a:extLst>
                </a:gridCol>
                <a:gridCol w="4833257">
                  <a:extLst>
                    <a:ext uri="{9D8B030D-6E8A-4147-A177-3AD203B41FA5}">
                      <a16:colId xmlns:a16="http://schemas.microsoft.com/office/drawing/2014/main" val="2481584470"/>
                    </a:ext>
                  </a:extLst>
                </a:gridCol>
              </a:tblGrid>
              <a:tr h="522001">
                <a:tc>
                  <a:txBody>
                    <a:bodyPr/>
                    <a:lstStyle/>
                    <a:p>
                      <a:pPr algn="ctr"/>
                      <a:r>
                        <a:rPr lang="en-US" dirty="0"/>
                        <a:t>Standard of Evidence</a:t>
                      </a:r>
                    </a:p>
                  </a:txBody>
                  <a:tcPr/>
                </a:tc>
                <a:tc>
                  <a:txBody>
                    <a:bodyPr/>
                    <a:lstStyle/>
                    <a:p>
                      <a:pPr algn="ctr"/>
                      <a:r>
                        <a:rPr lang="en-US" dirty="0"/>
                        <a:t>Level of Proof</a:t>
                      </a:r>
                    </a:p>
                  </a:txBody>
                  <a:tcPr/>
                </a:tc>
                <a:extLst>
                  <a:ext uri="{0D108BD9-81ED-4DB2-BD59-A6C34878D82A}">
                    <a16:rowId xmlns:a16="http://schemas.microsoft.com/office/drawing/2014/main" val="1727558574"/>
                  </a:ext>
                </a:extLst>
              </a:tr>
              <a:tr h="1287124">
                <a:tc>
                  <a:txBody>
                    <a:bodyPr/>
                    <a:lstStyle/>
                    <a:p>
                      <a:pPr algn="ctr"/>
                      <a:r>
                        <a:rPr lang="en-US" b="1" dirty="0"/>
                        <a:t>Beyond a Reasonable Doubt</a:t>
                      </a:r>
                    </a:p>
                  </a:txBody>
                  <a:tcPr/>
                </a:tc>
                <a:tc>
                  <a:txBody>
                    <a:bodyPr/>
                    <a:lstStyle/>
                    <a:p>
                      <a:r>
                        <a:rPr lang="en-US" dirty="0"/>
                        <a:t>Highest standard of evidence; used in criminal law; facts of the case lead to only one reasonable conclusion</a:t>
                      </a:r>
                    </a:p>
                  </a:txBody>
                  <a:tcPr/>
                </a:tc>
                <a:extLst>
                  <a:ext uri="{0D108BD9-81ED-4DB2-BD59-A6C34878D82A}">
                    <a16:rowId xmlns:a16="http://schemas.microsoft.com/office/drawing/2014/main" val="3374335564"/>
                  </a:ext>
                </a:extLst>
              </a:tr>
              <a:tr h="1287124">
                <a:tc>
                  <a:txBody>
                    <a:bodyPr/>
                    <a:lstStyle/>
                    <a:p>
                      <a:pPr algn="ctr"/>
                      <a:r>
                        <a:rPr lang="en-US" b="1" dirty="0"/>
                        <a:t>Clear and Convincing </a:t>
                      </a:r>
                    </a:p>
                  </a:txBody>
                  <a:tcPr/>
                </a:tc>
                <a:tc>
                  <a:txBody>
                    <a:bodyPr/>
                    <a:lstStyle/>
                    <a:p>
                      <a:r>
                        <a:rPr lang="en-US" dirty="0"/>
                        <a:t>Hybrid; proof that a particular fact or event was highly and substantially more likely than not to have occurred </a:t>
                      </a:r>
                    </a:p>
                  </a:txBody>
                  <a:tcPr/>
                </a:tc>
                <a:extLst>
                  <a:ext uri="{0D108BD9-81ED-4DB2-BD59-A6C34878D82A}">
                    <a16:rowId xmlns:a16="http://schemas.microsoft.com/office/drawing/2014/main" val="2651434822"/>
                  </a:ext>
                </a:extLst>
              </a:tr>
              <a:tr h="900986">
                <a:tc>
                  <a:txBody>
                    <a:bodyPr/>
                    <a:lstStyle/>
                    <a:p>
                      <a:pPr algn="ctr"/>
                      <a:r>
                        <a:rPr lang="en-US" b="1" dirty="0"/>
                        <a:t>Preponderance of Evidence</a:t>
                      </a:r>
                    </a:p>
                  </a:txBody>
                  <a:tcPr/>
                </a:tc>
                <a:tc>
                  <a:txBody>
                    <a:bodyPr/>
                    <a:lstStyle/>
                    <a:p>
                      <a:r>
                        <a:rPr lang="en-US" dirty="0"/>
                        <a:t>Civil standard; proof that a fact or event was more likely than not to have occurred</a:t>
                      </a:r>
                    </a:p>
                  </a:txBody>
                  <a:tcPr/>
                </a:tc>
                <a:extLst>
                  <a:ext uri="{0D108BD9-81ED-4DB2-BD59-A6C34878D82A}">
                    <a16:rowId xmlns:a16="http://schemas.microsoft.com/office/drawing/2014/main" val="294154863"/>
                  </a:ext>
                </a:extLst>
              </a:tr>
            </a:tbl>
          </a:graphicData>
        </a:graphic>
      </p:graphicFrame>
    </p:spTree>
    <p:extLst>
      <p:ext uri="{BB962C8B-B14F-4D97-AF65-F5344CB8AC3E}">
        <p14:creationId xmlns:p14="http://schemas.microsoft.com/office/powerpoint/2010/main" val="29404871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F888C-7AFE-4CC9-A3E5-54D1C60F6416}"/>
              </a:ext>
            </a:extLst>
          </p:cNvPr>
          <p:cNvSpPr>
            <a:spLocks noGrp="1"/>
          </p:cNvSpPr>
          <p:nvPr>
            <p:ph type="title"/>
          </p:nvPr>
        </p:nvSpPr>
        <p:spPr/>
        <p:txBody>
          <a:bodyPr/>
          <a:lstStyle/>
          <a:p>
            <a:r>
              <a:rPr lang="en-US" dirty="0"/>
              <a:t>EVIDENCE</a:t>
            </a:r>
          </a:p>
        </p:txBody>
      </p:sp>
      <p:sp>
        <p:nvSpPr>
          <p:cNvPr id="3" name="Content Placeholder 2">
            <a:extLst>
              <a:ext uri="{FF2B5EF4-FFF2-40B4-BE49-F238E27FC236}">
                <a16:creationId xmlns:a16="http://schemas.microsoft.com/office/drawing/2014/main" id="{30543D28-CCD1-4B0E-A9DF-249B423EEC5F}"/>
              </a:ext>
            </a:extLst>
          </p:cNvPr>
          <p:cNvSpPr>
            <a:spLocks noGrp="1"/>
          </p:cNvSpPr>
          <p:nvPr>
            <p:ph idx="1"/>
          </p:nvPr>
        </p:nvSpPr>
        <p:spPr/>
        <p:txBody>
          <a:bodyPr/>
          <a:lstStyle/>
          <a:p>
            <a:r>
              <a:rPr lang="en-US" dirty="0"/>
              <a:t>No person acting on behalf of the College may rely upon or otherwise use questions or evidence that seek disclosure of information protected under a legally recognized privilege, unless the privilege is waived.</a:t>
            </a:r>
          </a:p>
          <a:p>
            <a:pPr lvl="1"/>
            <a:r>
              <a:rPr lang="en-US" dirty="0"/>
              <a:t>Attorney-Client </a:t>
            </a:r>
          </a:p>
          <a:p>
            <a:pPr lvl="1"/>
            <a:r>
              <a:rPr lang="en-US" dirty="0"/>
              <a:t>Healthcare Provider-Patient (G.S. 8-53, -53.3, -53.5, -53.13)</a:t>
            </a:r>
          </a:p>
          <a:p>
            <a:pPr lvl="1"/>
            <a:r>
              <a:rPr lang="en-US" dirty="0"/>
              <a:t>Agents of rape crisis centers and domestic violence programs-Victim (G.S. 8-53.12)</a:t>
            </a:r>
          </a:p>
        </p:txBody>
      </p:sp>
    </p:spTree>
    <p:extLst>
      <p:ext uri="{BB962C8B-B14F-4D97-AF65-F5344CB8AC3E}">
        <p14:creationId xmlns:p14="http://schemas.microsoft.com/office/powerpoint/2010/main" val="36157516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p:txBody>
          <a:bodyPr/>
          <a:lstStyle/>
          <a:p>
            <a:r>
              <a:rPr lang="en-US" dirty="0"/>
              <a:t>INVESTIGATIVE REPORT</a:t>
            </a:r>
          </a:p>
        </p:txBody>
      </p:sp>
      <p:sp>
        <p:nvSpPr>
          <p:cNvPr id="3" name="Content Placeholder 2">
            <a:extLst>
              <a:ext uri="{FF2B5EF4-FFF2-40B4-BE49-F238E27FC236}">
                <a16:creationId xmlns:a16="http://schemas.microsoft.com/office/drawing/2014/main" id="{7B2493AC-ECD8-4186-BE62-86A6C333F04D}"/>
              </a:ext>
            </a:extLst>
          </p:cNvPr>
          <p:cNvSpPr>
            <a:spLocks noGrp="1"/>
          </p:cNvSpPr>
          <p:nvPr>
            <p:ph idx="1"/>
          </p:nvPr>
        </p:nvSpPr>
        <p:spPr>
          <a:xfrm>
            <a:off x="1162092" y="1283682"/>
            <a:ext cx="10018713" cy="5215942"/>
          </a:xfrm>
        </p:spPr>
        <p:txBody>
          <a:bodyPr>
            <a:normAutofit fontScale="92500"/>
          </a:bodyPr>
          <a:lstStyle/>
          <a:p>
            <a:pPr marL="1193800" lvl="1" indent="-342900">
              <a:buFont typeface="Wingdings" panose="05000000000000000000" pitchFamily="2" charset="2"/>
              <a:buChar char="Ø"/>
            </a:pPr>
            <a:r>
              <a:rPr lang="en-US" dirty="0"/>
              <a:t>At the conclusion of the Investigation, Investigator must provide all parties equal opportunity to review evidence obtained during the investigation that is directly related to the allegations – </a:t>
            </a:r>
            <a:r>
              <a:rPr lang="en-US" b="1" dirty="0"/>
              <a:t>even evidence upon which the College does not intend to rely</a:t>
            </a:r>
            <a:r>
              <a:rPr lang="en-US" dirty="0"/>
              <a:t>.</a:t>
            </a:r>
          </a:p>
          <a:p>
            <a:pPr marL="850900" lvl="1" indent="0">
              <a:buNone/>
            </a:pPr>
            <a:endParaRPr lang="en-US" dirty="0"/>
          </a:p>
          <a:p>
            <a:pPr marL="1193800" lvl="1" indent="-342900">
              <a:buFont typeface="Wingdings" panose="05000000000000000000" pitchFamily="2" charset="2"/>
              <a:buChar char="Ø"/>
            </a:pPr>
            <a:r>
              <a:rPr lang="en-US" dirty="0">
                <a:solidFill>
                  <a:schemeClr val="accent3"/>
                </a:solidFill>
              </a:rPr>
              <a:t>Parties may submit written responses to the Investigator regarding the evidence obtained.</a:t>
            </a:r>
          </a:p>
          <a:p>
            <a:pPr marL="850900" lvl="1" indent="0">
              <a:buNone/>
            </a:pPr>
            <a:endParaRPr lang="en-US" dirty="0">
              <a:solidFill>
                <a:schemeClr val="accent3"/>
              </a:solidFill>
            </a:endParaRPr>
          </a:p>
          <a:p>
            <a:pPr marL="1193800" lvl="1" indent="-342900">
              <a:buFont typeface="Wingdings" panose="05000000000000000000" pitchFamily="2" charset="2"/>
              <a:buChar char="Ø"/>
            </a:pPr>
            <a:r>
              <a:rPr lang="en-US" dirty="0">
                <a:solidFill>
                  <a:schemeClr val="accent3"/>
                </a:solidFill>
              </a:rPr>
              <a:t>The Investigator must receive and consider the parties written responses, if any, prior to the submission of the Investigative Report</a:t>
            </a:r>
          </a:p>
          <a:p>
            <a:pPr marL="850900" lvl="1" indent="0">
              <a:buNone/>
            </a:pPr>
            <a:endParaRPr lang="en-US" dirty="0">
              <a:solidFill>
                <a:schemeClr val="accent3"/>
              </a:solidFill>
            </a:endParaRPr>
          </a:p>
          <a:p>
            <a:pPr marL="1193800" lvl="1" indent="-342900">
              <a:buFont typeface="Wingdings" panose="05000000000000000000" pitchFamily="2" charset="2"/>
              <a:buChar char="Ø"/>
            </a:pPr>
            <a:r>
              <a:rPr lang="en-US" dirty="0">
                <a:solidFill>
                  <a:schemeClr val="accent3"/>
                </a:solidFill>
              </a:rPr>
              <a:t>Investigator submits the Investigative Report to the parties that “fairly summarizes relevant evidence,” including a summary of the allegations and responses; a summary of investigative steps taken; and a summary of the evidence relevant to a determination.</a:t>
            </a:r>
          </a:p>
          <a:p>
            <a:pPr marL="1262063" lvl="1" indent="-411163"/>
            <a:endParaRPr lang="en-US" sz="2800" dirty="0"/>
          </a:p>
          <a:p>
            <a:endParaRPr lang="en-US" dirty="0"/>
          </a:p>
        </p:txBody>
      </p:sp>
    </p:spTree>
    <p:extLst>
      <p:ext uri="{BB962C8B-B14F-4D97-AF65-F5344CB8AC3E}">
        <p14:creationId xmlns:p14="http://schemas.microsoft.com/office/powerpoint/2010/main" val="39318014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B48FE-4C3D-4E6A-876F-5D7E8D214688}"/>
              </a:ext>
            </a:extLst>
          </p:cNvPr>
          <p:cNvSpPr>
            <a:spLocks noGrp="1"/>
          </p:cNvSpPr>
          <p:nvPr>
            <p:ph type="title"/>
          </p:nvPr>
        </p:nvSpPr>
        <p:spPr/>
        <p:txBody>
          <a:bodyPr/>
          <a:lstStyle/>
          <a:p>
            <a:r>
              <a:rPr lang="en-US" dirty="0"/>
              <a:t>INVESTIGATIVE REPORT</a:t>
            </a:r>
          </a:p>
        </p:txBody>
      </p:sp>
      <p:sp>
        <p:nvSpPr>
          <p:cNvPr id="3" name="Content Placeholder 2">
            <a:extLst>
              <a:ext uri="{FF2B5EF4-FFF2-40B4-BE49-F238E27FC236}">
                <a16:creationId xmlns:a16="http://schemas.microsoft.com/office/drawing/2014/main" id="{1E550367-8C3C-4FA5-AC53-A74F5F71780F}"/>
              </a:ext>
            </a:extLst>
          </p:cNvPr>
          <p:cNvSpPr>
            <a:spLocks noGrp="1"/>
          </p:cNvSpPr>
          <p:nvPr>
            <p:ph idx="1"/>
          </p:nvPr>
        </p:nvSpPr>
        <p:spPr>
          <a:xfrm>
            <a:off x="1484309" y="1621858"/>
            <a:ext cx="10018713" cy="5071909"/>
          </a:xfrm>
        </p:spPr>
        <p:txBody>
          <a:bodyPr>
            <a:noAutofit/>
          </a:bodyPr>
          <a:lstStyle/>
          <a:p>
            <a:pPr marL="457200" indent="-412750"/>
            <a:r>
              <a:rPr lang="en-US" sz="2600" dirty="0"/>
              <a:t>Typically, there is going to be a menu of options that will be available to the investigator in finalizing their report: </a:t>
            </a:r>
          </a:p>
          <a:p>
            <a:pPr marL="45720" indent="0">
              <a:buNone/>
            </a:pPr>
            <a:endParaRPr lang="en-US" sz="2600" dirty="0"/>
          </a:p>
          <a:p>
            <a:pPr marL="1262063" lvl="1" indent="-411163"/>
            <a:r>
              <a:rPr lang="en-US" sz="2600" u="sng" dirty="0"/>
              <a:t>Option 1</a:t>
            </a:r>
            <a:r>
              <a:rPr lang="en-US" sz="2600" dirty="0"/>
              <a:t>: Respondent committed </a:t>
            </a:r>
            <a:r>
              <a:rPr lang="en-US" sz="2600" u="sng" dirty="0"/>
              <a:t>some or all </a:t>
            </a:r>
            <a:r>
              <a:rPr lang="en-US" sz="2600" dirty="0"/>
              <a:t>of the alleged sexual violence/misconduct.</a:t>
            </a:r>
          </a:p>
          <a:p>
            <a:pPr marL="1262063" lvl="1" indent="-411163"/>
            <a:r>
              <a:rPr lang="en-US" sz="2600" u="sng" dirty="0"/>
              <a:t>Option 2</a:t>
            </a:r>
            <a:r>
              <a:rPr lang="en-US" sz="2600" dirty="0"/>
              <a:t>: Respondent did not commit any of the alleged sexual violence/misconduct.</a:t>
            </a:r>
          </a:p>
          <a:p>
            <a:pPr marL="1262063" lvl="1" indent="-411163"/>
            <a:r>
              <a:rPr lang="en-US" sz="2600" u="sng" dirty="0"/>
              <a:t>Option 3</a:t>
            </a:r>
            <a:r>
              <a:rPr lang="en-US" sz="2600" dirty="0"/>
              <a:t>: Evidence is inconclusive (In other words: “I can’t figure out who is being truthful.”)</a:t>
            </a:r>
          </a:p>
          <a:p>
            <a:pPr marL="1947863" lvl="2" indent="-411163"/>
            <a:r>
              <a:rPr lang="en-US" sz="2600" dirty="0"/>
              <a:t>May prevent a remedy but does not prevent the College supporting the Complainant. </a:t>
            </a:r>
          </a:p>
        </p:txBody>
      </p:sp>
    </p:spTree>
    <p:extLst>
      <p:ext uri="{BB962C8B-B14F-4D97-AF65-F5344CB8AC3E}">
        <p14:creationId xmlns:p14="http://schemas.microsoft.com/office/powerpoint/2010/main" val="24766652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1389786" y="735496"/>
            <a:ext cx="2639962" cy="5105400"/>
          </a:xfrm>
        </p:spPr>
        <p:txBody>
          <a:bodyPr>
            <a:normAutofit/>
          </a:bodyPr>
          <a:lstStyle/>
          <a:p>
            <a:r>
              <a:rPr lang="en-US" sz="3400" dirty="0">
                <a:solidFill>
                  <a:srgbClr val="FFFFFF"/>
                </a:solidFill>
              </a:rPr>
              <a:t>NCE</a:t>
            </a:r>
          </a:p>
        </p:txBody>
      </p:sp>
      <p:graphicFrame>
        <p:nvGraphicFramePr>
          <p:cNvPr id="5" name="Content Placeholder 2">
            <a:extLst>
              <a:ext uri="{FF2B5EF4-FFF2-40B4-BE49-F238E27FC236}">
                <a16:creationId xmlns:a16="http://schemas.microsoft.com/office/drawing/2014/main" id="{5D46B602-2540-48E6-94FD-1479A6D5BBC7}"/>
              </a:ext>
            </a:extLst>
          </p:cNvPr>
          <p:cNvGraphicFramePr>
            <a:graphicFrameLocks noGrp="1"/>
          </p:cNvGraphicFramePr>
          <p:nvPr>
            <p:ph idx="1"/>
            <p:extLst>
              <p:ext uri="{D42A27DB-BD31-4B8C-83A1-F6EECF244321}">
                <p14:modId xmlns:p14="http://schemas.microsoft.com/office/powerpoint/2010/main" val="1263741639"/>
              </p:ext>
            </p:extLst>
          </p:nvPr>
        </p:nvGraphicFramePr>
        <p:xfrm>
          <a:off x="3326205" y="735496"/>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22290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WHAT IS CREDIBILITY?</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Credibility assessment may not be based on a person’s status as a Complainant, Respondent, or Witness</a:t>
            </a:r>
          </a:p>
          <a:p>
            <a:r>
              <a:rPr lang="en-US" sz="3000" dirty="0"/>
              <a:t>Accuracy and reliability of information</a:t>
            </a:r>
          </a:p>
          <a:p>
            <a:r>
              <a:rPr lang="en-US" sz="3000" dirty="0"/>
              <a:t>Primary factors: corroboration and consistency</a:t>
            </a:r>
          </a:p>
          <a:p>
            <a:r>
              <a:rPr lang="en-US" sz="3000" dirty="0"/>
              <a:t>Avoid too much focus on irrelevant inconsistencies</a:t>
            </a:r>
          </a:p>
          <a:p>
            <a:r>
              <a:rPr lang="en-US" sz="3000" dirty="0"/>
              <a:t>Source + content + plausibility</a:t>
            </a:r>
          </a:p>
        </p:txBody>
      </p:sp>
    </p:spTree>
    <p:extLst>
      <p:ext uri="{BB962C8B-B14F-4D97-AF65-F5344CB8AC3E}">
        <p14:creationId xmlns:p14="http://schemas.microsoft.com/office/powerpoint/2010/main" val="25577796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7F99-F69B-46FA-A89D-AB4C5C392739}"/>
              </a:ext>
            </a:extLst>
          </p:cNvPr>
          <p:cNvSpPr>
            <a:spLocks noGrp="1"/>
          </p:cNvSpPr>
          <p:nvPr>
            <p:ph type="title"/>
          </p:nvPr>
        </p:nvSpPr>
        <p:spPr/>
        <p:txBody>
          <a:bodyPr>
            <a:normAutofit fontScale="90000"/>
          </a:bodyPr>
          <a:lstStyle/>
          <a:p>
            <a:r>
              <a:rPr lang="en-US" dirty="0"/>
              <a:t>HYPOTHETICALS- ISSUES OF RELEVANCY</a:t>
            </a:r>
          </a:p>
        </p:txBody>
      </p:sp>
      <p:sp>
        <p:nvSpPr>
          <p:cNvPr id="3" name="Content Placeholder 2">
            <a:extLst>
              <a:ext uri="{FF2B5EF4-FFF2-40B4-BE49-F238E27FC236}">
                <a16:creationId xmlns:a16="http://schemas.microsoft.com/office/drawing/2014/main" id="{6A450152-B8AD-4A40-97CC-434A35EE46E5}"/>
              </a:ext>
            </a:extLst>
          </p:cNvPr>
          <p:cNvSpPr>
            <a:spLocks noGrp="1"/>
          </p:cNvSpPr>
          <p:nvPr>
            <p:ph idx="1"/>
          </p:nvPr>
        </p:nvSpPr>
        <p:spPr/>
        <p:txBody>
          <a:bodyPr>
            <a:normAutofit fontScale="92500" lnSpcReduction="20000"/>
          </a:bodyPr>
          <a:lstStyle/>
          <a:p>
            <a:r>
              <a:rPr lang="en-US" dirty="0"/>
              <a:t>The Investigator interviews one of the witnesses to the alleged incident identified by the Respondent. At the end of the interview the Witness reads back through their text messages with the Respondent on the evening of the incident. </a:t>
            </a:r>
            <a:r>
              <a:rPr lang="en-US" b="1" dirty="0"/>
              <a:t>Are these text messages relevant? What should the investigator do?</a:t>
            </a:r>
          </a:p>
          <a:p>
            <a:pPr marL="0" indent="0">
              <a:buNone/>
            </a:pPr>
            <a:endParaRPr lang="en-US" b="1" dirty="0"/>
          </a:p>
          <a:p>
            <a:r>
              <a:rPr lang="en-US" dirty="0"/>
              <a:t>During an investigation, the Complainant shows the Investigator copies of social media posts made by the Respondent on the evening of the alleged incident that have since been deleted by the Respondent.</a:t>
            </a:r>
            <a:r>
              <a:rPr lang="en-US" b="1" dirty="0"/>
              <a:t> Are these posts relevant? What should the investigator do?</a:t>
            </a:r>
          </a:p>
          <a:p>
            <a:pPr marL="0" indent="0">
              <a:buNone/>
            </a:pPr>
            <a:endParaRPr lang="en-US" b="1" dirty="0"/>
          </a:p>
          <a:p>
            <a:r>
              <a:rPr lang="en-US" dirty="0"/>
              <a:t>In your interview with the Respondent, the Respondent denies </a:t>
            </a:r>
            <a:r>
              <a:rPr lang="en-US"/>
              <a:t>leaving campus with </a:t>
            </a:r>
            <a:r>
              <a:rPr lang="en-US" dirty="0"/>
              <a:t>the Complainant at 11pm. </a:t>
            </a:r>
            <a:r>
              <a:rPr lang="en-US" b="1" dirty="0"/>
              <a:t>What can the investigator do to investigate this assertion?   </a:t>
            </a:r>
          </a:p>
          <a:p>
            <a:endParaRPr lang="en-US" dirty="0"/>
          </a:p>
        </p:txBody>
      </p:sp>
    </p:spTree>
    <p:extLst>
      <p:ext uri="{BB962C8B-B14F-4D97-AF65-F5344CB8AC3E}">
        <p14:creationId xmlns:p14="http://schemas.microsoft.com/office/powerpoint/2010/main" val="27889905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9AA8EBAB-1820-415F-9D8D-2CDECA2DDA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a:xfrm>
            <a:off x="9171392" y="1074392"/>
            <a:ext cx="2443433" cy="4377961"/>
          </a:xfrm>
        </p:spPr>
        <p:txBody>
          <a:bodyPr>
            <a:normAutofit/>
          </a:bodyPr>
          <a:lstStyle/>
          <a:p>
            <a:r>
              <a:rPr lang="en-US" sz="3700" dirty="0">
                <a:solidFill>
                  <a:srgbClr val="000000"/>
                </a:solidFill>
              </a:rPr>
              <a:t>TIPS TO AVOID COMMON REPORT WRITING ERRORS</a:t>
            </a:r>
          </a:p>
        </p:txBody>
      </p:sp>
      <p:sp useBgFill="1">
        <p:nvSpPr>
          <p:cNvPr id="24" name="Freeform: Shape 10">
            <a:extLst>
              <a:ext uri="{FF2B5EF4-FFF2-40B4-BE49-F238E27FC236}">
                <a16:creationId xmlns:a16="http://schemas.microsoft.com/office/drawing/2014/main" id="{6DB832FE-CF50-494F-BC92-5AF925246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12">
            <a:extLst>
              <a:ext uri="{FF2B5EF4-FFF2-40B4-BE49-F238E27FC236}">
                <a16:creationId xmlns:a16="http://schemas.microsoft.com/office/drawing/2014/main" id="{E89BB28F-9765-4059-8E5F-E3A9965D47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14" name="Freeform 6">
              <a:extLst>
                <a:ext uri="{FF2B5EF4-FFF2-40B4-BE49-F238E27FC236}">
                  <a16:creationId xmlns:a16="http://schemas.microsoft.com/office/drawing/2014/main" id="{CDC2B730-2D9C-4A18-AFDB-0E81AB11B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6" name="Freeform 7">
              <a:extLst>
                <a:ext uri="{FF2B5EF4-FFF2-40B4-BE49-F238E27FC236}">
                  <a16:creationId xmlns:a16="http://schemas.microsoft.com/office/drawing/2014/main" id="{BBE53A8C-4D41-4E78-B2F0-1277993C27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A9E0B8A-E893-4657-A6EE-65DD6D5CE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9310052A-A033-4FAB-957F-499C17B7C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B043786-1DFA-4506-B362-73960ED6E1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714DAA-0F00-4E7A-A096-03879E69B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7" name="Content Placeholder 2">
            <a:extLst>
              <a:ext uri="{FF2B5EF4-FFF2-40B4-BE49-F238E27FC236}">
                <a16:creationId xmlns:a16="http://schemas.microsoft.com/office/drawing/2014/main" id="{B7302563-45AB-4905-AC86-6B10D3C2A384}"/>
              </a:ext>
            </a:extLst>
          </p:cNvPr>
          <p:cNvGraphicFramePr>
            <a:graphicFrameLocks noGrp="1"/>
          </p:cNvGraphicFramePr>
          <p:nvPr>
            <p:ph idx="1"/>
            <p:extLst>
              <p:ext uri="{D42A27DB-BD31-4B8C-83A1-F6EECF244321}">
                <p14:modId xmlns:p14="http://schemas.microsoft.com/office/powerpoint/2010/main" val="1350904446"/>
              </p:ext>
            </p:extLst>
          </p:nvPr>
        </p:nvGraphicFramePr>
        <p:xfrm>
          <a:off x="643467" y="643468"/>
          <a:ext cx="6749521" cy="523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87984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8E8B-A411-4298-8936-1CD48050EA03}"/>
              </a:ext>
            </a:extLst>
          </p:cNvPr>
          <p:cNvSpPr>
            <a:spLocks noGrp="1"/>
          </p:cNvSpPr>
          <p:nvPr>
            <p:ph type="title"/>
          </p:nvPr>
        </p:nvSpPr>
        <p:spPr/>
        <p:txBody>
          <a:bodyPr/>
          <a:lstStyle/>
          <a:p>
            <a:r>
              <a:rPr lang="en-US" b="1" dirty="0"/>
              <a:t>SECTION SIX</a:t>
            </a:r>
          </a:p>
        </p:txBody>
      </p:sp>
      <p:sp>
        <p:nvSpPr>
          <p:cNvPr id="3" name="Content Placeholder 2">
            <a:extLst>
              <a:ext uri="{FF2B5EF4-FFF2-40B4-BE49-F238E27FC236}">
                <a16:creationId xmlns:a16="http://schemas.microsoft.com/office/drawing/2014/main" id="{3C14BDC5-6F57-4F98-ADC5-8F1AC10908C5}"/>
              </a:ext>
            </a:extLst>
          </p:cNvPr>
          <p:cNvSpPr>
            <a:spLocks noGrp="1"/>
          </p:cNvSpPr>
          <p:nvPr>
            <p:ph idx="1"/>
          </p:nvPr>
        </p:nvSpPr>
        <p:spPr>
          <a:xfrm>
            <a:off x="1484310" y="2363525"/>
            <a:ext cx="10018713" cy="3072858"/>
          </a:xfrm>
        </p:spPr>
        <p:txBody>
          <a:bodyPr>
            <a:normAutofit/>
          </a:bodyPr>
          <a:lstStyle/>
          <a:p>
            <a:pPr marL="0" indent="0" algn="ctr">
              <a:buNone/>
            </a:pPr>
            <a:r>
              <a:rPr lang="en-US" sz="5400" b="1" dirty="0"/>
              <a:t>TITLE IX</a:t>
            </a:r>
          </a:p>
          <a:p>
            <a:pPr marL="0" indent="0" algn="ctr">
              <a:buNone/>
            </a:pPr>
            <a:r>
              <a:rPr lang="en-US" sz="5400" b="1" dirty="0"/>
              <a:t>HEARINGS</a:t>
            </a:r>
          </a:p>
          <a:p>
            <a:pPr marL="0" indent="0" algn="ctr">
              <a:buNone/>
            </a:pPr>
            <a:endParaRPr lang="en-US" sz="5400" b="1" dirty="0"/>
          </a:p>
        </p:txBody>
      </p:sp>
    </p:spTree>
    <p:extLst>
      <p:ext uri="{BB962C8B-B14F-4D97-AF65-F5344CB8AC3E}">
        <p14:creationId xmlns:p14="http://schemas.microsoft.com/office/powerpoint/2010/main" val="3616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6591-CC4F-4BDC-AE31-FAA51C15D085}"/>
              </a:ext>
            </a:extLst>
          </p:cNvPr>
          <p:cNvSpPr>
            <a:spLocks noGrp="1"/>
          </p:cNvSpPr>
          <p:nvPr>
            <p:ph type="title"/>
          </p:nvPr>
        </p:nvSpPr>
        <p:spPr/>
        <p:txBody>
          <a:bodyPr/>
          <a:lstStyle/>
          <a:p>
            <a:r>
              <a:rPr lang="en-US" b="1" dirty="0"/>
              <a:t>REGULATIONS V. GUIDANCE</a:t>
            </a:r>
          </a:p>
        </p:txBody>
      </p:sp>
      <p:sp>
        <p:nvSpPr>
          <p:cNvPr id="3" name="Content Placeholder 2">
            <a:extLst>
              <a:ext uri="{FF2B5EF4-FFF2-40B4-BE49-F238E27FC236}">
                <a16:creationId xmlns:a16="http://schemas.microsoft.com/office/drawing/2014/main" id="{A32C6E84-E206-401E-9B1B-792AC3A5A519}"/>
              </a:ext>
            </a:extLst>
          </p:cNvPr>
          <p:cNvSpPr>
            <a:spLocks noGrp="1"/>
          </p:cNvSpPr>
          <p:nvPr>
            <p:ph idx="1"/>
          </p:nvPr>
        </p:nvSpPr>
        <p:spPr>
          <a:xfrm>
            <a:off x="1484310" y="1309036"/>
            <a:ext cx="10301290" cy="5440678"/>
          </a:xfrm>
        </p:spPr>
        <p:txBody>
          <a:bodyPr>
            <a:normAutofit/>
          </a:bodyPr>
          <a:lstStyle/>
          <a:p>
            <a:pPr>
              <a:buFont typeface="Arial" panose="020B0604020202020204" pitchFamily="34" charset="0"/>
              <a:buChar char="•"/>
            </a:pPr>
            <a:r>
              <a:rPr lang="en-US" sz="2600" dirty="0"/>
              <a:t>Timeline of recent guidance:</a:t>
            </a:r>
          </a:p>
          <a:p>
            <a:pPr lvl="1"/>
            <a:r>
              <a:rPr lang="en-US" sz="2600" dirty="0"/>
              <a:t>January 2001: Revised Sexual Harassment Guidance: Harassment of Students by School Employees, Other Students, or Third Parties</a:t>
            </a:r>
          </a:p>
          <a:p>
            <a:pPr marL="1085850" lvl="1" indent="-412750">
              <a:buClr>
                <a:schemeClr val="tx2"/>
              </a:buClr>
            </a:pPr>
            <a:r>
              <a:rPr lang="en-US" sz="2600" dirty="0"/>
              <a:t>July 2003: First Amendment: Dear Colleague</a:t>
            </a:r>
          </a:p>
          <a:p>
            <a:pPr marL="1085850" lvl="1" indent="-412750">
              <a:buClr>
                <a:schemeClr val="tx2"/>
              </a:buClr>
            </a:pPr>
            <a:r>
              <a:rPr lang="en-US" sz="2600" dirty="0"/>
              <a:t>January 2006: Dear Colleague </a:t>
            </a:r>
            <a:r>
              <a:rPr lang="mr-IN" sz="2600" dirty="0"/>
              <a:t>–</a:t>
            </a:r>
            <a:r>
              <a:rPr lang="en-US" sz="2600" dirty="0"/>
              <a:t> Sexual Harassment Issues</a:t>
            </a:r>
          </a:p>
          <a:p>
            <a:pPr marL="1085850" lvl="1" indent="-412750">
              <a:buClr>
                <a:schemeClr val="tx2"/>
              </a:buClr>
            </a:pPr>
            <a:r>
              <a:rPr lang="en-US" sz="2600" strike="sngStrike" dirty="0"/>
              <a:t>April 2011: Dear Colleague </a:t>
            </a:r>
            <a:r>
              <a:rPr lang="mr-IN" sz="2600" strike="sngStrike" dirty="0"/>
              <a:t>–</a:t>
            </a:r>
            <a:r>
              <a:rPr lang="en-US" sz="2600" strike="sngStrike" dirty="0"/>
              <a:t> Sexual Violence</a:t>
            </a:r>
          </a:p>
          <a:p>
            <a:pPr marL="1085850" lvl="1" indent="-412750">
              <a:buClr>
                <a:schemeClr val="tx2"/>
              </a:buClr>
            </a:pPr>
            <a:r>
              <a:rPr lang="en-US" sz="2600" strike="sngStrike" dirty="0"/>
              <a:t>April 2014: Q&amp;A Title IX Sexual Violence</a:t>
            </a:r>
          </a:p>
          <a:p>
            <a:pPr marL="1085850" lvl="1" indent="-412750">
              <a:buClr>
                <a:schemeClr val="tx2"/>
              </a:buClr>
            </a:pPr>
            <a:r>
              <a:rPr lang="en-US" sz="2600" dirty="0"/>
              <a:t>September 2017: Q&amp;A Campus Sexual Misconduct</a:t>
            </a:r>
          </a:p>
          <a:p>
            <a:pPr marL="1085850" lvl="1" indent="-412750">
              <a:buClr>
                <a:schemeClr val="tx2"/>
              </a:buClr>
            </a:pPr>
            <a:r>
              <a:rPr lang="en-US" sz="2600" dirty="0"/>
              <a:t>May 2020: Regulations/Final Rule</a:t>
            </a:r>
          </a:p>
          <a:p>
            <a:pPr marL="1085850" lvl="1" indent="-412750">
              <a:buClr>
                <a:schemeClr val="tx2"/>
              </a:buClr>
            </a:pPr>
            <a:r>
              <a:rPr lang="en-US" sz="2600" dirty="0"/>
              <a:t>September 2020: Q&amp;A Regarding the Final Rule</a:t>
            </a:r>
          </a:p>
        </p:txBody>
      </p:sp>
      <p:cxnSp>
        <p:nvCxnSpPr>
          <p:cNvPr id="7" name="Straight Connector 6">
            <a:extLst>
              <a:ext uri="{FF2B5EF4-FFF2-40B4-BE49-F238E27FC236}">
                <a16:creationId xmlns:a16="http://schemas.microsoft.com/office/drawing/2014/main" id="{273DF112-1557-4068-93FB-F65064550928}"/>
              </a:ext>
            </a:extLst>
          </p:cNvPr>
          <p:cNvCxnSpPr>
            <a:cxnSpLocks/>
          </p:cNvCxnSpPr>
          <p:nvPr/>
        </p:nvCxnSpPr>
        <p:spPr>
          <a:xfrm flipH="1">
            <a:off x="1532238" y="4483422"/>
            <a:ext cx="654909"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D371102-A998-4E6D-8C41-F68143F8B5D1}"/>
              </a:ext>
            </a:extLst>
          </p:cNvPr>
          <p:cNvCxnSpPr/>
          <p:nvPr/>
        </p:nvCxnSpPr>
        <p:spPr>
          <a:xfrm>
            <a:off x="1532238" y="3539601"/>
            <a:ext cx="741405" cy="0"/>
          </a:xfrm>
          <a:prstGeom prst="straightConnector1">
            <a:avLst/>
          </a:prstGeom>
          <a:noFill/>
          <a:ln w="50800" cap="rnd" cmpd="sng" algn="ctr">
            <a:solidFill>
              <a:srgbClr val="C00000"/>
            </a:solidFill>
            <a:prstDash val="solid"/>
            <a:tailEnd type="triangle"/>
          </a:ln>
          <a:effectLst/>
        </p:spPr>
      </p:cxnSp>
      <p:cxnSp>
        <p:nvCxnSpPr>
          <p:cNvPr id="9" name="Straight Connector 8">
            <a:extLst>
              <a:ext uri="{FF2B5EF4-FFF2-40B4-BE49-F238E27FC236}">
                <a16:creationId xmlns:a16="http://schemas.microsoft.com/office/drawing/2014/main" id="{04C6D76B-29F8-47BB-BC67-9FD3E56185F7}"/>
              </a:ext>
            </a:extLst>
          </p:cNvPr>
          <p:cNvCxnSpPr>
            <a:cxnSpLocks/>
          </p:cNvCxnSpPr>
          <p:nvPr/>
        </p:nvCxnSpPr>
        <p:spPr>
          <a:xfrm flipV="1">
            <a:off x="1532238" y="3584227"/>
            <a:ext cx="0" cy="890296"/>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96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F950FDA-25A2-49D2-9C11-CF257C6DD42C}"/>
              </a:ext>
            </a:extLst>
          </p:cNvPr>
          <p:cNvSpPr>
            <a:spLocks noGrp="1"/>
          </p:cNvSpPr>
          <p:nvPr>
            <p:ph type="title"/>
          </p:nvPr>
        </p:nvSpPr>
        <p:spPr/>
        <p:txBody>
          <a:bodyPr/>
          <a:lstStyle/>
          <a:p>
            <a:r>
              <a:rPr lang="en-US" dirty="0"/>
              <a:t>THE PROCESS</a:t>
            </a:r>
          </a:p>
        </p:txBody>
      </p:sp>
      <p:graphicFrame>
        <p:nvGraphicFramePr>
          <p:cNvPr id="5" name="Content Placeholder 4">
            <a:extLst>
              <a:ext uri="{FF2B5EF4-FFF2-40B4-BE49-F238E27FC236}">
                <a16:creationId xmlns:a16="http://schemas.microsoft.com/office/drawing/2014/main" id="{543FEE42-8482-4231-BAC1-0574353E082A}"/>
              </a:ext>
            </a:extLst>
          </p:cNvPr>
          <p:cNvGraphicFramePr>
            <a:graphicFrameLocks noGrp="1"/>
          </p:cNvGraphicFramePr>
          <p:nvPr>
            <p:ph idx="1"/>
            <p:extLst>
              <p:ext uri="{D42A27DB-BD31-4B8C-83A1-F6EECF244321}">
                <p14:modId xmlns:p14="http://schemas.microsoft.com/office/powerpoint/2010/main" val="780386146"/>
              </p:ext>
            </p:extLst>
          </p:nvPr>
        </p:nvGraphicFramePr>
        <p:xfrm>
          <a:off x="1484313" y="1670050"/>
          <a:ext cx="10018712" cy="4314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18558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136A7F-8703-4FA7-80B1-874F5E758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716B2278-BFC9-43BE-9620-278464A4A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382913"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tx2">
              <a:lumMod val="50000"/>
            </a:schemeClr>
          </a:solidFill>
          <a:ln>
            <a:noFill/>
          </a:ln>
        </p:spPr>
        <p:txBody>
          <a:bodyPr/>
          <a:lstStyle/>
          <a:p>
            <a:endParaRPr lang="en-US" dirty="0"/>
          </a:p>
        </p:txBody>
      </p:sp>
      <p:sp>
        <p:nvSpPr>
          <p:cNvPr id="12" name="Freeform 7">
            <a:extLst>
              <a:ext uri="{FF2B5EF4-FFF2-40B4-BE49-F238E27FC236}">
                <a16:creationId xmlns:a16="http://schemas.microsoft.com/office/drawing/2014/main" id="{E4CD00E4-F77A-49A5-A54B-A542D0DE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076525"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accent1"/>
          </a:solidFill>
          <a:ln>
            <a:noFill/>
          </a:ln>
        </p:spPr>
      </p:sp>
      <p:sp>
        <p:nvSpPr>
          <p:cNvPr id="14" name="Freeform 10">
            <a:extLst>
              <a:ext uri="{FF2B5EF4-FFF2-40B4-BE49-F238E27FC236}">
                <a16:creationId xmlns:a16="http://schemas.microsoft.com/office/drawing/2014/main" id="{17158038-9069-44CB-8794-762B5429B9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382913"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tx2">
              <a:lumMod val="25000"/>
              <a:alpha val="80000"/>
            </a:schemeClr>
          </a:solidFill>
          <a:ln>
            <a:noFill/>
          </a:ln>
        </p:spPr>
      </p:sp>
      <p:sp>
        <p:nvSpPr>
          <p:cNvPr id="16" name="Freeform: Shape 15">
            <a:extLst>
              <a:ext uri="{FF2B5EF4-FFF2-40B4-BE49-F238E27FC236}">
                <a16:creationId xmlns:a16="http://schemas.microsoft.com/office/drawing/2014/main" id="{045056AB-07D8-43D9-9343-AB85199AEA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076525" y="5238750"/>
            <a:ext cx="1695450" cy="1619250"/>
          </a:xfrm>
          <a:custGeom>
            <a:avLst/>
            <a:gdLst>
              <a:gd name="connsiteX0" fmla="*/ 0 w 1695450"/>
              <a:gd name="connsiteY0" fmla="*/ 0 h 1619250"/>
              <a:gd name="connsiteX1" fmla="*/ 10414 w 1695450"/>
              <a:gd name="connsiteY1" fmla="*/ 1623 h 1619250"/>
              <a:gd name="connsiteX2" fmla="*/ 9236 w 1695450"/>
              <a:gd name="connsiteY2" fmla="*/ 0 h 1619250"/>
              <a:gd name="connsiteX3" fmla="*/ 10475 w 1695450"/>
              <a:gd name="connsiteY3" fmla="*/ 1633 h 1619250"/>
              <a:gd name="connsiteX4" fmla="*/ 244475 w 1695450"/>
              <a:gd name="connsiteY4" fmla="*/ 38100 h 1619250"/>
              <a:gd name="connsiteX5" fmla="*/ 249238 w 1695450"/>
              <a:gd name="connsiteY5" fmla="*/ 38100 h 1619250"/>
              <a:gd name="connsiteX6" fmla="*/ 249238 w 1695450"/>
              <a:gd name="connsiteY6" fmla="*/ 42863 h 1619250"/>
              <a:gd name="connsiteX7" fmla="*/ 244475 w 1695450"/>
              <a:gd name="connsiteY7" fmla="*/ 42863 h 1619250"/>
              <a:gd name="connsiteX8" fmla="*/ 292100 w 1695450"/>
              <a:gd name="connsiteY8" fmla="*/ 95250 h 1619250"/>
              <a:gd name="connsiteX9" fmla="*/ 1695450 w 1695450"/>
              <a:gd name="connsiteY9" fmla="*/ 1619250 h 1619250"/>
              <a:gd name="connsiteX10" fmla="*/ 1237961 w 1695450"/>
              <a:gd name="connsiteY10" fmla="*/ 1619250 h 1619250"/>
              <a:gd name="connsiteX11" fmla="*/ 1228725 w 1695450"/>
              <a:gd name="connsiteY11" fmla="*/ 1619250 h 1619250"/>
              <a:gd name="connsiteX12" fmla="*/ 1183986 w 1695450"/>
              <a:gd name="connsiteY12" fmla="*/ 1619250 h 1619250"/>
              <a:gd name="connsiteX13" fmla="*/ 210255 w 1695450"/>
              <a:gd name="connsiteY13" fmla="*/ 277080 h 1619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95450" h="1619250">
                <a:moveTo>
                  <a:pt x="0" y="0"/>
                </a:moveTo>
                <a:lnTo>
                  <a:pt x="10414" y="1623"/>
                </a:lnTo>
                <a:lnTo>
                  <a:pt x="9236" y="0"/>
                </a:lnTo>
                <a:lnTo>
                  <a:pt x="10475" y="1633"/>
                </a:lnTo>
                <a:lnTo>
                  <a:pt x="244475" y="38100"/>
                </a:lnTo>
                <a:lnTo>
                  <a:pt x="249238" y="38100"/>
                </a:lnTo>
                <a:lnTo>
                  <a:pt x="249238" y="42863"/>
                </a:lnTo>
                <a:lnTo>
                  <a:pt x="244475" y="42863"/>
                </a:lnTo>
                <a:lnTo>
                  <a:pt x="292100" y="95250"/>
                </a:lnTo>
                <a:lnTo>
                  <a:pt x="1695450" y="1619250"/>
                </a:lnTo>
                <a:lnTo>
                  <a:pt x="1237961" y="1619250"/>
                </a:lnTo>
                <a:lnTo>
                  <a:pt x="1228725" y="1619250"/>
                </a:lnTo>
                <a:lnTo>
                  <a:pt x="1183986" y="1619250"/>
                </a:lnTo>
                <a:lnTo>
                  <a:pt x="210255" y="277080"/>
                </a:lnTo>
                <a:close/>
              </a:path>
            </a:pathLst>
          </a:custGeom>
          <a:solidFill>
            <a:schemeClr val="accent1">
              <a:lumMod val="75000"/>
              <a:alpha val="80000"/>
            </a:schemeClr>
          </a:solidFill>
          <a:ln>
            <a:noFill/>
          </a:ln>
        </p:spPr>
      </p:sp>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a:xfrm>
            <a:off x="8341910" y="1023257"/>
            <a:ext cx="3235083" cy="4767943"/>
          </a:xfrm>
          <a:effectLst/>
        </p:spPr>
        <p:txBody>
          <a:bodyPr anchor="ctr">
            <a:normAutofit/>
          </a:bodyPr>
          <a:lstStyle/>
          <a:p>
            <a:pPr algn="l"/>
            <a:r>
              <a:rPr lang="en-US" dirty="0"/>
              <a:t>HEARINGS?</a:t>
            </a:r>
            <a:endParaRPr lang="en-US"/>
          </a:p>
        </p:txBody>
      </p:sp>
      <p:sp>
        <p:nvSpPr>
          <p:cNvPr id="18" name="Freeform: Shape 17">
            <a:extLst>
              <a:ext uri="{FF2B5EF4-FFF2-40B4-BE49-F238E27FC236}">
                <a16:creationId xmlns:a16="http://schemas.microsoft.com/office/drawing/2014/main" id="{E83D8662-D21C-4B0A-A8A5-EA1E5DEBC5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43384" cy="6858001"/>
          </a:xfrm>
          <a:custGeom>
            <a:avLst/>
            <a:gdLst>
              <a:gd name="connsiteX0" fmla="*/ 0 w 8143384"/>
              <a:gd name="connsiteY0" fmla="*/ 0 h 6858001"/>
              <a:gd name="connsiteX1" fmla="*/ 3861881 w 8143384"/>
              <a:gd name="connsiteY1" fmla="*/ 0 h 6858001"/>
              <a:gd name="connsiteX2" fmla="*/ 3861881 w 8143384"/>
              <a:gd name="connsiteY2" fmla="*/ 1 h 6858001"/>
              <a:gd name="connsiteX3" fmla="*/ 6963565 w 8143384"/>
              <a:gd name="connsiteY3" fmla="*/ 1 h 6858001"/>
              <a:gd name="connsiteX4" fmla="*/ 6963565 w 8143384"/>
              <a:gd name="connsiteY4" fmla="*/ 0 h 6858001"/>
              <a:gd name="connsiteX5" fmla="*/ 7841583 w 8143384"/>
              <a:gd name="connsiteY5" fmla="*/ 0 h 6858001"/>
              <a:gd name="connsiteX6" fmla="*/ 6994625 w 8143384"/>
              <a:gd name="connsiteY6" fmla="*/ 5258645 h 6858001"/>
              <a:gd name="connsiteX7" fmla="*/ 6994625 w 8143384"/>
              <a:gd name="connsiteY7" fmla="*/ 5263939 h 6858001"/>
              <a:gd name="connsiteX8" fmla="*/ 8143384 w 8143384"/>
              <a:gd name="connsiteY8" fmla="*/ 6858001 h 6858001"/>
              <a:gd name="connsiteX9" fmla="*/ 6994625 w 8143384"/>
              <a:gd name="connsiteY9" fmla="*/ 6858001 h 6858001"/>
              <a:gd name="connsiteX10" fmla="*/ 6643195 w 8143384"/>
              <a:gd name="connsiteY10" fmla="*/ 6858001 h 6858001"/>
              <a:gd name="connsiteX11" fmla="*/ 3861881 w 8143384"/>
              <a:gd name="connsiteY11" fmla="*/ 6858001 h 6858001"/>
              <a:gd name="connsiteX12" fmla="*/ 3739675 w 8143384"/>
              <a:gd name="connsiteY12" fmla="*/ 6858001 h 6858001"/>
              <a:gd name="connsiteX13" fmla="*/ 0 w 8143384"/>
              <a:gd name="connsiteY13"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143384" h="6858001">
                <a:moveTo>
                  <a:pt x="0" y="0"/>
                </a:moveTo>
                <a:lnTo>
                  <a:pt x="3861881" y="0"/>
                </a:lnTo>
                <a:lnTo>
                  <a:pt x="3861881" y="1"/>
                </a:lnTo>
                <a:lnTo>
                  <a:pt x="6963565" y="1"/>
                </a:lnTo>
                <a:lnTo>
                  <a:pt x="6963565" y="0"/>
                </a:lnTo>
                <a:lnTo>
                  <a:pt x="7841583" y="0"/>
                </a:lnTo>
                <a:lnTo>
                  <a:pt x="6994625" y="5258645"/>
                </a:lnTo>
                <a:lnTo>
                  <a:pt x="6994625" y="5263939"/>
                </a:lnTo>
                <a:lnTo>
                  <a:pt x="8143384" y="6858001"/>
                </a:lnTo>
                <a:lnTo>
                  <a:pt x="6994625" y="6858001"/>
                </a:lnTo>
                <a:lnTo>
                  <a:pt x="6643195" y="6858001"/>
                </a:lnTo>
                <a:lnTo>
                  <a:pt x="3861881" y="6858001"/>
                </a:lnTo>
                <a:lnTo>
                  <a:pt x="3739675" y="6858001"/>
                </a:lnTo>
                <a:lnTo>
                  <a:pt x="0" y="6858001"/>
                </a:lnTo>
                <a:close/>
              </a:path>
            </a:pathLst>
          </a:custGeom>
          <a:solidFill>
            <a:schemeClr val="bg1">
              <a:lumMod val="75000"/>
              <a:lumOff val="2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Content Placeholder 2">
            <a:extLst>
              <a:ext uri="{FF2B5EF4-FFF2-40B4-BE49-F238E27FC236}">
                <a16:creationId xmlns:a16="http://schemas.microsoft.com/office/drawing/2014/main" id="{7B2493AC-ECD8-4186-BE62-86A6C333F04D}"/>
              </a:ext>
            </a:extLst>
          </p:cNvPr>
          <p:cNvSpPr>
            <a:spLocks noGrp="1"/>
          </p:cNvSpPr>
          <p:nvPr>
            <p:ph idx="1"/>
          </p:nvPr>
        </p:nvSpPr>
        <p:spPr>
          <a:xfrm>
            <a:off x="693035" y="1023257"/>
            <a:ext cx="5968515" cy="4767944"/>
          </a:xfrm>
        </p:spPr>
        <p:txBody>
          <a:bodyPr anchor="ctr">
            <a:normAutofit/>
          </a:bodyPr>
          <a:lstStyle/>
          <a:p>
            <a:pPr>
              <a:spcAft>
                <a:spcPts val="600"/>
              </a:spcAft>
            </a:pPr>
            <a:r>
              <a:rPr lang="en-US" sz="2000" dirty="0"/>
              <a:t>So what happens after an investigator gives the parties an investigative report?</a:t>
            </a:r>
          </a:p>
          <a:p>
            <a:pPr marL="0" indent="0">
              <a:spcAft>
                <a:spcPts val="600"/>
              </a:spcAft>
              <a:buNone/>
            </a:pPr>
            <a:endParaRPr lang="en-US" sz="2000" dirty="0"/>
          </a:p>
          <a:p>
            <a:pPr lvl="1">
              <a:spcAft>
                <a:spcPts val="600"/>
              </a:spcAft>
            </a:pPr>
            <a:r>
              <a:rPr lang="en-US" sz="2000" dirty="0"/>
              <a:t>College must choose a separate, </a:t>
            </a:r>
            <a:r>
              <a:rPr lang="en-US" sz="2000" u="sng" dirty="0"/>
              <a:t>independent</a:t>
            </a:r>
            <a:r>
              <a:rPr lang="en-US" sz="2000" dirty="0"/>
              <a:t> “decision-maker” (cannot be the investigator or the Title IX Coordinator). </a:t>
            </a:r>
          </a:p>
          <a:p>
            <a:pPr marL="457200" lvl="1" indent="0">
              <a:spcAft>
                <a:spcPts val="600"/>
              </a:spcAft>
              <a:buNone/>
            </a:pPr>
            <a:endParaRPr lang="en-US" sz="2000" dirty="0"/>
          </a:p>
          <a:p>
            <a:pPr lvl="1">
              <a:spcAft>
                <a:spcPts val="600"/>
              </a:spcAft>
            </a:pPr>
            <a:r>
              <a:rPr lang="en-US" sz="2000" dirty="0"/>
              <a:t>At least 10 days after issuing the investigative report, the College must hold a “live” hearing in front of the decision-maker to determine a Respondent’s responsibility </a:t>
            </a:r>
          </a:p>
        </p:txBody>
      </p:sp>
    </p:spTree>
    <p:extLst>
      <p:ext uri="{BB962C8B-B14F-4D97-AF65-F5344CB8AC3E}">
        <p14:creationId xmlns:p14="http://schemas.microsoft.com/office/powerpoint/2010/main" val="3602756523"/>
      </p:ext>
    </p:extLst>
  </p:cSld>
  <p:clrMapOvr>
    <a:overrideClrMapping bg1="dk1" tx1="lt1" bg2="dk2" tx2="lt2" accent1="accent1" accent2="accent2" accent3="accent3" accent4="accent4" accent5="accent5" accent6="accent6" hlink="hlink" folHlink="folHlink"/>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B5B5F-4EF4-490E-A103-53084FD1B686}"/>
              </a:ext>
            </a:extLst>
          </p:cNvPr>
          <p:cNvSpPr>
            <a:spLocks noGrp="1"/>
          </p:cNvSpPr>
          <p:nvPr>
            <p:ph type="title"/>
          </p:nvPr>
        </p:nvSpPr>
        <p:spPr/>
        <p:txBody>
          <a:bodyPr/>
          <a:lstStyle/>
          <a:p>
            <a:r>
              <a:rPr lang="en-US" dirty="0"/>
              <a:t>DECISION-MAKERS</a:t>
            </a:r>
          </a:p>
        </p:txBody>
      </p:sp>
      <p:sp>
        <p:nvSpPr>
          <p:cNvPr id="3" name="Content Placeholder 2">
            <a:extLst>
              <a:ext uri="{FF2B5EF4-FFF2-40B4-BE49-F238E27FC236}">
                <a16:creationId xmlns:a16="http://schemas.microsoft.com/office/drawing/2014/main" id="{76197704-E8CC-4628-BBC6-EA08F6FB4715}"/>
              </a:ext>
            </a:extLst>
          </p:cNvPr>
          <p:cNvSpPr>
            <a:spLocks noGrp="1"/>
          </p:cNvSpPr>
          <p:nvPr>
            <p:ph idx="1"/>
          </p:nvPr>
        </p:nvSpPr>
        <p:spPr/>
        <p:txBody>
          <a:bodyPr/>
          <a:lstStyle/>
          <a:p>
            <a:pPr marL="0" indent="0">
              <a:buNone/>
            </a:pPr>
            <a:endParaRPr lang="en-US" dirty="0"/>
          </a:p>
          <a:p>
            <a:pPr marL="0" indent="0" algn="ctr">
              <a:buNone/>
            </a:pPr>
            <a:endParaRPr lang="en-US" sz="3000" dirty="0"/>
          </a:p>
          <a:p>
            <a:pPr marL="0" indent="0" algn="ctr">
              <a:buNone/>
            </a:pPr>
            <a:r>
              <a:rPr lang="en-US" sz="3000" dirty="0"/>
              <a:t>Decision-makers have no side other than the integrity of the process. And decision-makers represent the College’s process.</a:t>
            </a:r>
          </a:p>
          <a:p>
            <a:pPr marL="0" indent="0" algn="ctr">
              <a:buNone/>
            </a:pPr>
            <a:endParaRPr lang="en-US" sz="3000" dirty="0"/>
          </a:p>
          <a:p>
            <a:pPr marL="0" indent="0" algn="ctr">
              <a:buNone/>
            </a:pPr>
            <a:r>
              <a:rPr lang="en-US" sz="3000" dirty="0"/>
              <a:t>Remember that the burden of proof and the burden of gathering evidence sufficient to reach a determination rests on the College and not on the parties.</a:t>
            </a:r>
          </a:p>
        </p:txBody>
      </p:sp>
    </p:spTree>
    <p:extLst>
      <p:ext uri="{BB962C8B-B14F-4D97-AF65-F5344CB8AC3E}">
        <p14:creationId xmlns:p14="http://schemas.microsoft.com/office/powerpoint/2010/main" val="4060899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34" name="Rectangle 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1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C41FE2F-B5CD-4F88-9256-9B702ED32135}"/>
              </a:ext>
            </a:extLst>
          </p:cNvPr>
          <p:cNvSpPr>
            <a:spLocks noGrp="1"/>
          </p:cNvSpPr>
          <p:nvPr>
            <p:ph type="title"/>
          </p:nvPr>
        </p:nvSpPr>
        <p:spPr>
          <a:xfrm>
            <a:off x="535021" y="685800"/>
            <a:ext cx="2639962" cy="5105400"/>
          </a:xfrm>
        </p:spPr>
        <p:txBody>
          <a:bodyPr>
            <a:normAutofit/>
          </a:bodyPr>
          <a:lstStyle/>
          <a:p>
            <a:r>
              <a:rPr lang="en-US" sz="2800">
                <a:solidFill>
                  <a:srgbClr val="FFFFFF"/>
                </a:solidFill>
              </a:rPr>
              <a:t>PRE-HEARING PREPARATION</a:t>
            </a:r>
          </a:p>
        </p:txBody>
      </p:sp>
      <p:grpSp>
        <p:nvGrpSpPr>
          <p:cNvPr id="36" name="Group 1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37" name="Content Placeholder 2">
            <a:extLst>
              <a:ext uri="{FF2B5EF4-FFF2-40B4-BE49-F238E27FC236}">
                <a16:creationId xmlns:a16="http://schemas.microsoft.com/office/drawing/2014/main" id="{69905DB1-4DF3-4ABB-8BDC-2BD8BE157146}"/>
              </a:ext>
            </a:extLst>
          </p:cNvPr>
          <p:cNvGraphicFramePr>
            <a:graphicFrameLocks noGrp="1"/>
          </p:cNvGraphicFramePr>
          <p:nvPr>
            <p:ph idx="1"/>
            <p:extLst>
              <p:ext uri="{D42A27DB-BD31-4B8C-83A1-F6EECF244321}">
                <p14:modId xmlns:p14="http://schemas.microsoft.com/office/powerpoint/2010/main" val="34803437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46879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B5B5F-4EF4-490E-A103-53084FD1B686}"/>
              </a:ext>
            </a:extLst>
          </p:cNvPr>
          <p:cNvSpPr>
            <a:spLocks noGrp="1"/>
          </p:cNvSpPr>
          <p:nvPr>
            <p:ph type="title"/>
          </p:nvPr>
        </p:nvSpPr>
        <p:spPr/>
        <p:txBody>
          <a:bodyPr/>
          <a:lstStyle/>
          <a:p>
            <a:r>
              <a:rPr lang="en-US" dirty="0"/>
              <a:t>PRE-HEARING PREPARATION</a:t>
            </a:r>
          </a:p>
        </p:txBody>
      </p:sp>
      <p:sp>
        <p:nvSpPr>
          <p:cNvPr id="3" name="Content Placeholder 2">
            <a:extLst>
              <a:ext uri="{FF2B5EF4-FFF2-40B4-BE49-F238E27FC236}">
                <a16:creationId xmlns:a16="http://schemas.microsoft.com/office/drawing/2014/main" id="{76197704-E8CC-4628-BBC6-EA08F6FB4715}"/>
              </a:ext>
            </a:extLst>
          </p:cNvPr>
          <p:cNvSpPr>
            <a:spLocks noGrp="1"/>
          </p:cNvSpPr>
          <p:nvPr>
            <p:ph idx="1"/>
          </p:nvPr>
        </p:nvSpPr>
        <p:spPr/>
        <p:txBody>
          <a:bodyPr/>
          <a:lstStyle/>
          <a:p>
            <a:pPr marL="0" indent="0">
              <a:buNone/>
            </a:pPr>
            <a:r>
              <a:rPr lang="en-US" dirty="0">
                <a:solidFill>
                  <a:srgbClr val="FF0000"/>
                </a:solidFill>
              </a:rPr>
              <a:t>Always Review:</a:t>
            </a:r>
          </a:p>
          <a:p>
            <a:pPr>
              <a:buFont typeface="Arial" panose="020B0604020202020204" pitchFamily="34" charset="0"/>
              <a:buChar char="•"/>
            </a:pPr>
            <a:r>
              <a:rPr lang="en-US" dirty="0"/>
              <a:t>Written notice of allegations</a:t>
            </a:r>
          </a:p>
          <a:p>
            <a:pPr>
              <a:buFont typeface="Arial" panose="020B0604020202020204" pitchFamily="34" charset="0"/>
              <a:buChar char="•"/>
            </a:pPr>
            <a:r>
              <a:rPr lang="en-US" dirty="0"/>
              <a:t>Policy(-</a:t>
            </a:r>
            <a:r>
              <a:rPr lang="en-US" dirty="0" err="1"/>
              <a:t>ies</a:t>
            </a:r>
            <a:r>
              <a:rPr lang="en-US" dirty="0"/>
              <a:t>) alleged to have been violated</a:t>
            </a:r>
          </a:p>
          <a:p>
            <a:pPr>
              <a:buFont typeface="Arial" panose="020B0604020202020204" pitchFamily="34" charset="0"/>
              <a:buChar char="•"/>
            </a:pPr>
            <a:r>
              <a:rPr lang="en-US" dirty="0"/>
              <a:t>Investigative report</a:t>
            </a:r>
          </a:p>
          <a:p>
            <a:pPr>
              <a:buFont typeface="Arial" panose="020B0604020202020204" pitchFamily="34" charset="0"/>
              <a:buChar char="•"/>
            </a:pPr>
            <a:endParaRPr lang="en-US" dirty="0"/>
          </a:p>
          <a:p>
            <a:pPr marL="0" indent="0">
              <a:buNone/>
            </a:pPr>
            <a:r>
              <a:rPr lang="en-US" dirty="0">
                <a:solidFill>
                  <a:srgbClr val="FF0000"/>
                </a:solidFill>
              </a:rPr>
              <a:t>Always Think:</a:t>
            </a:r>
          </a:p>
          <a:p>
            <a:pPr>
              <a:buFont typeface="Arial" panose="020B0604020202020204" pitchFamily="34" charset="0"/>
              <a:buChar char="•"/>
            </a:pPr>
            <a:r>
              <a:rPr lang="en-US" dirty="0"/>
              <a:t>What do I need to know?</a:t>
            </a:r>
          </a:p>
          <a:p>
            <a:pPr>
              <a:buFont typeface="Arial" panose="020B0604020202020204" pitchFamily="34" charset="0"/>
              <a:buChar char="•"/>
            </a:pPr>
            <a:r>
              <a:rPr lang="en-US" dirty="0"/>
              <a:t>Why do I need to know it?</a:t>
            </a:r>
          </a:p>
          <a:p>
            <a:pPr>
              <a:buFont typeface="Arial" panose="020B0604020202020204" pitchFamily="34" charset="0"/>
              <a:buChar char="•"/>
            </a:pPr>
            <a:r>
              <a:rPr lang="en-US" dirty="0"/>
              <a:t>Who is the best person to get this information from?</a:t>
            </a:r>
          </a:p>
        </p:txBody>
      </p:sp>
    </p:spTree>
    <p:extLst>
      <p:ext uri="{BB962C8B-B14F-4D97-AF65-F5344CB8AC3E}">
        <p14:creationId xmlns:p14="http://schemas.microsoft.com/office/powerpoint/2010/main" val="30382324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32CD-DBFD-443A-83F6-7FB3BA748AC7}"/>
              </a:ext>
            </a:extLst>
          </p:cNvPr>
          <p:cNvSpPr>
            <a:spLocks noGrp="1"/>
          </p:cNvSpPr>
          <p:nvPr>
            <p:ph type="title"/>
          </p:nvPr>
        </p:nvSpPr>
        <p:spPr/>
        <p:txBody>
          <a:bodyPr/>
          <a:lstStyle/>
          <a:p>
            <a:r>
              <a:rPr lang="en-US" dirty="0"/>
              <a:t>STANDARDS OF EVIDENCE</a:t>
            </a:r>
          </a:p>
        </p:txBody>
      </p:sp>
      <p:graphicFrame>
        <p:nvGraphicFramePr>
          <p:cNvPr id="4" name="Table 4">
            <a:extLst>
              <a:ext uri="{FF2B5EF4-FFF2-40B4-BE49-F238E27FC236}">
                <a16:creationId xmlns:a16="http://schemas.microsoft.com/office/drawing/2014/main" id="{F83AE72A-5C1F-441A-8639-A09659D4F41C}"/>
              </a:ext>
            </a:extLst>
          </p:cNvPr>
          <p:cNvGraphicFramePr>
            <a:graphicFrameLocks noGrp="1"/>
          </p:cNvGraphicFramePr>
          <p:nvPr>
            <p:extLst>
              <p:ext uri="{D42A27DB-BD31-4B8C-83A1-F6EECF244321}">
                <p14:modId xmlns:p14="http://schemas.microsoft.com/office/powerpoint/2010/main" val="2991842820"/>
              </p:ext>
            </p:extLst>
          </p:nvPr>
        </p:nvGraphicFramePr>
        <p:xfrm>
          <a:off x="1550126" y="1680753"/>
          <a:ext cx="9666514" cy="3997235"/>
        </p:xfrm>
        <a:graphic>
          <a:graphicData uri="http://schemas.openxmlformats.org/drawingml/2006/table">
            <a:tbl>
              <a:tblPr firstRow="1" bandRow="1">
                <a:tableStyleId>{5C22544A-7EE6-4342-B048-85BDC9FD1C3A}</a:tableStyleId>
              </a:tblPr>
              <a:tblGrid>
                <a:gridCol w="4833257">
                  <a:extLst>
                    <a:ext uri="{9D8B030D-6E8A-4147-A177-3AD203B41FA5}">
                      <a16:colId xmlns:a16="http://schemas.microsoft.com/office/drawing/2014/main" val="2996027276"/>
                    </a:ext>
                  </a:extLst>
                </a:gridCol>
                <a:gridCol w="4833257">
                  <a:extLst>
                    <a:ext uri="{9D8B030D-6E8A-4147-A177-3AD203B41FA5}">
                      <a16:colId xmlns:a16="http://schemas.microsoft.com/office/drawing/2014/main" val="2481584470"/>
                    </a:ext>
                  </a:extLst>
                </a:gridCol>
              </a:tblGrid>
              <a:tr h="522001">
                <a:tc>
                  <a:txBody>
                    <a:bodyPr/>
                    <a:lstStyle/>
                    <a:p>
                      <a:pPr algn="ctr"/>
                      <a:r>
                        <a:rPr lang="en-US" dirty="0"/>
                        <a:t>Standard of Evidence</a:t>
                      </a:r>
                    </a:p>
                  </a:txBody>
                  <a:tcPr/>
                </a:tc>
                <a:tc>
                  <a:txBody>
                    <a:bodyPr/>
                    <a:lstStyle/>
                    <a:p>
                      <a:pPr algn="ctr"/>
                      <a:r>
                        <a:rPr lang="en-US" dirty="0"/>
                        <a:t>Level of Proof</a:t>
                      </a:r>
                    </a:p>
                  </a:txBody>
                  <a:tcPr/>
                </a:tc>
                <a:extLst>
                  <a:ext uri="{0D108BD9-81ED-4DB2-BD59-A6C34878D82A}">
                    <a16:rowId xmlns:a16="http://schemas.microsoft.com/office/drawing/2014/main" val="1727558574"/>
                  </a:ext>
                </a:extLst>
              </a:tr>
              <a:tr h="1287124">
                <a:tc>
                  <a:txBody>
                    <a:bodyPr/>
                    <a:lstStyle/>
                    <a:p>
                      <a:pPr algn="ctr"/>
                      <a:r>
                        <a:rPr lang="en-US" b="1" dirty="0"/>
                        <a:t>Beyond a Reasonable Doubt</a:t>
                      </a:r>
                    </a:p>
                  </a:txBody>
                  <a:tcPr/>
                </a:tc>
                <a:tc>
                  <a:txBody>
                    <a:bodyPr/>
                    <a:lstStyle/>
                    <a:p>
                      <a:r>
                        <a:rPr lang="en-US" dirty="0"/>
                        <a:t>Highest standard of evidence; used in criminal law; facts of the case lead to only one reasonable conclusion</a:t>
                      </a:r>
                    </a:p>
                  </a:txBody>
                  <a:tcPr/>
                </a:tc>
                <a:extLst>
                  <a:ext uri="{0D108BD9-81ED-4DB2-BD59-A6C34878D82A}">
                    <a16:rowId xmlns:a16="http://schemas.microsoft.com/office/drawing/2014/main" val="3374335564"/>
                  </a:ext>
                </a:extLst>
              </a:tr>
              <a:tr h="1287124">
                <a:tc>
                  <a:txBody>
                    <a:bodyPr/>
                    <a:lstStyle/>
                    <a:p>
                      <a:pPr algn="ctr"/>
                      <a:r>
                        <a:rPr lang="en-US" b="1" dirty="0"/>
                        <a:t>Clear and Convincing </a:t>
                      </a:r>
                    </a:p>
                  </a:txBody>
                  <a:tcPr/>
                </a:tc>
                <a:tc>
                  <a:txBody>
                    <a:bodyPr/>
                    <a:lstStyle/>
                    <a:p>
                      <a:r>
                        <a:rPr lang="en-US" dirty="0"/>
                        <a:t>Hybrid; proof that a particular fact or event was highly and substantially more likely than not to have occurred </a:t>
                      </a:r>
                    </a:p>
                  </a:txBody>
                  <a:tcPr/>
                </a:tc>
                <a:extLst>
                  <a:ext uri="{0D108BD9-81ED-4DB2-BD59-A6C34878D82A}">
                    <a16:rowId xmlns:a16="http://schemas.microsoft.com/office/drawing/2014/main" val="2651434822"/>
                  </a:ext>
                </a:extLst>
              </a:tr>
              <a:tr h="900986">
                <a:tc>
                  <a:txBody>
                    <a:bodyPr/>
                    <a:lstStyle/>
                    <a:p>
                      <a:pPr algn="ctr"/>
                      <a:r>
                        <a:rPr lang="en-US" b="1" dirty="0"/>
                        <a:t>Preponderance of Evidence</a:t>
                      </a:r>
                    </a:p>
                  </a:txBody>
                  <a:tcPr/>
                </a:tc>
                <a:tc>
                  <a:txBody>
                    <a:bodyPr/>
                    <a:lstStyle/>
                    <a:p>
                      <a:r>
                        <a:rPr lang="en-US" dirty="0"/>
                        <a:t>Civil standard; proof that a fact or event was more likely than not to have occurred</a:t>
                      </a:r>
                    </a:p>
                  </a:txBody>
                  <a:tcPr/>
                </a:tc>
                <a:extLst>
                  <a:ext uri="{0D108BD9-81ED-4DB2-BD59-A6C34878D82A}">
                    <a16:rowId xmlns:a16="http://schemas.microsoft.com/office/drawing/2014/main" val="294154863"/>
                  </a:ext>
                </a:extLst>
              </a:tr>
            </a:tbl>
          </a:graphicData>
        </a:graphic>
      </p:graphicFrame>
    </p:spTree>
    <p:extLst>
      <p:ext uri="{BB962C8B-B14F-4D97-AF65-F5344CB8AC3E}">
        <p14:creationId xmlns:p14="http://schemas.microsoft.com/office/powerpoint/2010/main" val="38306467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F13522A-F366-4DFC-8F76-8ECC2B7108A1}"/>
              </a:ext>
            </a:extLst>
          </p:cNvPr>
          <p:cNvSpPr>
            <a:spLocks noGrp="1"/>
          </p:cNvSpPr>
          <p:nvPr>
            <p:ph type="title"/>
          </p:nvPr>
        </p:nvSpPr>
        <p:spPr>
          <a:xfrm>
            <a:off x="535021" y="685800"/>
            <a:ext cx="2639962" cy="5105400"/>
          </a:xfrm>
        </p:spPr>
        <p:txBody>
          <a:bodyPr>
            <a:normAutofit/>
          </a:bodyPr>
          <a:lstStyle/>
          <a:p>
            <a:r>
              <a:rPr lang="en-US" sz="3400">
                <a:solidFill>
                  <a:srgbClr val="FFFFFF"/>
                </a:solidFill>
              </a:rPr>
              <a:t>HEARINGS!</a:t>
            </a:r>
          </a:p>
        </p:txBody>
      </p:sp>
      <p:grpSp>
        <p:nvGrpSpPr>
          <p:cNvPr id="13" name="Group 1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93ADEEA5-BA7A-4DFB-B9B3-EB97F7FAC2C3}"/>
              </a:ext>
            </a:extLst>
          </p:cNvPr>
          <p:cNvGraphicFramePr>
            <a:graphicFrameLocks noGrp="1"/>
          </p:cNvGraphicFramePr>
          <p:nvPr>
            <p:ph idx="1"/>
            <p:extLst>
              <p:ext uri="{D42A27DB-BD31-4B8C-83A1-F6EECF244321}">
                <p14:modId xmlns:p14="http://schemas.microsoft.com/office/powerpoint/2010/main" val="293680342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9060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CD579-9E85-4F8E-B58F-3D4ECCC689BE}"/>
              </a:ext>
            </a:extLst>
          </p:cNvPr>
          <p:cNvSpPr>
            <a:spLocks noGrp="1"/>
          </p:cNvSpPr>
          <p:nvPr>
            <p:ph type="title"/>
          </p:nvPr>
        </p:nvSpPr>
        <p:spPr/>
        <p:txBody>
          <a:bodyPr/>
          <a:lstStyle/>
          <a:p>
            <a:r>
              <a:rPr lang="en-US" dirty="0"/>
              <a:t>HEARINGS: GENERAL LOGISTICS</a:t>
            </a:r>
          </a:p>
        </p:txBody>
      </p:sp>
      <p:sp>
        <p:nvSpPr>
          <p:cNvPr id="3" name="Content Placeholder 2">
            <a:extLst>
              <a:ext uri="{FF2B5EF4-FFF2-40B4-BE49-F238E27FC236}">
                <a16:creationId xmlns:a16="http://schemas.microsoft.com/office/drawing/2014/main" id="{37D28BB2-B7F3-4DAD-B69E-CD823764E1EF}"/>
              </a:ext>
            </a:extLst>
          </p:cNvPr>
          <p:cNvSpPr>
            <a:spLocks noGrp="1"/>
          </p:cNvSpPr>
          <p:nvPr>
            <p:ph sz="half" idx="1"/>
          </p:nvPr>
        </p:nvSpPr>
        <p:spPr/>
        <p:txBody>
          <a:bodyPr>
            <a:normAutofit/>
          </a:bodyPr>
          <a:lstStyle/>
          <a:p>
            <a:r>
              <a:rPr lang="en-US" dirty="0"/>
              <a:t>Recording</a:t>
            </a:r>
          </a:p>
          <a:p>
            <a:pPr lvl="1">
              <a:buFont typeface="Wingdings" panose="05000000000000000000" pitchFamily="2" charset="2"/>
              <a:buChar char="q"/>
            </a:pPr>
            <a:r>
              <a:rPr lang="en-US" dirty="0"/>
              <a:t>How, by whom, etc.</a:t>
            </a:r>
          </a:p>
          <a:p>
            <a:r>
              <a:rPr lang="en-US" dirty="0"/>
              <a:t>Attendance by parties and witnesses</a:t>
            </a:r>
          </a:p>
          <a:p>
            <a:r>
              <a:rPr lang="en-US" dirty="0"/>
              <a:t>Location and room set-up</a:t>
            </a:r>
          </a:p>
          <a:p>
            <a:pPr lvl="1">
              <a:buFont typeface="Wingdings" panose="05000000000000000000" pitchFamily="2" charset="2"/>
              <a:buChar char="q"/>
            </a:pPr>
            <a:r>
              <a:rPr lang="en-US" dirty="0"/>
              <a:t>Comfort items</a:t>
            </a:r>
          </a:p>
          <a:p>
            <a:pPr lvl="1">
              <a:buFont typeface="Wingdings" panose="05000000000000000000" pitchFamily="2" charset="2"/>
              <a:buChar char="q"/>
            </a:pPr>
            <a:r>
              <a:rPr lang="en-US" dirty="0"/>
              <a:t>Privacy concerns</a:t>
            </a:r>
          </a:p>
          <a:p>
            <a:r>
              <a:rPr lang="en-US" dirty="0"/>
              <a:t>Seating arrangements</a:t>
            </a:r>
          </a:p>
          <a:p>
            <a:r>
              <a:rPr lang="en-US" dirty="0"/>
              <a:t>Materials </a:t>
            </a:r>
          </a:p>
        </p:txBody>
      </p:sp>
      <p:sp>
        <p:nvSpPr>
          <p:cNvPr id="4" name="Content Placeholder 3">
            <a:extLst>
              <a:ext uri="{FF2B5EF4-FFF2-40B4-BE49-F238E27FC236}">
                <a16:creationId xmlns:a16="http://schemas.microsoft.com/office/drawing/2014/main" id="{E8604FD4-DF0F-4A27-B93A-591F345A9FA0}"/>
              </a:ext>
            </a:extLst>
          </p:cNvPr>
          <p:cNvSpPr>
            <a:spLocks noGrp="1"/>
          </p:cNvSpPr>
          <p:nvPr>
            <p:ph sz="half" idx="2"/>
          </p:nvPr>
        </p:nvSpPr>
        <p:spPr/>
        <p:txBody>
          <a:bodyPr>
            <a:normAutofit/>
          </a:bodyPr>
          <a:lstStyle/>
          <a:p>
            <a:r>
              <a:rPr lang="en-US" dirty="0"/>
              <a:t>Access to administrative support if needed</a:t>
            </a:r>
          </a:p>
          <a:p>
            <a:pPr lvl="1">
              <a:buFont typeface="Wingdings" panose="05000000000000000000" pitchFamily="2" charset="2"/>
              <a:buChar char="q"/>
            </a:pPr>
            <a:r>
              <a:rPr lang="en-US" dirty="0"/>
              <a:t>Phones, copiers</a:t>
            </a:r>
          </a:p>
          <a:p>
            <a:r>
              <a:rPr lang="en-US" dirty="0"/>
              <a:t>Advisors</a:t>
            </a:r>
          </a:p>
          <a:p>
            <a:r>
              <a:rPr lang="en-US" dirty="0"/>
              <a:t>Parties and witnesses waiting to testify</a:t>
            </a:r>
          </a:p>
          <a:p>
            <a:r>
              <a:rPr lang="en-US" dirty="0"/>
              <a:t>Breaks</a:t>
            </a:r>
          </a:p>
          <a:p>
            <a:r>
              <a:rPr lang="en-US" dirty="0"/>
              <a:t>Use of A/V</a:t>
            </a:r>
          </a:p>
          <a:p>
            <a:endParaRPr lang="en-US" dirty="0"/>
          </a:p>
        </p:txBody>
      </p:sp>
    </p:spTree>
    <p:extLst>
      <p:ext uri="{BB962C8B-B14F-4D97-AF65-F5344CB8AC3E}">
        <p14:creationId xmlns:p14="http://schemas.microsoft.com/office/powerpoint/2010/main" val="17736643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9930-2F36-4017-9220-7737CDCF5C91}"/>
              </a:ext>
            </a:extLst>
          </p:cNvPr>
          <p:cNvSpPr>
            <a:spLocks noGrp="1"/>
          </p:cNvSpPr>
          <p:nvPr>
            <p:ph type="title"/>
          </p:nvPr>
        </p:nvSpPr>
        <p:spPr/>
        <p:txBody>
          <a:bodyPr/>
          <a:lstStyle/>
          <a:p>
            <a:r>
              <a:rPr lang="en-US" dirty="0"/>
              <a:t>RULES FOR HEARINGS</a:t>
            </a:r>
          </a:p>
        </p:txBody>
      </p:sp>
      <p:sp>
        <p:nvSpPr>
          <p:cNvPr id="3" name="Content Placeholder 2">
            <a:extLst>
              <a:ext uri="{FF2B5EF4-FFF2-40B4-BE49-F238E27FC236}">
                <a16:creationId xmlns:a16="http://schemas.microsoft.com/office/drawing/2014/main" id="{87473A3C-B488-4F67-9784-C3C7CBC16152}"/>
              </a:ext>
            </a:extLst>
          </p:cNvPr>
          <p:cNvSpPr>
            <a:spLocks noGrp="1"/>
          </p:cNvSpPr>
          <p:nvPr>
            <p:ph idx="1"/>
          </p:nvPr>
        </p:nvSpPr>
        <p:spPr/>
        <p:txBody>
          <a:bodyPr>
            <a:normAutofit/>
          </a:bodyPr>
          <a:lstStyle/>
          <a:p>
            <a:r>
              <a:rPr lang="en-US" sz="3000" dirty="0"/>
              <a:t>So long as all rules comply with the final regulations and apply equally to both parties, Colleges can adopt rules concerning:</a:t>
            </a:r>
          </a:p>
          <a:p>
            <a:pPr lvl="1"/>
            <a:r>
              <a:rPr lang="en-US" sz="3000" dirty="0"/>
              <a:t>Rules of decorum.</a:t>
            </a:r>
          </a:p>
          <a:p>
            <a:pPr lvl="1"/>
            <a:r>
              <a:rPr lang="en-US" sz="3000" dirty="0"/>
              <a:t>Timing and length of breaks.</a:t>
            </a:r>
          </a:p>
          <a:p>
            <a:pPr lvl="1"/>
            <a:r>
              <a:rPr lang="en-US" sz="3000" dirty="0"/>
              <a:t>Prohibition on disturbing the hearings.</a:t>
            </a:r>
          </a:p>
          <a:p>
            <a:pPr lvl="1"/>
            <a:r>
              <a:rPr lang="en-US" sz="3000" dirty="0"/>
              <a:t>Prohibition on badgering witnesses.</a:t>
            </a:r>
          </a:p>
        </p:txBody>
      </p:sp>
    </p:spTree>
    <p:extLst>
      <p:ext uri="{BB962C8B-B14F-4D97-AF65-F5344CB8AC3E}">
        <p14:creationId xmlns:p14="http://schemas.microsoft.com/office/powerpoint/2010/main" val="11227489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9930-2F36-4017-9220-7737CDCF5C91}"/>
              </a:ext>
            </a:extLst>
          </p:cNvPr>
          <p:cNvSpPr>
            <a:spLocks noGrp="1"/>
          </p:cNvSpPr>
          <p:nvPr>
            <p:ph type="title"/>
          </p:nvPr>
        </p:nvSpPr>
        <p:spPr/>
        <p:txBody>
          <a:bodyPr/>
          <a:lstStyle/>
          <a:p>
            <a:r>
              <a:rPr lang="en-US" dirty="0"/>
              <a:t>TIPS FOR DECISION-MAKERS</a:t>
            </a:r>
          </a:p>
        </p:txBody>
      </p:sp>
      <p:sp>
        <p:nvSpPr>
          <p:cNvPr id="3" name="Content Placeholder 2">
            <a:extLst>
              <a:ext uri="{FF2B5EF4-FFF2-40B4-BE49-F238E27FC236}">
                <a16:creationId xmlns:a16="http://schemas.microsoft.com/office/drawing/2014/main" id="{87473A3C-B488-4F67-9784-C3C7CBC16152}"/>
              </a:ext>
            </a:extLst>
          </p:cNvPr>
          <p:cNvSpPr>
            <a:spLocks noGrp="1"/>
          </p:cNvSpPr>
          <p:nvPr>
            <p:ph idx="1"/>
          </p:nvPr>
        </p:nvSpPr>
        <p:spPr/>
        <p:txBody>
          <a:bodyPr>
            <a:normAutofit/>
          </a:bodyPr>
          <a:lstStyle/>
          <a:p>
            <a:r>
              <a:rPr lang="en-US" sz="3000" dirty="0"/>
              <a:t>Recognize the need for flexibility with the order of statements and questioning</a:t>
            </a:r>
          </a:p>
          <a:p>
            <a:r>
              <a:rPr lang="en-US" sz="3000" dirty="0"/>
              <a:t>Be familiar with your institution’s hearing procedures</a:t>
            </a:r>
          </a:p>
          <a:p>
            <a:r>
              <a:rPr lang="en-US" sz="3000" dirty="0"/>
              <a:t>If a procedural question arises that must be addressed immediately, take a break to seek clarification</a:t>
            </a:r>
          </a:p>
          <a:p>
            <a:r>
              <a:rPr lang="en-US" sz="3000" dirty="0"/>
              <a:t>Will you have legal counsel available by phone/text/in person?</a:t>
            </a:r>
          </a:p>
        </p:txBody>
      </p:sp>
    </p:spTree>
    <p:extLst>
      <p:ext uri="{BB962C8B-B14F-4D97-AF65-F5344CB8AC3E}">
        <p14:creationId xmlns:p14="http://schemas.microsoft.com/office/powerpoint/2010/main" val="171084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C0086591-CC4F-4BDC-AE31-FAA51C15D085}"/>
              </a:ext>
            </a:extLst>
          </p:cNvPr>
          <p:cNvSpPr>
            <a:spLocks noGrp="1"/>
          </p:cNvSpPr>
          <p:nvPr>
            <p:ph type="title"/>
          </p:nvPr>
        </p:nvSpPr>
        <p:spPr>
          <a:xfrm>
            <a:off x="683609" y="764372"/>
            <a:ext cx="3173688" cy="5216013"/>
          </a:xfrm>
        </p:spPr>
        <p:txBody>
          <a:bodyPr>
            <a:normAutofit/>
          </a:bodyPr>
          <a:lstStyle/>
          <a:p>
            <a:pPr algn="l"/>
            <a:r>
              <a:rPr lang="en-US" b="1" dirty="0"/>
              <a:t>TITLE IX’S FINAL RULE</a:t>
            </a:r>
            <a:endParaRPr lang="en-US" b="1"/>
          </a:p>
        </p:txBody>
      </p:sp>
      <p:cxnSp>
        <p:nvCxnSpPr>
          <p:cNvPr id="25"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32C6E84-E206-401E-9B1B-792AC3A5A519}"/>
              </a:ext>
            </a:extLst>
          </p:cNvPr>
          <p:cNvSpPr>
            <a:spLocks noGrp="1"/>
          </p:cNvSpPr>
          <p:nvPr>
            <p:ph idx="1"/>
          </p:nvPr>
        </p:nvSpPr>
        <p:spPr>
          <a:xfrm>
            <a:off x="4370138" y="764372"/>
            <a:ext cx="7086600" cy="5216013"/>
          </a:xfrm>
        </p:spPr>
        <p:txBody>
          <a:bodyPr anchor="ctr">
            <a:normAutofit/>
          </a:bodyPr>
          <a:lstStyle/>
          <a:p>
            <a:pPr>
              <a:spcAft>
                <a:spcPts val="600"/>
              </a:spcAft>
            </a:pPr>
            <a:r>
              <a:rPr lang="en-US" sz="2000"/>
              <a:t>November 29, 2018 – Secretary Devos announces intention to restructure Title IX</a:t>
            </a:r>
          </a:p>
          <a:p>
            <a:pPr marL="0" indent="0">
              <a:spcAft>
                <a:spcPts val="600"/>
              </a:spcAft>
              <a:buNone/>
            </a:pPr>
            <a:endParaRPr lang="en-US" sz="2000"/>
          </a:p>
          <a:p>
            <a:pPr>
              <a:spcAft>
                <a:spcPts val="600"/>
              </a:spcAft>
            </a:pPr>
            <a:r>
              <a:rPr lang="en-US" sz="2000"/>
              <a:t>November 29 – January 30 – Public comment period</a:t>
            </a:r>
          </a:p>
          <a:p>
            <a:pPr marL="0" indent="0">
              <a:spcAft>
                <a:spcPts val="600"/>
              </a:spcAft>
              <a:buNone/>
            </a:pPr>
            <a:endParaRPr lang="en-US" sz="2000"/>
          </a:p>
          <a:p>
            <a:pPr>
              <a:spcAft>
                <a:spcPts val="600"/>
              </a:spcAft>
            </a:pPr>
            <a:r>
              <a:rPr lang="en-US" sz="2000"/>
              <a:t>May 6, 2020 – Final Title IX rules announced</a:t>
            </a:r>
          </a:p>
          <a:p>
            <a:pPr marL="0" indent="0">
              <a:spcAft>
                <a:spcPts val="600"/>
              </a:spcAft>
              <a:buNone/>
            </a:pPr>
            <a:endParaRPr lang="en-US" sz="2000"/>
          </a:p>
          <a:p>
            <a:pPr>
              <a:spcAft>
                <a:spcPts val="600"/>
              </a:spcAft>
            </a:pPr>
            <a:r>
              <a:rPr lang="en-US" sz="2000"/>
              <a:t>August 14, 2020 – Effective/implementation date</a:t>
            </a:r>
          </a:p>
          <a:p>
            <a:pPr>
              <a:spcAft>
                <a:spcPts val="600"/>
              </a:spcAft>
            </a:pPr>
            <a:endParaRPr lang="en-US" sz="2000"/>
          </a:p>
        </p:txBody>
      </p:sp>
    </p:spTree>
    <p:extLst>
      <p:ext uri="{BB962C8B-B14F-4D97-AF65-F5344CB8AC3E}">
        <p14:creationId xmlns:p14="http://schemas.microsoft.com/office/powerpoint/2010/main" val="263258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A8EBAB-1820-415F-9D8D-2CDECA2DDA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A69930-2F36-4017-9220-7737CDCF5C91}"/>
              </a:ext>
            </a:extLst>
          </p:cNvPr>
          <p:cNvSpPr>
            <a:spLocks noGrp="1"/>
          </p:cNvSpPr>
          <p:nvPr>
            <p:ph type="title"/>
          </p:nvPr>
        </p:nvSpPr>
        <p:spPr>
          <a:xfrm>
            <a:off x="9171392" y="1074392"/>
            <a:ext cx="2443433" cy="4377961"/>
          </a:xfrm>
        </p:spPr>
        <p:txBody>
          <a:bodyPr>
            <a:normAutofit/>
          </a:bodyPr>
          <a:lstStyle/>
          <a:p>
            <a:r>
              <a:rPr lang="en-US" sz="3100">
                <a:solidFill>
                  <a:srgbClr val="000000"/>
                </a:solidFill>
              </a:rPr>
              <a:t>HEARING TESTIMONY</a:t>
            </a:r>
          </a:p>
        </p:txBody>
      </p:sp>
      <p:sp useBgFill="1">
        <p:nvSpPr>
          <p:cNvPr id="11" name="Freeform: Shape 10">
            <a:extLst>
              <a:ext uri="{FF2B5EF4-FFF2-40B4-BE49-F238E27FC236}">
                <a16:creationId xmlns:a16="http://schemas.microsoft.com/office/drawing/2014/main" id="{6DB832FE-CF50-494F-BC92-5AF925246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 name="Group 12">
            <a:extLst>
              <a:ext uri="{FF2B5EF4-FFF2-40B4-BE49-F238E27FC236}">
                <a16:creationId xmlns:a16="http://schemas.microsoft.com/office/drawing/2014/main" id="{E89BB28F-9765-4059-8E5F-E3A9965D47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32" name="Freeform 6">
              <a:extLst>
                <a:ext uri="{FF2B5EF4-FFF2-40B4-BE49-F238E27FC236}">
                  <a16:creationId xmlns:a16="http://schemas.microsoft.com/office/drawing/2014/main" id="{CDC2B730-2D9C-4A18-AFDB-0E81AB11B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BE53A8C-4D41-4E78-B2F0-1277993C27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3" name="Freeform 8">
              <a:extLst>
                <a:ext uri="{FF2B5EF4-FFF2-40B4-BE49-F238E27FC236}">
                  <a16:creationId xmlns:a16="http://schemas.microsoft.com/office/drawing/2014/main" id="{EA9E0B8A-E893-4657-A6EE-65DD6D5CE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9310052A-A033-4FAB-957F-499C17B7C6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4" name="Freeform 10">
              <a:extLst>
                <a:ext uri="{FF2B5EF4-FFF2-40B4-BE49-F238E27FC236}">
                  <a16:creationId xmlns:a16="http://schemas.microsoft.com/office/drawing/2014/main" id="{3B043786-1DFA-4506-B362-73960ED6E1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714DAA-0F00-4E7A-A096-03879E69B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35" name="Content Placeholder 2">
            <a:extLst>
              <a:ext uri="{FF2B5EF4-FFF2-40B4-BE49-F238E27FC236}">
                <a16:creationId xmlns:a16="http://schemas.microsoft.com/office/drawing/2014/main" id="{8E55E599-F6ED-46BB-B58F-4B3BCCED3BC0}"/>
              </a:ext>
            </a:extLst>
          </p:cNvPr>
          <p:cNvGraphicFramePr>
            <a:graphicFrameLocks noGrp="1"/>
          </p:cNvGraphicFramePr>
          <p:nvPr>
            <p:ph idx="1"/>
            <p:extLst>
              <p:ext uri="{D42A27DB-BD31-4B8C-83A1-F6EECF244321}">
                <p14:modId xmlns:p14="http://schemas.microsoft.com/office/powerpoint/2010/main" val="2146261033"/>
              </p:ext>
            </p:extLst>
          </p:nvPr>
        </p:nvGraphicFramePr>
        <p:xfrm>
          <a:off x="643467" y="643468"/>
          <a:ext cx="6749521" cy="523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90969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CD579-9E85-4F8E-B58F-3D4ECCC689BE}"/>
              </a:ext>
            </a:extLst>
          </p:cNvPr>
          <p:cNvSpPr>
            <a:spLocks noGrp="1"/>
          </p:cNvSpPr>
          <p:nvPr>
            <p:ph type="title"/>
          </p:nvPr>
        </p:nvSpPr>
        <p:spPr/>
        <p:txBody>
          <a:bodyPr/>
          <a:lstStyle/>
          <a:p>
            <a:r>
              <a:rPr lang="en-US" dirty="0"/>
              <a:t>QUESTIONING SKILLS AND GUIDELINES</a:t>
            </a:r>
          </a:p>
        </p:txBody>
      </p:sp>
      <p:sp>
        <p:nvSpPr>
          <p:cNvPr id="3" name="Content Placeholder 2">
            <a:extLst>
              <a:ext uri="{FF2B5EF4-FFF2-40B4-BE49-F238E27FC236}">
                <a16:creationId xmlns:a16="http://schemas.microsoft.com/office/drawing/2014/main" id="{37D28BB2-B7F3-4DAD-B69E-CD823764E1EF}"/>
              </a:ext>
            </a:extLst>
          </p:cNvPr>
          <p:cNvSpPr>
            <a:spLocks noGrp="1"/>
          </p:cNvSpPr>
          <p:nvPr>
            <p:ph idx="1"/>
          </p:nvPr>
        </p:nvSpPr>
        <p:spPr/>
        <p:txBody>
          <a:bodyPr/>
          <a:lstStyle/>
          <a:p>
            <a:r>
              <a:rPr lang="en-US" dirty="0"/>
              <a:t>Your goal is to ensure you understand information contained in the Investigation Report:</a:t>
            </a:r>
          </a:p>
          <a:p>
            <a:pPr lvl="1"/>
            <a:r>
              <a:rPr lang="en-US" dirty="0"/>
              <a:t>Relevant facts about what happened</a:t>
            </a:r>
          </a:p>
          <a:p>
            <a:pPr lvl="1"/>
            <a:r>
              <a:rPr lang="en-US" dirty="0"/>
              <a:t>Any related events</a:t>
            </a:r>
          </a:p>
          <a:p>
            <a:pPr lvl="1"/>
            <a:r>
              <a:rPr lang="en-US" dirty="0"/>
              <a:t>Any corroborating information</a:t>
            </a:r>
          </a:p>
          <a:p>
            <a:r>
              <a:rPr lang="en-US" dirty="0"/>
              <a:t>Use questions to elicit details, eliminate vagueness, or fill in the gaps</a:t>
            </a:r>
          </a:p>
          <a:p>
            <a:r>
              <a:rPr lang="en-US" dirty="0"/>
              <a:t>Your goal is not:</a:t>
            </a:r>
          </a:p>
          <a:p>
            <a:pPr lvl="1"/>
            <a:r>
              <a:rPr lang="en-US" dirty="0"/>
              <a:t>Satisfying your curiosity</a:t>
            </a:r>
          </a:p>
          <a:p>
            <a:pPr lvl="1"/>
            <a:r>
              <a:rPr lang="en-US" dirty="0"/>
              <a:t>Chasing the rabbit into Wonderland</a:t>
            </a:r>
          </a:p>
          <a:p>
            <a:r>
              <a:rPr lang="en-US" dirty="0"/>
              <a:t>Do not expect a “Gotcha” moment. You are not prosecutorial.</a:t>
            </a:r>
          </a:p>
        </p:txBody>
      </p:sp>
    </p:spTree>
    <p:extLst>
      <p:ext uri="{BB962C8B-B14F-4D97-AF65-F5344CB8AC3E}">
        <p14:creationId xmlns:p14="http://schemas.microsoft.com/office/powerpoint/2010/main" val="33338907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CD579-9E85-4F8E-B58F-3D4ECCC689BE}"/>
              </a:ext>
            </a:extLst>
          </p:cNvPr>
          <p:cNvSpPr>
            <a:spLocks noGrp="1"/>
          </p:cNvSpPr>
          <p:nvPr>
            <p:ph type="title"/>
          </p:nvPr>
        </p:nvSpPr>
        <p:spPr/>
        <p:txBody>
          <a:bodyPr>
            <a:normAutofit fontScale="90000"/>
          </a:bodyPr>
          <a:lstStyle/>
          <a:p>
            <a:r>
              <a:rPr lang="en-US" dirty="0"/>
              <a:t>IF YOU THINK YOU HAVE TO ASK A QUESTION, ASK YOURSELF</a:t>
            </a:r>
          </a:p>
        </p:txBody>
      </p:sp>
      <p:sp>
        <p:nvSpPr>
          <p:cNvPr id="3" name="Content Placeholder 2">
            <a:extLst>
              <a:ext uri="{FF2B5EF4-FFF2-40B4-BE49-F238E27FC236}">
                <a16:creationId xmlns:a16="http://schemas.microsoft.com/office/drawing/2014/main" id="{37D28BB2-B7F3-4DAD-B69E-CD823764E1EF}"/>
              </a:ext>
            </a:extLst>
          </p:cNvPr>
          <p:cNvSpPr>
            <a:spLocks noGrp="1"/>
          </p:cNvSpPr>
          <p:nvPr>
            <p:ph idx="1"/>
          </p:nvPr>
        </p:nvSpPr>
        <p:spPr/>
        <p:txBody>
          <a:bodyPr/>
          <a:lstStyle/>
          <a:p>
            <a:r>
              <a:rPr lang="en-US" b="1" dirty="0"/>
              <a:t>Is the answer already in the report or documentation I have been provided?</a:t>
            </a:r>
          </a:p>
          <a:p>
            <a:pPr lvl="1"/>
            <a:r>
              <a:rPr lang="en-US" dirty="0"/>
              <a:t>If not, why not? (Ask the Investigator!)</a:t>
            </a:r>
          </a:p>
          <a:p>
            <a:r>
              <a:rPr lang="en-US" b="1" dirty="0"/>
              <a:t>What do I need to know?</a:t>
            </a:r>
          </a:p>
          <a:p>
            <a:pPr lvl="1"/>
            <a:r>
              <a:rPr lang="en-US" dirty="0"/>
              <a:t>Who is the best person to ask? Usually it will be the Investigator, first, and then the original source, if available</a:t>
            </a:r>
          </a:p>
          <a:p>
            <a:r>
              <a:rPr lang="en-US" b="1" dirty="0"/>
              <a:t>Why do I need to know it?</a:t>
            </a:r>
          </a:p>
          <a:p>
            <a:pPr lvl="1"/>
            <a:r>
              <a:rPr lang="en-US" dirty="0"/>
              <a:t>If it is not going to help you decide whether a policy was violated, then it is not a good question</a:t>
            </a:r>
          </a:p>
          <a:p>
            <a:r>
              <a:rPr lang="en-US" b="1" dirty="0"/>
              <a:t>What is the best way to ask the question?</a:t>
            </a:r>
          </a:p>
          <a:p>
            <a:r>
              <a:rPr lang="en-US" b="1" dirty="0"/>
              <a:t>Are you the best person to ask this question?</a:t>
            </a:r>
          </a:p>
        </p:txBody>
      </p:sp>
    </p:spTree>
    <p:extLst>
      <p:ext uri="{BB962C8B-B14F-4D97-AF65-F5344CB8AC3E}">
        <p14:creationId xmlns:p14="http://schemas.microsoft.com/office/powerpoint/2010/main" val="196690187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CD579-9E85-4F8E-B58F-3D4ECCC689BE}"/>
              </a:ext>
            </a:extLst>
          </p:cNvPr>
          <p:cNvSpPr>
            <a:spLocks noGrp="1"/>
          </p:cNvSpPr>
          <p:nvPr>
            <p:ph type="title"/>
          </p:nvPr>
        </p:nvSpPr>
        <p:spPr>
          <a:xfrm>
            <a:off x="1484311" y="1081548"/>
            <a:ext cx="3333495" cy="1504335"/>
          </a:xfrm>
        </p:spPr>
        <p:txBody>
          <a:bodyPr>
            <a:normAutofit/>
          </a:bodyPr>
          <a:lstStyle/>
          <a:p>
            <a:r>
              <a:rPr lang="en-US" sz="2400"/>
              <a:t>ASKING GOOD QUESTIONS</a:t>
            </a:r>
          </a:p>
        </p:txBody>
      </p:sp>
      <p:sp>
        <p:nvSpPr>
          <p:cNvPr id="3" name="Content Placeholder 2">
            <a:extLst>
              <a:ext uri="{FF2B5EF4-FFF2-40B4-BE49-F238E27FC236}">
                <a16:creationId xmlns:a16="http://schemas.microsoft.com/office/drawing/2014/main" id="{37D28BB2-B7F3-4DAD-B69E-CD823764E1EF}"/>
              </a:ext>
            </a:extLst>
          </p:cNvPr>
          <p:cNvSpPr>
            <a:spLocks noGrp="1"/>
          </p:cNvSpPr>
          <p:nvPr>
            <p:ph idx="1"/>
          </p:nvPr>
        </p:nvSpPr>
        <p:spPr>
          <a:xfrm>
            <a:off x="1484311" y="2666999"/>
            <a:ext cx="3333496" cy="3124201"/>
          </a:xfrm>
        </p:spPr>
        <p:txBody>
          <a:bodyPr anchor="t">
            <a:normAutofit/>
          </a:bodyPr>
          <a:lstStyle/>
          <a:p>
            <a:pPr>
              <a:spcAft>
                <a:spcPts val="600"/>
              </a:spcAft>
            </a:pPr>
            <a:r>
              <a:rPr lang="en-US" sz="1600"/>
              <a:t>Generally use open-ended questions (tell us… who, what, how…)</a:t>
            </a:r>
          </a:p>
          <a:p>
            <a:pPr>
              <a:spcAft>
                <a:spcPts val="600"/>
              </a:spcAft>
            </a:pPr>
            <a:r>
              <a:rPr lang="en-US" sz="1600"/>
              <a:t>Try to avoid close-ended questions (did you… were you…)</a:t>
            </a:r>
          </a:p>
          <a:p>
            <a:pPr>
              <a:spcAft>
                <a:spcPts val="600"/>
              </a:spcAft>
            </a:pPr>
            <a:r>
              <a:rPr lang="en-US" sz="1600"/>
              <a:t>Don’t ask compound questions </a:t>
            </a:r>
          </a:p>
          <a:p>
            <a:pPr>
              <a:spcAft>
                <a:spcPts val="600"/>
              </a:spcAft>
            </a:pPr>
            <a:r>
              <a:rPr lang="en-US" sz="1600"/>
              <a:t>Don’t ask multiple choice questions</a:t>
            </a:r>
          </a:p>
          <a:p>
            <a:pPr>
              <a:spcAft>
                <a:spcPts val="600"/>
              </a:spcAft>
            </a:pPr>
            <a:r>
              <a:rPr lang="en-US" sz="1600"/>
              <a:t>Avoid suggesting an answer in your question</a:t>
            </a:r>
          </a:p>
        </p:txBody>
      </p:sp>
      <p:pic>
        <p:nvPicPr>
          <p:cNvPr id="7" name="Graphic 6" descr="Question mark">
            <a:extLst>
              <a:ext uri="{FF2B5EF4-FFF2-40B4-BE49-F238E27FC236}">
                <a16:creationId xmlns:a16="http://schemas.microsoft.com/office/drawing/2014/main" id="{CC5C23D5-596E-4651-A327-8E2C19D9DF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56003" y="685799"/>
            <a:ext cx="5053050" cy="505305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89336680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511CD579-9E85-4F8E-B58F-3D4ECCC689BE}"/>
              </a:ext>
            </a:extLst>
          </p:cNvPr>
          <p:cNvSpPr>
            <a:spLocks noGrp="1"/>
          </p:cNvSpPr>
          <p:nvPr>
            <p:ph type="title"/>
          </p:nvPr>
        </p:nvSpPr>
        <p:spPr>
          <a:xfrm>
            <a:off x="535021" y="685800"/>
            <a:ext cx="2639962" cy="5105400"/>
          </a:xfrm>
        </p:spPr>
        <p:txBody>
          <a:bodyPr>
            <a:normAutofit/>
          </a:bodyPr>
          <a:lstStyle/>
          <a:p>
            <a:r>
              <a:rPr lang="en-US" sz="3700">
                <a:solidFill>
                  <a:srgbClr val="FFFFFF"/>
                </a:solidFill>
              </a:rPr>
              <a:t>DECISION-MAKING SKILLS</a:t>
            </a:r>
          </a:p>
        </p:txBody>
      </p:sp>
      <p:grpSp>
        <p:nvGrpSpPr>
          <p:cNvPr id="13" name="Group 1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577AE1B5-6B2B-4E1F-806E-F1FD25477155}"/>
              </a:ext>
            </a:extLst>
          </p:cNvPr>
          <p:cNvGraphicFramePr>
            <a:graphicFrameLocks noGrp="1"/>
          </p:cNvGraphicFramePr>
          <p:nvPr>
            <p:ph idx="1"/>
            <p:extLst>
              <p:ext uri="{D42A27DB-BD31-4B8C-83A1-F6EECF244321}">
                <p14:modId xmlns:p14="http://schemas.microsoft.com/office/powerpoint/2010/main" val="39888527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426477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UNDERSTANDING EVIDENCE</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If information helps to prove or disprove a fact at issue, it should be admitted.</a:t>
            </a:r>
          </a:p>
          <a:p>
            <a:r>
              <a:rPr lang="en-US" sz="3000" dirty="0"/>
              <a:t>If credible, it should be considered.</a:t>
            </a:r>
          </a:p>
          <a:p>
            <a:pPr lvl="1"/>
            <a:r>
              <a:rPr lang="en-US" sz="3000" dirty="0"/>
              <a:t>Evidence is any kind of information presented with the intent to prove what took place.</a:t>
            </a:r>
          </a:p>
          <a:p>
            <a:pPr lvl="1"/>
            <a:r>
              <a:rPr lang="en-US" sz="3000" dirty="0"/>
              <a:t>Certain types of evidence may be relevant to the credibility of the witness, but not to the alleged policy violation directly.</a:t>
            </a:r>
          </a:p>
        </p:txBody>
      </p:sp>
    </p:spTree>
    <p:extLst>
      <p:ext uri="{BB962C8B-B14F-4D97-AF65-F5344CB8AC3E}">
        <p14:creationId xmlns:p14="http://schemas.microsoft.com/office/powerpoint/2010/main" val="30238688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UNDERSTANDING EVIDENCE</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No restriction on parties discussing case or gathering evidence.</a:t>
            </a:r>
          </a:p>
          <a:p>
            <a:r>
              <a:rPr lang="en-US" sz="3000" dirty="0"/>
              <a:t>Equal opportunity to:</a:t>
            </a:r>
          </a:p>
          <a:p>
            <a:pPr lvl="1"/>
            <a:r>
              <a:rPr lang="en-US" sz="3000" dirty="0"/>
              <a:t>Present witnesses, including experts</a:t>
            </a:r>
          </a:p>
          <a:p>
            <a:pPr lvl="1"/>
            <a:r>
              <a:rPr lang="en-US" sz="3000" dirty="0"/>
              <a:t>Present evidence</a:t>
            </a:r>
          </a:p>
          <a:p>
            <a:pPr lvl="1"/>
            <a:r>
              <a:rPr lang="en-US" sz="3000" dirty="0"/>
              <a:t>Inspect all evidence, including evidence not used to support determination</a:t>
            </a:r>
          </a:p>
          <a:p>
            <a:r>
              <a:rPr lang="en-US" sz="3000" dirty="0"/>
              <a:t>No limits on types/amount of evidence that may be offered except that it must be relevant.</a:t>
            </a:r>
          </a:p>
        </p:txBody>
      </p:sp>
    </p:spTree>
    <p:extLst>
      <p:ext uri="{BB962C8B-B14F-4D97-AF65-F5344CB8AC3E}">
        <p14:creationId xmlns:p14="http://schemas.microsoft.com/office/powerpoint/2010/main" val="15687042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3AE710-7D3C-454B-82CF-49B0093E9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39CC2B4-028D-4241-812D-86DEFC665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535021" y="685800"/>
            <a:ext cx="2639962" cy="5105400"/>
          </a:xfrm>
        </p:spPr>
        <p:txBody>
          <a:bodyPr>
            <a:normAutofit/>
          </a:bodyPr>
          <a:lstStyle/>
          <a:p>
            <a:r>
              <a:rPr lang="en-US" sz="3400" dirty="0">
                <a:solidFill>
                  <a:srgbClr val="FFFFFF"/>
                </a:solidFill>
              </a:rPr>
              <a:t>RELEVANCE</a:t>
            </a:r>
          </a:p>
        </p:txBody>
      </p:sp>
      <p:grpSp>
        <p:nvGrpSpPr>
          <p:cNvPr id="13" name="Group 12">
            <a:extLst>
              <a:ext uri="{FF2B5EF4-FFF2-40B4-BE49-F238E27FC236}">
                <a16:creationId xmlns:a16="http://schemas.microsoft.com/office/drawing/2014/main" id="{CA13242B-E02E-4DE0-859A-2A46B775FB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5ACFC104-86F4-4D49-B858-F1CA0335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0627160-C0E1-4BB7-AA86-D39CB7E79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F9C4CF4B-A323-44D9-9FEE-90EFE1D06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3E2B3A4-22DB-49DD-A716-388DEC5F8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337CB09C-5543-4330-8C3D-354519D8D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F54B39E1-DFCE-43D0-80F5-D9256E47D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5D46B602-2540-48E6-94FD-1479A6D5BBC7}"/>
              </a:ext>
            </a:extLst>
          </p:cNvPr>
          <p:cNvGraphicFramePr>
            <a:graphicFrameLocks noGrp="1"/>
          </p:cNvGraphicFramePr>
          <p:nvPr>
            <p:ph idx="1"/>
            <p:extLst>
              <p:ext uri="{D42A27DB-BD31-4B8C-83A1-F6EECF244321}">
                <p14:modId xmlns:p14="http://schemas.microsoft.com/office/powerpoint/2010/main" val="267394087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07388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p:txBody>
          <a:bodyPr/>
          <a:lstStyle/>
          <a:p>
            <a:r>
              <a:rPr lang="en-US" dirty="0"/>
              <a:t>UNDERSTANDING EVIDENCE</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p:txBody>
          <a:bodyPr>
            <a:normAutofit/>
          </a:bodyPr>
          <a:lstStyle/>
          <a:p>
            <a:r>
              <a:rPr lang="en-US" sz="3000" dirty="0"/>
              <a:t>Decision-maker may consider and assign weight to different types of evidence:</a:t>
            </a:r>
          </a:p>
          <a:p>
            <a:pPr lvl="1"/>
            <a:r>
              <a:rPr lang="en-US" sz="3000" dirty="0"/>
              <a:t>Documentary (diary, journal)</a:t>
            </a:r>
          </a:p>
          <a:p>
            <a:pPr lvl="1"/>
            <a:r>
              <a:rPr lang="en-US" sz="3000" dirty="0"/>
              <a:t>Electronic (photos, text messages)</a:t>
            </a:r>
          </a:p>
          <a:p>
            <a:pPr lvl="1"/>
            <a:r>
              <a:rPr lang="en-US" sz="3000" dirty="0"/>
              <a:t>Real/physical (clothes)</a:t>
            </a:r>
          </a:p>
          <a:p>
            <a:pPr lvl="1"/>
            <a:r>
              <a:rPr lang="en-US" sz="3000" dirty="0"/>
              <a:t>Direct or testimonial (personal observation)</a:t>
            </a:r>
          </a:p>
          <a:p>
            <a:pPr lvl="1"/>
            <a:r>
              <a:rPr lang="en-US" sz="3000" dirty="0"/>
              <a:t>Circumstantial (not eyewitness, but compelling)</a:t>
            </a:r>
          </a:p>
          <a:p>
            <a:pPr lvl="1"/>
            <a:r>
              <a:rPr lang="en-US" sz="3000" dirty="0"/>
              <a:t>Hearsay (statements made outside the hearing)</a:t>
            </a:r>
          </a:p>
        </p:txBody>
      </p:sp>
    </p:spTree>
    <p:extLst>
      <p:ext uri="{BB962C8B-B14F-4D97-AF65-F5344CB8AC3E}">
        <p14:creationId xmlns:p14="http://schemas.microsoft.com/office/powerpoint/2010/main" val="27092029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47280D-9DF4-4EC0-870E-F5799F7AD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useBgFill="1">
        <p:nvSpPr>
          <p:cNvPr id="10" name="Freeform 37">
            <a:extLst>
              <a:ext uri="{FF2B5EF4-FFF2-40B4-BE49-F238E27FC236}">
                <a16:creationId xmlns:a16="http://schemas.microsoft.com/office/drawing/2014/main" id="{7ED3A13C-2CCC-4715-A54F-87795E0CE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2"/>
            <a:ext cx="8005382" cy="6857999"/>
          </a:xfrm>
          <a:custGeom>
            <a:avLst/>
            <a:gdLst>
              <a:gd name="connsiteX0" fmla="*/ 0 w 8005382"/>
              <a:gd name="connsiteY0" fmla="*/ 0 h 6857999"/>
              <a:gd name="connsiteX1" fmla="*/ 7723450 w 8005382"/>
              <a:gd name="connsiteY1" fmla="*/ 0 h 6857999"/>
              <a:gd name="connsiteX2" fmla="*/ 6859850 w 8005382"/>
              <a:gd name="connsiteY2" fmla="*/ 5223932 h 6857999"/>
              <a:gd name="connsiteX3" fmla="*/ 8005382 w 8005382"/>
              <a:gd name="connsiteY3" fmla="*/ 6857999 h 6857999"/>
              <a:gd name="connsiteX4" fmla="*/ 0 w 8005382"/>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05382" h="6857999">
                <a:moveTo>
                  <a:pt x="0" y="0"/>
                </a:moveTo>
                <a:lnTo>
                  <a:pt x="7723450" y="0"/>
                </a:lnTo>
                <a:lnTo>
                  <a:pt x="6859850" y="5223932"/>
                </a:lnTo>
                <a:lnTo>
                  <a:pt x="8005382" y="6857999"/>
                </a:lnTo>
                <a:lnTo>
                  <a:pt x="0" y="6857999"/>
                </a:lnTo>
                <a:close/>
              </a:path>
            </a:pathLst>
          </a:custGeom>
          <a:ln>
            <a:noFill/>
          </a:ln>
          <a:effectLst/>
        </p:spPr>
        <p:style>
          <a:lnRef idx="1">
            <a:schemeClr val="accent1"/>
          </a:lnRef>
          <a:fillRef idx="1003">
            <a:schemeClr val="lt1"/>
          </a:fillRef>
          <a:effectRef idx="2">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FB6C0892-83F6-4C98-B806-06627C7325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42930" y="0"/>
            <a:ext cx="2436813" cy="6858001"/>
            <a:chOff x="1320800" y="0"/>
            <a:chExt cx="2436813" cy="6858001"/>
          </a:xfrm>
        </p:grpSpPr>
        <p:sp>
          <p:nvSpPr>
            <p:cNvPr id="13" name="Freeform 6">
              <a:extLst>
                <a:ext uri="{FF2B5EF4-FFF2-40B4-BE49-F238E27FC236}">
                  <a16:creationId xmlns:a16="http://schemas.microsoft.com/office/drawing/2014/main" id="{76E9889C-BAC7-429B-86C0-2D7736A39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84616D5-1F3D-4B55-BA27-B53B56376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D6883E9B-59DA-4777-AC43-55F9164D3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F5442FF4-005F-4930-92FB-6594E29C4F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648BA981-E918-4543-BE19-51E03C5710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03A6AFED-BD81-4CCC-AADE-1E8923376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4D471F2A-2868-4508-96A9-9EEDC6ECC1AB}"/>
              </a:ext>
            </a:extLst>
          </p:cNvPr>
          <p:cNvSpPr>
            <a:spLocks noGrp="1"/>
          </p:cNvSpPr>
          <p:nvPr>
            <p:ph type="title"/>
          </p:nvPr>
        </p:nvSpPr>
        <p:spPr>
          <a:xfrm>
            <a:off x="8341910" y="1023257"/>
            <a:ext cx="3235083" cy="4767943"/>
          </a:xfrm>
          <a:effectLst/>
        </p:spPr>
        <p:txBody>
          <a:bodyPr anchor="ctr">
            <a:normAutofit/>
          </a:bodyPr>
          <a:lstStyle/>
          <a:p>
            <a:pPr algn="l"/>
            <a:r>
              <a:rPr lang="en-US">
                <a:solidFill>
                  <a:srgbClr val="000000"/>
                </a:solidFill>
              </a:rPr>
              <a:t>SPECIFIC EVIDENCE ISSUES</a:t>
            </a:r>
          </a:p>
        </p:txBody>
      </p:sp>
      <p:sp>
        <p:nvSpPr>
          <p:cNvPr id="3" name="Content Placeholder 2">
            <a:extLst>
              <a:ext uri="{FF2B5EF4-FFF2-40B4-BE49-F238E27FC236}">
                <a16:creationId xmlns:a16="http://schemas.microsoft.com/office/drawing/2014/main" id="{45484D91-4F69-41D2-8E32-33F119225875}"/>
              </a:ext>
            </a:extLst>
          </p:cNvPr>
          <p:cNvSpPr>
            <a:spLocks noGrp="1"/>
          </p:cNvSpPr>
          <p:nvPr>
            <p:ph idx="1"/>
          </p:nvPr>
        </p:nvSpPr>
        <p:spPr>
          <a:xfrm>
            <a:off x="693035" y="1023257"/>
            <a:ext cx="5968515" cy="4767944"/>
          </a:xfrm>
        </p:spPr>
        <p:txBody>
          <a:bodyPr anchor="ctr">
            <a:normAutofit/>
          </a:bodyPr>
          <a:lstStyle/>
          <a:p>
            <a:pPr>
              <a:spcAft>
                <a:spcPts val="600"/>
              </a:spcAft>
            </a:pPr>
            <a:r>
              <a:rPr lang="en-US" sz="2000" dirty="0"/>
              <a:t>Evidence of a Complainant’s prior sexual behavior or predisposition is </a:t>
            </a:r>
            <a:r>
              <a:rPr lang="en-US" sz="2000" b="1" dirty="0"/>
              <a:t>not relevant</a:t>
            </a:r>
            <a:r>
              <a:rPr lang="en-US" sz="2000" dirty="0"/>
              <a:t> except when:</a:t>
            </a:r>
          </a:p>
          <a:p>
            <a:pPr lvl="1">
              <a:spcAft>
                <a:spcPts val="600"/>
              </a:spcAft>
            </a:pPr>
            <a:r>
              <a:rPr lang="en-US" sz="2000" dirty="0"/>
              <a:t>Offered to prove that someone other than the Respondent committed the alleged conduct, or</a:t>
            </a:r>
          </a:p>
          <a:p>
            <a:pPr lvl="1">
              <a:spcAft>
                <a:spcPts val="600"/>
              </a:spcAft>
            </a:pPr>
            <a:r>
              <a:rPr lang="en-US" sz="2000" dirty="0"/>
              <a:t>Concerns specific incidents of the Complainant’s sexual behavior with respect to the Respondent and is offered to prove consent</a:t>
            </a:r>
          </a:p>
          <a:p>
            <a:pPr>
              <a:spcAft>
                <a:spcPts val="600"/>
              </a:spcAft>
            </a:pPr>
            <a:r>
              <a:rPr lang="en-US" sz="2000" dirty="0"/>
              <a:t>Even if admitted/introduced by the Complainant</a:t>
            </a:r>
          </a:p>
          <a:p>
            <a:pPr>
              <a:spcAft>
                <a:spcPts val="600"/>
              </a:spcAft>
            </a:pPr>
            <a:r>
              <a:rPr lang="en-US" sz="2000" dirty="0"/>
              <a:t>Does not apply to Respondent’s prior sexual behavior or predisposition</a:t>
            </a:r>
          </a:p>
        </p:txBody>
      </p:sp>
    </p:spTree>
    <p:extLst>
      <p:ext uri="{BB962C8B-B14F-4D97-AF65-F5344CB8AC3E}">
        <p14:creationId xmlns:p14="http://schemas.microsoft.com/office/powerpoint/2010/main" val="927184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49">
      <a:dk1>
        <a:sysClr val="windowText" lastClr="000000"/>
      </a:dk1>
      <a:lt1>
        <a:srgbClr val="FFFFFF"/>
      </a:lt1>
      <a:dk2>
        <a:srgbClr val="000000"/>
      </a:dk2>
      <a:lt2>
        <a:srgbClr val="FFFFFF"/>
      </a:lt2>
      <a:accent1>
        <a:srgbClr val="C00000"/>
      </a:accent1>
      <a:accent2>
        <a:srgbClr val="000000"/>
      </a:accent2>
      <a:accent3>
        <a:srgbClr val="000000"/>
      </a:accent3>
      <a:accent4>
        <a:srgbClr val="000000"/>
      </a:accent4>
      <a:accent5>
        <a:srgbClr val="5F5F5F"/>
      </a:accent5>
      <a:accent6>
        <a:srgbClr val="000000"/>
      </a:accent6>
      <a:hlink>
        <a:srgbClr val="5F5F5F"/>
      </a:hlink>
      <a:folHlink>
        <a:srgbClr val="919191"/>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66D13F1CE64D4C9497CE1A8660D634" ma:contentTypeVersion="10" ma:contentTypeDescription="Create a new document." ma:contentTypeScope="" ma:versionID="5d8eeb2ec67f68665e0ba091925404e0">
  <xsd:schema xmlns:xsd="http://www.w3.org/2001/XMLSchema" xmlns:xs="http://www.w3.org/2001/XMLSchema" xmlns:p="http://schemas.microsoft.com/office/2006/metadata/properties" xmlns:ns3="b25bc5a3-2ff9-45fc-badf-80a37d41c977" targetNamespace="http://schemas.microsoft.com/office/2006/metadata/properties" ma:root="true" ma:fieldsID="741eb5d2ce319b86318c2e1eefba0abd" ns3:_="">
    <xsd:import namespace="b25bc5a3-2ff9-45fc-badf-80a37d41c97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5bc5a3-2ff9-45fc-badf-80a37d41c9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CE46A1-BBA6-496D-9CC3-8BF97082E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5bc5a3-2ff9-45fc-badf-80a37d41c9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01A47E-065F-4066-B765-E63FC4D8C66B}">
  <ds:schemaRefs>
    <ds:schemaRef ds:uri="http://schemas.microsoft.com/sharepoint/v3/contenttype/forms"/>
  </ds:schemaRefs>
</ds:datastoreItem>
</file>

<file path=customXml/itemProps3.xml><?xml version="1.0" encoding="utf-8"?>
<ds:datastoreItem xmlns:ds="http://schemas.openxmlformats.org/officeDocument/2006/customXml" ds:itemID="{883CD8D8-95C8-4DAF-A04E-36B4891E7C3B}">
  <ds:schemaRefs>
    <ds:schemaRef ds:uri="b25bc5a3-2ff9-45fc-badf-80a37d41c977"/>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infopath/2007/PartnerControls"/>
    <ds:schemaRef ds:uri="http://purl.org/dc/terms/"/>
    <ds:schemaRef ds:uri="http://purl.org/dc/dcmityp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144</TotalTime>
  <Words>7711</Words>
  <Application>Microsoft Office PowerPoint</Application>
  <PresentationFormat>Widescreen</PresentationFormat>
  <Paragraphs>825</Paragraphs>
  <Slides>125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125</vt:i4>
      </vt:variant>
    </vt:vector>
  </HeadingPairs>
  <TitlesOfParts>
    <vt:vector size="136" baseType="lpstr">
      <vt:lpstr>Arial</vt:lpstr>
      <vt:lpstr>Arial Nova</vt:lpstr>
      <vt:lpstr>Calibri</vt:lpstr>
      <vt:lpstr>Century Gothic</vt:lpstr>
      <vt:lpstr>Comic Sans MS</vt:lpstr>
      <vt:lpstr>Corbel</vt:lpstr>
      <vt:lpstr>Courier New</vt:lpstr>
      <vt:lpstr>Mangal</vt:lpstr>
      <vt:lpstr>Times New Roman</vt:lpstr>
      <vt:lpstr>Wingdings</vt:lpstr>
      <vt:lpstr>Parallax</vt:lpstr>
      <vt:lpstr>TITLE IX TRAINING Legal Obligations and Roles© </vt:lpstr>
      <vt:lpstr>PREVIEW</vt:lpstr>
      <vt:lpstr>PowerPoint Presentation</vt:lpstr>
      <vt:lpstr>SECTION ONE</vt:lpstr>
      <vt:lpstr>TITLE IX OVERVIEW</vt:lpstr>
      <vt:lpstr>SEX-BASED DISCRIMINATION</vt:lpstr>
      <vt:lpstr>A BRIEF HISTORY OF GUIDANCE</vt:lpstr>
      <vt:lpstr>REGULATIONS V. GUIDANCE</vt:lpstr>
      <vt:lpstr>TITLE IX’S FINAL RULE</vt:lpstr>
      <vt:lpstr>WHAT CONDUCT IS COVERED?</vt:lpstr>
      <vt:lpstr>KEY DEFINITIONS</vt:lpstr>
      <vt:lpstr>SEXUAL HARASSMENT DEFINITION</vt:lpstr>
      <vt:lpstr>SEXUAL HARASSMENT DEFINITION</vt:lpstr>
      <vt:lpstr>Hypothetical – Actual Knowledge</vt:lpstr>
      <vt:lpstr>SCOPE: EDUCATION PROGRAM OR ACTIVITY</vt:lpstr>
      <vt:lpstr>EDUCATION PROGRAM OR ACTIVITY</vt:lpstr>
      <vt:lpstr>RETALIATION IS PROHIBITED</vt:lpstr>
      <vt:lpstr>OTHER MISCONDUCT THAT  MAY BE IN POLICY</vt:lpstr>
      <vt:lpstr>WHAT ABOUT ONLINE CONDUCT?</vt:lpstr>
      <vt:lpstr>SCENARIO – ONLINE CONDUCT</vt:lpstr>
      <vt:lpstr>COVERED GROUPS</vt:lpstr>
      <vt:lpstr>DOES IT MATTER IF THE PERSONS ARE THE SAME SEX?</vt:lpstr>
      <vt:lpstr>DO DISABLED STUDENTS NEED SPECIAL CONSIDERATION?</vt:lpstr>
      <vt:lpstr>SECTION TWO</vt:lpstr>
      <vt:lpstr>TITLE IX COORDINATOR</vt:lpstr>
      <vt:lpstr>TITLE IX COORDINATOR</vt:lpstr>
      <vt:lpstr>INVESTIGATORS</vt:lpstr>
      <vt:lpstr>DECISION-MAKERS</vt:lpstr>
      <vt:lpstr>APPEAL DECISION-MAKERS</vt:lpstr>
      <vt:lpstr>BIAS, CONFLICTS OF  INTEREST, AND RECUSALS</vt:lpstr>
      <vt:lpstr>REAL LIFE CASE STUDIES</vt:lpstr>
      <vt:lpstr>REAL LIFE CASE STUDIES</vt:lpstr>
      <vt:lpstr>TRAINING FOR EMPLOYEES</vt:lpstr>
      <vt:lpstr>TITLE IX TRAINING FOR TITLE IX PERSONNEL</vt:lpstr>
      <vt:lpstr>COMPLIANCE REQUIREMENTS</vt:lpstr>
      <vt:lpstr>SECTION THREE</vt:lpstr>
      <vt:lpstr>MAINTAINING RECORDS</vt:lpstr>
      <vt:lpstr>WHERE CAN STUDENTS/EMPLOYEES FIND THIS INFORMATION?</vt:lpstr>
      <vt:lpstr>COLLEGE WEBSITE</vt:lpstr>
      <vt:lpstr>SECTION FOUR</vt:lpstr>
      <vt:lpstr>WHEN TO ACT</vt:lpstr>
      <vt:lpstr>WHEN TO ACT</vt:lpstr>
      <vt:lpstr>WHEN TO INVESTIGATE</vt:lpstr>
      <vt:lpstr>WHEN TO INVESTIGATE</vt:lpstr>
      <vt:lpstr>ACTING v. INVESTIGATING</vt:lpstr>
      <vt:lpstr>FORMAL COMPLAINTS</vt:lpstr>
      <vt:lpstr>CONSOLIDATION OF FORMAL COMPLAINTS</vt:lpstr>
      <vt:lpstr>CLOSING A REPORT OR COMPLAINT</vt:lpstr>
      <vt:lpstr>PROCEDURE TO CLOSE A  REPORT OR COMPLAINT</vt:lpstr>
      <vt:lpstr>INFORMAL RESOLUTION</vt:lpstr>
      <vt:lpstr>INFORMAL RESOLUTION</vt:lpstr>
      <vt:lpstr>HYPOTHETICAL</vt:lpstr>
      <vt:lpstr>REMOVAL/LEAVE</vt:lpstr>
      <vt:lpstr>SECTION FIVE</vt:lpstr>
      <vt:lpstr>OVERVIEW</vt:lpstr>
      <vt:lpstr>GENERAL EQUITABLE PRINCIPLES</vt:lpstr>
      <vt:lpstr>WHEN TO INVESTIGATE</vt:lpstr>
      <vt:lpstr>WHO INVESTIGATES</vt:lpstr>
      <vt:lpstr>ELEMENTS OF INVESTIGATION</vt:lpstr>
      <vt:lpstr>ELEMENTS OF INVESTIGATION</vt:lpstr>
      <vt:lpstr>INTERSECTION WITH CRIMINAL INVESTIGATIONS</vt:lpstr>
      <vt:lpstr>INTERSECTION WITH CRIMINAL INVESTIGATIONS</vt:lpstr>
      <vt:lpstr>INTERSECTION WITH CRIMINAL INVESTIGATIONS</vt:lpstr>
      <vt:lpstr>HYPOTHETICAL</vt:lpstr>
      <vt:lpstr>CONDUCTING THE INVESTIGATION</vt:lpstr>
      <vt:lpstr>CONDUCTING THE INVESTIGATION</vt:lpstr>
      <vt:lpstr>HYPOTHETICAL - INTERVIEWS </vt:lpstr>
      <vt:lpstr>CONDUCTING THE INVESTIGATION</vt:lpstr>
      <vt:lpstr>HYPOTHETICAL – ADVISORS</vt:lpstr>
      <vt:lpstr>EVIDENCE</vt:lpstr>
      <vt:lpstr>STANDARDS OF EVIDENCE</vt:lpstr>
      <vt:lpstr>EVIDENCE</vt:lpstr>
      <vt:lpstr>INVESTIGATIVE REPORT</vt:lpstr>
      <vt:lpstr>INVESTIGATIVE REPORT</vt:lpstr>
      <vt:lpstr>NCE</vt:lpstr>
      <vt:lpstr>WHAT IS CREDIBILITY?</vt:lpstr>
      <vt:lpstr>HYPOTHETICALS- ISSUES OF RELEVANCY</vt:lpstr>
      <vt:lpstr>TIPS TO AVOID COMMON REPORT WRITING ERRORS</vt:lpstr>
      <vt:lpstr>SECTION SIX</vt:lpstr>
      <vt:lpstr>THE PROCESS</vt:lpstr>
      <vt:lpstr>HEARINGS?</vt:lpstr>
      <vt:lpstr>DECISION-MAKERS</vt:lpstr>
      <vt:lpstr>PRE-HEARING PREPARATION</vt:lpstr>
      <vt:lpstr>PRE-HEARING PREPARATION</vt:lpstr>
      <vt:lpstr>STANDARDS OF EVIDENCE</vt:lpstr>
      <vt:lpstr>HEARINGS!</vt:lpstr>
      <vt:lpstr>HEARINGS: GENERAL LOGISTICS</vt:lpstr>
      <vt:lpstr>RULES FOR HEARINGS</vt:lpstr>
      <vt:lpstr>TIPS FOR DECISION-MAKERS</vt:lpstr>
      <vt:lpstr>HEARING TESTIMONY</vt:lpstr>
      <vt:lpstr>QUESTIONING SKILLS AND GUIDELINES</vt:lpstr>
      <vt:lpstr>IF YOU THINK YOU HAVE TO ASK A QUESTION, ASK YOURSELF</vt:lpstr>
      <vt:lpstr>ASKING GOOD QUESTIONS</vt:lpstr>
      <vt:lpstr>DECISION-MAKING SKILLS</vt:lpstr>
      <vt:lpstr>UNDERSTANDING EVIDENCE</vt:lpstr>
      <vt:lpstr>UNDERSTANDING EVIDENCE</vt:lpstr>
      <vt:lpstr>RELEVANCE</vt:lpstr>
      <vt:lpstr>UNDERSTANDING EVIDENCE</vt:lpstr>
      <vt:lpstr>SPECIFIC EVIDENCE ISSUES</vt:lpstr>
      <vt:lpstr>ADDITIONAL EVIDENCE RESTRICTIONS</vt:lpstr>
      <vt:lpstr>WHAT IS CREDIBILITY?</vt:lpstr>
      <vt:lpstr>WHAT IS CREDIBILITY?</vt:lpstr>
      <vt:lpstr>WHAT IS (NOT) CREDIBILITY?</vt:lpstr>
      <vt:lpstr>WHAT IS (NOT) CREDIBILITY?</vt:lpstr>
      <vt:lpstr>CASE STUDY</vt:lpstr>
      <vt:lpstr>QUESTIONING &amp; CROSS-EXAMINATION</vt:lpstr>
      <vt:lpstr>QUESTIONING &amp; CROSS-EXAMINATION</vt:lpstr>
      <vt:lpstr>QUESTIONING &amp; CROSS-EXAMINATION</vt:lpstr>
      <vt:lpstr>QUESTIONING &amp; CROSS-EXAMINATION</vt:lpstr>
      <vt:lpstr>QUESTIONING &amp; CROSS-EXAMINATION</vt:lpstr>
      <vt:lpstr>SECTION SEVEN</vt:lpstr>
      <vt:lpstr>ANALYZING INFORMATION POST-HEARING</vt:lpstr>
      <vt:lpstr>ANALYZING INFORMATION POST-HEARING</vt:lpstr>
      <vt:lpstr>DETERMINATION OF RESPONSIBILITY</vt:lpstr>
      <vt:lpstr>DETERMINATION OF RESPONSIBILITY: LOGISTICS</vt:lpstr>
      <vt:lpstr>SANCTIONING IN TITLE IX CASES</vt:lpstr>
      <vt:lpstr>COMMON SANCTIONS</vt:lpstr>
      <vt:lpstr>POSSIBLE REMEDIES</vt:lpstr>
      <vt:lpstr>MORE POSSIBLE REMEDIES</vt:lpstr>
      <vt:lpstr>APPEALS</vt:lpstr>
      <vt:lpstr>APPEAL PROCESS</vt:lpstr>
      <vt:lpstr>APPEALS – KEY ELEMENTS</vt:lpstr>
      <vt:lpstr>APPEALS – BEST PRACTICES</vt:lpstr>
      <vt:lpstr>TITLE IX &amp; FERPA</vt:lpstr>
      <vt:lpstr>Campbell Shatley, PLLC 674 Merrimon Ave., Suite 210 Asheville, NC  28804 (828) 398-2776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TRAINING Legal Obligations and Roles©</dc:title>
  <dc:creator>Kris Caudle</dc:creator>
  <cp:lastModifiedBy>Sally Carr</cp:lastModifiedBy>
  <cp:revision>17</cp:revision>
  <cp:lastPrinted>2020-09-30T19:10:02Z</cp:lastPrinted>
  <dcterms:created xsi:type="dcterms:W3CDTF">2020-09-29T17:59:58Z</dcterms:created>
  <dcterms:modified xsi:type="dcterms:W3CDTF">2020-10-26T15:20:55Z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0x0101002966D13F1CE64D4C9497CE1A8660D634</vt:lpwstr>
  </property>
</Properties>
</file>